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6600"/>
    <a:srgbClr val="FF9900"/>
    <a:srgbClr val="996600"/>
    <a:srgbClr val="0066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3440D0D-8F9C-410B-9B24-B79E399984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3429596-668B-4622-866E-91D7C2FAFB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E0171-E00B-4636-864E-CD76F318CD2D}" type="slidenum">
              <a:rPr lang="en-US"/>
              <a:pPr/>
              <a:t>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BE563-8540-4A74-B6C2-6A33ABEA80BC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77437-B550-48D9-BDF7-981C875E6054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4C0CA-F955-467F-82F6-A835A93C6942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CA97C-6F3C-448B-A755-87D6293F1A7F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AAC2F-3471-4E78-BDB3-358E1A0FD71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F4159-6085-45D5-A5F3-D20156E35942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7106D-E6C2-445B-8308-FCAD81A790AB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04643-9037-43F2-928B-E1C9445CC77D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012CF-CAC9-4233-9881-AF1167F0E443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67A8E-78D5-40FB-9717-800DFAEF2AD4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2C98C-79F7-4FF3-AD4E-267FDE59F57C}" type="slidenum">
              <a:rPr lang="en-US"/>
              <a:pPr/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7D18B-1D95-4D52-8784-7A3BE7E3E774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5F249-2CFF-478C-95C6-2030D3008D1A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C518D-8C7F-42CC-AB0D-1C6E9C890D2C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D26A0-639A-4D3F-AC45-C73BD55D4569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5114F-D41C-44FD-B8D2-9D08F5924F9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6887F-58E0-48E1-9509-58DFE45DBE88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5B3B9-31FA-46BB-B541-61BD80FD1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BEEE8-F001-43B8-BBB8-2EC86AD6D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96F90-34FE-41B4-983A-A595BF399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883991-8FDE-4B09-9A88-4E92AE5B1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3C163C-4854-44A9-900C-20D44A59C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263A6-745C-4FF4-901E-DB8B3AAF7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8E809-3A31-4094-9216-4E5E9295D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43471-34FC-4E5C-B616-7595E1F28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31B99-511D-4451-8B86-3A611FBAA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7786E-9B46-451C-95FC-C293D9E5C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559C8-50B2-4EFF-862C-A6A7D4B8D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1F4D6-B5BC-4156-9DAE-404C9C608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06D3E-1D90-41CD-96B1-D91310492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055F470-3618-49EC-86AE-3BF39880A7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TYPES OF ORGANIC CHEMICAL REACTIONS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Condensation/Elimination Reactions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153400" cy="2590800"/>
          </a:xfrm>
        </p:spPr>
        <p:txBody>
          <a:bodyPr/>
          <a:lstStyle/>
          <a:p>
            <a:r>
              <a:rPr lang="en-US" sz="2800" dirty="0"/>
              <a:t>Organic compounds containing hydroxyl or carboxyl groups can combine by eliminating a molecule of water between them.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8925" y="3697288"/>
            <a:ext cx="6240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 1-  condensation of two alcohols</a:t>
            </a:r>
          </a:p>
        </p:txBody>
      </p: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304800" y="4572000"/>
            <a:ext cx="1878013" cy="1331913"/>
            <a:chOff x="422" y="2857"/>
            <a:chExt cx="1183" cy="839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422" y="3145"/>
              <a:ext cx="1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H-C - C-</a:t>
              </a:r>
              <a:r>
                <a:rPr lang="en-US">
                  <a:solidFill>
                    <a:schemeClr val="hlink"/>
                  </a:solidFill>
                </a:rPr>
                <a:t>O-H</a:t>
              </a:r>
              <a:endParaRPr 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624" y="28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624" y="340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950" y="285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950" y="338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1056" y="30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1056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768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720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362200" y="5029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2743200" y="4572000"/>
            <a:ext cx="1878013" cy="1411288"/>
            <a:chOff x="2208" y="2880"/>
            <a:chExt cx="1183" cy="889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2208" y="3168"/>
              <a:ext cx="1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H-O</a:t>
              </a:r>
              <a:r>
                <a:rPr lang="en-US"/>
                <a:t>-C - C-H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2410" y="2903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2410" y="343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2736" y="288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2736" y="340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2630" y="290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2630" y="348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2966" y="290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2966" y="348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 flipV="1">
              <a:off x="2736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736" y="345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V="1">
              <a:off x="307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3072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1828800" y="4953000"/>
            <a:ext cx="1600200" cy="685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1371600" y="6172200"/>
            <a:ext cx="306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Molecule of H</a:t>
            </a:r>
            <a:r>
              <a:rPr lang="en-US" sz="1800" baseline="-25000">
                <a:solidFill>
                  <a:srgbClr val="FF0000"/>
                </a:solidFill>
              </a:rPr>
              <a:t>2</a:t>
            </a:r>
            <a:r>
              <a:rPr lang="en-US" sz="1800">
                <a:solidFill>
                  <a:srgbClr val="FF0000"/>
                </a:solidFill>
              </a:rPr>
              <a:t>O is formed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V="1">
            <a:off x="2743200" y="5638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089525" y="4916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7449" name="Object 41"/>
          <p:cNvGraphicFramePr>
            <a:graphicFrameLocks noChangeAspect="1"/>
          </p:cNvGraphicFramePr>
          <p:nvPr>
            <p:ph sz="half" idx="2"/>
          </p:nvPr>
        </p:nvGraphicFramePr>
        <p:xfrm>
          <a:off x="4648200" y="5118100"/>
          <a:ext cx="1066800" cy="412750"/>
        </p:xfrm>
        <a:graphic>
          <a:graphicData uri="http://schemas.openxmlformats.org/presentationml/2006/ole">
            <p:oleObj spid="_x0000_s17449" name="Equation" r:id="rId4" imgW="647640" imgH="203040" progId="">
              <p:embed/>
            </p:oleObj>
          </a:graphicData>
        </a:graphic>
      </p:graphicFrame>
      <p:grpSp>
        <p:nvGrpSpPr>
          <p:cNvPr id="17472" name="Group 64"/>
          <p:cNvGrpSpPr>
            <a:grpSpLocks/>
          </p:cNvGrpSpPr>
          <p:nvPr/>
        </p:nvGrpSpPr>
        <p:grpSpPr bwMode="auto">
          <a:xfrm>
            <a:off x="5791200" y="4724400"/>
            <a:ext cx="3028950" cy="1716088"/>
            <a:chOff x="3648" y="2976"/>
            <a:chExt cx="1908" cy="1081"/>
          </a:xfrm>
        </p:grpSpPr>
        <p:grpSp>
          <p:nvGrpSpPr>
            <p:cNvPr id="17451" name="Group 43"/>
            <p:cNvGrpSpPr>
              <a:grpSpLocks/>
            </p:cNvGrpSpPr>
            <p:nvPr/>
          </p:nvGrpSpPr>
          <p:grpSpPr bwMode="auto">
            <a:xfrm>
              <a:off x="3648" y="2976"/>
              <a:ext cx="1632" cy="839"/>
              <a:chOff x="422" y="2857"/>
              <a:chExt cx="1632" cy="839"/>
            </a:xfrm>
          </p:grpSpPr>
          <p:sp>
            <p:nvSpPr>
              <p:cNvPr id="17452" name="Text Box 44"/>
              <p:cNvSpPr txBox="1">
                <a:spLocks noChangeArrowheads="1"/>
              </p:cNvSpPr>
              <p:nvPr/>
            </p:nvSpPr>
            <p:spPr bwMode="auto">
              <a:xfrm>
                <a:off x="422" y="3145"/>
                <a:ext cx="16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H-C - C-</a:t>
                </a:r>
                <a:r>
                  <a:rPr lang="en-US">
                    <a:solidFill>
                      <a:schemeClr val="hlink"/>
                    </a:solidFill>
                  </a:rPr>
                  <a:t>O-</a:t>
                </a:r>
                <a:r>
                  <a:rPr lang="en-US">
                    <a:solidFill>
                      <a:schemeClr val="tx2"/>
                    </a:solidFill>
                  </a:rPr>
                  <a:t>C–C-H</a:t>
                </a:r>
                <a:endParaRPr lang="en-US"/>
              </a:p>
            </p:txBody>
          </p:sp>
          <p:sp>
            <p:nvSpPr>
              <p:cNvPr id="17453" name="Text Box 45"/>
              <p:cNvSpPr txBox="1">
                <a:spLocks noChangeArrowheads="1"/>
              </p:cNvSpPr>
              <p:nvPr/>
            </p:nvSpPr>
            <p:spPr bwMode="auto">
              <a:xfrm>
                <a:off x="624" y="288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7454" name="Text Box 46"/>
              <p:cNvSpPr txBox="1">
                <a:spLocks noChangeArrowheads="1"/>
              </p:cNvSpPr>
              <p:nvPr/>
            </p:nvSpPr>
            <p:spPr bwMode="auto">
              <a:xfrm>
                <a:off x="624" y="340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7455" name="Text Box 47"/>
              <p:cNvSpPr txBox="1">
                <a:spLocks noChangeArrowheads="1"/>
              </p:cNvSpPr>
              <p:nvPr/>
            </p:nvSpPr>
            <p:spPr bwMode="auto">
              <a:xfrm>
                <a:off x="950" y="2857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7456" name="Text Box 48"/>
              <p:cNvSpPr txBox="1">
                <a:spLocks noChangeArrowheads="1"/>
              </p:cNvSpPr>
              <p:nvPr/>
            </p:nvSpPr>
            <p:spPr bwMode="auto">
              <a:xfrm>
                <a:off x="950" y="3385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7457" name="Line 49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58" name="Line 50"/>
              <p:cNvSpPr>
                <a:spLocks noChangeShapeType="1"/>
              </p:cNvSpPr>
              <p:nvPr/>
            </p:nvSpPr>
            <p:spPr bwMode="auto">
              <a:xfrm>
                <a:off x="1056" y="33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/>
            </p:nvSpPr>
            <p:spPr bwMode="auto">
              <a:xfrm>
                <a:off x="768" y="33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60" name="Line 52"/>
              <p:cNvSpPr>
                <a:spLocks noChangeShapeType="1"/>
              </p:cNvSpPr>
              <p:nvPr/>
            </p:nvSpPr>
            <p:spPr bwMode="auto">
              <a:xfrm flipV="1">
                <a:off x="720" y="31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7461" name="Text Box 53"/>
            <p:cNvSpPr txBox="1">
              <a:spLocks noChangeArrowheads="1"/>
            </p:cNvSpPr>
            <p:nvPr/>
          </p:nvSpPr>
          <p:spPr bwMode="auto">
            <a:xfrm>
              <a:off x="4598" y="300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62" name="Text Box 54"/>
            <p:cNvSpPr txBox="1">
              <a:spLocks noChangeArrowheads="1"/>
            </p:cNvSpPr>
            <p:nvPr/>
          </p:nvSpPr>
          <p:spPr bwMode="auto">
            <a:xfrm>
              <a:off x="4608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63" name="Text Box 55"/>
            <p:cNvSpPr txBox="1">
              <a:spLocks noChangeArrowheads="1"/>
            </p:cNvSpPr>
            <p:nvPr/>
          </p:nvSpPr>
          <p:spPr bwMode="auto">
            <a:xfrm>
              <a:off x="4838" y="300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64" name="Text Box 56"/>
            <p:cNvSpPr txBox="1">
              <a:spLocks noChangeArrowheads="1"/>
            </p:cNvSpPr>
            <p:nvPr/>
          </p:nvSpPr>
          <p:spPr bwMode="auto">
            <a:xfrm>
              <a:off x="4848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 flipV="1">
              <a:off x="4704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 flipV="1">
              <a:off x="4944" y="32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67" name="Line 59"/>
            <p:cNvSpPr>
              <a:spLocks noChangeShapeType="1"/>
            </p:cNvSpPr>
            <p:nvPr/>
          </p:nvSpPr>
          <p:spPr bwMode="auto">
            <a:xfrm>
              <a:off x="4704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4944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4598" y="3769"/>
              <a:ext cx="9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     </a:t>
              </a:r>
              <a:r>
                <a:rPr lang="en-US">
                  <a:solidFill>
                    <a:schemeClr val="hlink"/>
                  </a:solidFill>
                </a:rPr>
                <a:t>H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  <a:r>
                <a:rPr lang="en-US">
                  <a:solidFill>
                    <a:schemeClr val="hlink"/>
                  </a:solidFill>
                </a:rPr>
                <a:t>O</a:t>
              </a:r>
              <a:endParaRPr lang="en-US"/>
            </a:p>
          </p:txBody>
        </p:sp>
      </p:grpSp>
      <p:sp>
        <p:nvSpPr>
          <p:cNvPr id="17471" name="AutoShape 63"/>
          <p:cNvSpPr>
            <a:spLocks noChangeArrowheads="1"/>
          </p:cNvSpPr>
          <p:nvPr/>
        </p:nvSpPr>
        <p:spPr bwMode="auto">
          <a:xfrm>
            <a:off x="5791200" y="3429000"/>
            <a:ext cx="2971800" cy="1295400"/>
          </a:xfrm>
          <a:prstGeom prst="downArrowCallout">
            <a:avLst>
              <a:gd name="adj1" fmla="val 57353"/>
              <a:gd name="adj2" fmla="val 5735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An </a:t>
            </a:r>
            <a:r>
              <a:rPr lang="en-US" i="1">
                <a:solidFill>
                  <a:srgbClr val="FF0000"/>
                </a:solidFill>
              </a:rPr>
              <a:t>ether</a:t>
            </a:r>
            <a:r>
              <a:rPr lang="en-US">
                <a:solidFill>
                  <a:srgbClr val="FF0000"/>
                </a:solidFill>
              </a:rPr>
              <a:t> is created!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5" grpId="0" animBg="1"/>
      <p:bldP spid="17446" grpId="0"/>
      <p:bldP spid="17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Condensation/elimination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sz="2800" dirty="0"/>
              <a:t>When an alcohol reacts with a carboxylic acid to eliminate a molecule of water between them, the resulting bond creates an </a:t>
            </a:r>
            <a:r>
              <a:rPr lang="en-US" sz="2800" b="1" i="1" dirty="0"/>
              <a:t>ester</a:t>
            </a:r>
            <a:r>
              <a:rPr lang="en-US" sz="2800" dirty="0"/>
              <a:t> </a:t>
            </a:r>
            <a:r>
              <a:rPr lang="en-US" sz="2800" b="1" i="1" dirty="0"/>
              <a:t>linkage</a:t>
            </a:r>
            <a:r>
              <a:rPr lang="en-US" sz="2800" dirty="0"/>
              <a:t> as shown below: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304800" y="4038600"/>
            <a:ext cx="1878013" cy="1331913"/>
            <a:chOff x="422" y="2857"/>
            <a:chExt cx="1183" cy="839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422" y="3145"/>
              <a:ext cx="1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H-C - C-</a:t>
              </a:r>
              <a:r>
                <a:rPr lang="en-US">
                  <a:solidFill>
                    <a:schemeClr val="hlink"/>
                  </a:solidFill>
                </a:rPr>
                <a:t>O-H</a:t>
              </a:r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24" y="28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24" y="340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950" y="285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950" y="338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1056" y="30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056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768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V="1">
              <a:off x="720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667000" y="4495800"/>
            <a:ext cx="258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H-O</a:t>
            </a:r>
            <a:r>
              <a:rPr lang="en-US"/>
              <a:t>-C –</a:t>
            </a:r>
            <a:r>
              <a:rPr lang="en-US" baseline="-25000"/>
              <a:t> 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-CH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987675" y="40751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987675" y="49133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505200" y="403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352800" y="40386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350520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358140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270125" y="44592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828800" y="4343400"/>
            <a:ext cx="1524000" cy="762000"/>
          </a:xfrm>
          <a:prstGeom prst="rect">
            <a:avLst/>
          </a:prstGeom>
          <a:solidFill>
            <a:srgbClr val="FF66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479925" y="4916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9502" name="Group 46"/>
          <p:cNvGrpSpPr>
            <a:grpSpLocks/>
          </p:cNvGrpSpPr>
          <p:nvPr/>
        </p:nvGrpSpPr>
        <p:grpSpPr bwMode="auto">
          <a:xfrm>
            <a:off x="5334000" y="4611688"/>
            <a:ext cx="3533775" cy="950912"/>
            <a:chOff x="3360" y="2905"/>
            <a:chExt cx="2226" cy="599"/>
          </a:xfrm>
        </p:grpSpPr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3360" y="3216"/>
              <a:ext cx="2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2</a:t>
              </a:r>
              <a:r>
                <a:rPr lang="en-US"/>
                <a:t>-CH</a:t>
              </a:r>
              <a:r>
                <a:rPr lang="en-US" baseline="-25000"/>
                <a:t>2</a:t>
              </a:r>
              <a:r>
                <a:rPr lang="en-US"/>
                <a:t>- </a:t>
              </a:r>
              <a:r>
                <a:rPr lang="en-US">
                  <a:solidFill>
                    <a:schemeClr val="hlink"/>
                  </a:solidFill>
                </a:rPr>
                <a:t>O</a:t>
              </a:r>
              <a:r>
                <a:rPr lang="en-US"/>
                <a:t>- C-CH</a:t>
              </a:r>
              <a:r>
                <a:rPr lang="en-US" baseline="-25000"/>
                <a:t>2</a:t>
              </a:r>
              <a:r>
                <a:rPr lang="en-US"/>
                <a:t>-CH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9496" name="Text Box 40"/>
            <p:cNvSpPr txBox="1">
              <a:spLocks noChangeArrowheads="1"/>
            </p:cNvSpPr>
            <p:nvPr/>
          </p:nvSpPr>
          <p:spPr bwMode="auto">
            <a:xfrm>
              <a:off x="4502" y="2905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</a:t>
              </a:r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 flipV="1">
              <a:off x="460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 flipV="1">
              <a:off x="4656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3657600" y="51054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6765925" y="55260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6629400" y="6019800"/>
            <a:ext cx="75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H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19503" name="AutoShape 47"/>
          <p:cNvSpPr>
            <a:spLocks noChangeArrowheads="1"/>
          </p:cNvSpPr>
          <p:nvPr/>
        </p:nvSpPr>
        <p:spPr bwMode="auto">
          <a:xfrm>
            <a:off x="5410200" y="3124200"/>
            <a:ext cx="3505200" cy="1600200"/>
          </a:xfrm>
          <a:prstGeom prst="downArrowCallout">
            <a:avLst>
              <a:gd name="adj1" fmla="val 54762"/>
              <a:gd name="adj2" fmla="val 5476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We’ve created an </a:t>
            </a:r>
            <a:r>
              <a:rPr lang="en-US" i="1">
                <a:solidFill>
                  <a:srgbClr val="FF0000"/>
                </a:solidFill>
              </a:rPr>
              <a:t>ester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9504" name="Cloud"/>
          <p:cNvSpPr>
            <a:spLocks noChangeAspect="1" noEditPoints="1" noChangeArrowheads="1"/>
          </p:cNvSpPr>
          <p:nvPr/>
        </p:nvSpPr>
        <p:spPr bwMode="auto">
          <a:xfrm>
            <a:off x="3810000" y="4724400"/>
            <a:ext cx="5486400" cy="20621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If excess water is added to an ester, the reaction will reverse itself.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0" grpId="0" animBg="1"/>
      <p:bldP spid="19501" grpId="0"/>
      <p:bldP spid="19503" grpId="0" animBg="1"/>
      <p:bldP spid="195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Uses of Esters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Esters often have characteristic </a:t>
            </a:r>
            <a:r>
              <a:rPr lang="en-US" sz="2800" dirty="0" err="1"/>
              <a:t>flavours</a:t>
            </a:r>
            <a:r>
              <a:rPr lang="en-US" sz="2800" dirty="0"/>
              <a:t> and aromas which allows them to be used in food products.</a:t>
            </a:r>
          </a:p>
          <a:p>
            <a:r>
              <a:rPr lang="en-US" sz="2000" dirty="0"/>
              <a:t>Methanol + </a:t>
            </a:r>
            <a:r>
              <a:rPr lang="en-US" sz="2000" dirty="0" err="1"/>
              <a:t>butanoic</a:t>
            </a:r>
            <a:r>
              <a:rPr lang="en-US" sz="2000" dirty="0"/>
              <a:t> acid </a:t>
            </a:r>
            <a:r>
              <a:rPr lang="en-US" sz="2000" dirty="0">
                <a:sym typeface="Wingdings" pitchFamily="2" charset="2"/>
              </a:rPr>
              <a:t>  methyl </a:t>
            </a:r>
            <a:r>
              <a:rPr lang="en-US" sz="2000" dirty="0" err="1">
                <a:sym typeface="Wingdings" pitchFamily="2" charset="2"/>
              </a:rPr>
              <a:t>butanoate</a:t>
            </a:r>
            <a:r>
              <a:rPr lang="en-US" sz="2000" dirty="0">
                <a:sym typeface="Wingdings" pitchFamily="2" charset="2"/>
              </a:rPr>
              <a:t>   (</a:t>
            </a:r>
            <a:r>
              <a:rPr lang="en-US" sz="2000" b="1" i="1" dirty="0">
                <a:sym typeface="Wingdings" pitchFamily="2" charset="2"/>
              </a:rPr>
              <a:t>apples</a:t>
            </a:r>
            <a:r>
              <a:rPr lang="en-US" sz="2000" i="1" dirty="0">
                <a:sym typeface="Wingdings" pitchFamily="2" charset="2"/>
              </a:rPr>
              <a:t>)</a:t>
            </a:r>
          </a:p>
          <a:p>
            <a:r>
              <a:rPr lang="en-US" sz="2000" dirty="0" err="1">
                <a:sym typeface="Wingdings" pitchFamily="2" charset="2"/>
              </a:rPr>
              <a:t>Octanol</a:t>
            </a:r>
            <a:r>
              <a:rPr lang="en-US" sz="2000" dirty="0">
                <a:sym typeface="Wingdings" pitchFamily="2" charset="2"/>
              </a:rPr>
              <a:t> +  acetic acid   </a:t>
            </a:r>
            <a:r>
              <a:rPr lang="en-US" sz="2000" dirty="0" err="1">
                <a:sym typeface="Wingdings" pitchFamily="2" charset="2"/>
              </a:rPr>
              <a:t>octyl</a:t>
            </a:r>
            <a:r>
              <a:rPr lang="en-US" sz="2000" dirty="0">
                <a:sym typeface="Wingdings" pitchFamily="2" charset="2"/>
              </a:rPr>
              <a:t> acetate  (</a:t>
            </a:r>
            <a:r>
              <a:rPr lang="en-US" sz="2000" b="1" i="1" dirty="0">
                <a:sym typeface="Wingdings" pitchFamily="2" charset="2"/>
              </a:rPr>
              <a:t>orange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r>
              <a:rPr lang="en-US" sz="2000" dirty="0">
                <a:sym typeface="Wingdings" pitchFamily="2" charset="2"/>
              </a:rPr>
              <a:t>Benzyl alcohol + </a:t>
            </a:r>
            <a:r>
              <a:rPr lang="en-US" sz="2000" dirty="0" err="1">
                <a:sym typeface="Wingdings" pitchFamily="2" charset="2"/>
              </a:rPr>
              <a:t>butanoic</a:t>
            </a:r>
            <a:r>
              <a:rPr lang="en-US" sz="2000" dirty="0">
                <a:sym typeface="Wingdings" pitchFamily="2" charset="2"/>
              </a:rPr>
              <a:t> acid   phenyl </a:t>
            </a:r>
            <a:r>
              <a:rPr lang="en-US" sz="2000" dirty="0" err="1">
                <a:sym typeface="Wingdings" pitchFamily="2" charset="2"/>
              </a:rPr>
              <a:t>butanoate</a:t>
            </a:r>
            <a:r>
              <a:rPr lang="en-US" sz="2000" dirty="0">
                <a:sym typeface="Wingdings" pitchFamily="2" charset="2"/>
              </a:rPr>
              <a:t> (</a:t>
            </a:r>
            <a:r>
              <a:rPr lang="en-US" sz="2000" b="1" i="1" dirty="0">
                <a:sym typeface="Wingdings" pitchFamily="2" charset="2"/>
              </a:rPr>
              <a:t>flowers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r>
              <a:rPr lang="en-US" sz="2000" dirty="0" err="1">
                <a:sym typeface="Wingdings" pitchFamily="2" charset="2"/>
              </a:rPr>
              <a:t>Pentanol</a:t>
            </a:r>
            <a:r>
              <a:rPr lang="en-US" sz="2000" dirty="0">
                <a:sym typeface="Wingdings" pitchFamily="2" charset="2"/>
              </a:rPr>
              <a:t> + acetic acid   </a:t>
            </a:r>
            <a:r>
              <a:rPr lang="en-US" sz="2000" dirty="0" err="1">
                <a:sym typeface="Wingdings" pitchFamily="2" charset="2"/>
              </a:rPr>
              <a:t>pentyl</a:t>
            </a:r>
            <a:r>
              <a:rPr lang="en-US" sz="2000" dirty="0">
                <a:sym typeface="Wingdings" pitchFamily="2" charset="2"/>
              </a:rPr>
              <a:t> acetate</a:t>
            </a:r>
            <a:r>
              <a:rPr lang="en-US" sz="2000" i="1" dirty="0">
                <a:sym typeface="Wingdings" pitchFamily="2" charset="2"/>
              </a:rPr>
              <a:t> </a:t>
            </a:r>
          </a:p>
        </p:txBody>
      </p:sp>
      <p:pic>
        <p:nvPicPr>
          <p:cNvPr id="21511" name="Picture 7" descr="banana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4495800"/>
            <a:ext cx="2209800" cy="1919288"/>
          </a:xfrm>
          <a:noFill/>
          <a:ln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Condensation/elimination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828800"/>
          </a:xfrm>
        </p:spPr>
        <p:txBody>
          <a:bodyPr/>
          <a:lstStyle/>
          <a:p>
            <a:r>
              <a:rPr lang="en-US" sz="2800" dirty="0"/>
              <a:t>If a molecule of water is eliminated from within a single molecule, an unsaturated compound is formed and the molecule is said to be “</a:t>
            </a:r>
            <a:r>
              <a:rPr lang="en-US" sz="2800" i="1" dirty="0"/>
              <a:t>dehydrated.”</a:t>
            </a:r>
            <a:endParaRPr lang="en-US" sz="28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838200" y="4267200"/>
            <a:ext cx="1981200" cy="1600200"/>
          </a:xfrm>
          <a:prstGeom prst="pentagon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584325" y="35448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032125" y="46116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OH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18288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8194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794125" y="4611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3733800" y="4953000"/>
          <a:ext cx="1544638" cy="484188"/>
        </p:xfrm>
        <a:graphic>
          <a:graphicData uri="http://schemas.openxmlformats.org/presentationml/2006/ole">
            <p:oleObj spid="_x0000_s23563" name="Equation" r:id="rId4" imgW="647640" imgH="203040" progId="">
              <p:embed/>
            </p:oleObj>
          </a:graphicData>
        </a:graphic>
      </p:graphicFrame>
      <p:sp>
        <p:nvSpPr>
          <p:cNvPr id="23567" name="Rectangle 15"/>
          <p:cNvSpPr>
            <a:spLocks noChangeArrowheads="1"/>
          </p:cNvSpPr>
          <p:nvPr/>
        </p:nvSpPr>
        <p:spPr bwMode="auto">
          <a:xfrm rot="2113860">
            <a:off x="1362075" y="3989388"/>
            <a:ext cx="2514600" cy="527050"/>
          </a:xfrm>
          <a:prstGeom prst="rect">
            <a:avLst/>
          </a:prstGeom>
          <a:solidFill>
            <a:srgbClr val="FF66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203325" y="37734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803525" y="49926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1524000" y="4114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819400" y="4876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756525" y="45354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5410200" y="3468688"/>
            <a:ext cx="2438400" cy="2474912"/>
            <a:chOff x="3408" y="2185"/>
            <a:chExt cx="1536" cy="1559"/>
          </a:xfrm>
        </p:grpSpPr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3408" y="2640"/>
              <a:ext cx="1344" cy="1104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4032" y="2736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3926" y="218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flipH="1" flipV="1">
              <a:off x="4032" y="2448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4752" y="3024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4694" y="3385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7832725" y="5373688"/>
            <a:ext cx="75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H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4243388" y="2446338"/>
            <a:ext cx="3459162" cy="1109662"/>
          </a:xfrm>
          <a:custGeom>
            <a:avLst/>
            <a:gdLst/>
            <a:ahLst/>
            <a:cxnLst>
              <a:cxn ang="0">
                <a:pos x="66" y="33"/>
              </a:cxn>
              <a:cxn ang="0">
                <a:pos x="1513" y="46"/>
              </a:cxn>
              <a:cxn ang="0">
                <a:pos x="2127" y="33"/>
              </a:cxn>
              <a:cxn ang="0">
                <a:pos x="1973" y="46"/>
              </a:cxn>
              <a:cxn ang="0">
                <a:pos x="1871" y="443"/>
              </a:cxn>
              <a:cxn ang="0">
                <a:pos x="1807" y="520"/>
              </a:cxn>
              <a:cxn ang="0">
                <a:pos x="1794" y="648"/>
              </a:cxn>
              <a:cxn ang="0">
                <a:pos x="1756" y="494"/>
              </a:cxn>
              <a:cxn ang="0">
                <a:pos x="1769" y="584"/>
              </a:cxn>
              <a:cxn ang="0">
                <a:pos x="1781" y="622"/>
              </a:cxn>
              <a:cxn ang="0">
                <a:pos x="1794" y="699"/>
              </a:cxn>
              <a:cxn ang="0">
                <a:pos x="1909" y="597"/>
              </a:cxn>
              <a:cxn ang="0">
                <a:pos x="1935" y="558"/>
              </a:cxn>
            </a:cxnLst>
            <a:rect l="0" t="0" r="r" b="b"/>
            <a:pathLst>
              <a:path w="2179" h="699">
                <a:moveTo>
                  <a:pt x="66" y="33"/>
                </a:moveTo>
                <a:cubicBezTo>
                  <a:pt x="655" y="100"/>
                  <a:pt x="0" y="61"/>
                  <a:pt x="1513" y="46"/>
                </a:cubicBezTo>
                <a:cubicBezTo>
                  <a:pt x="1718" y="42"/>
                  <a:pt x="1922" y="33"/>
                  <a:pt x="2127" y="33"/>
                </a:cubicBezTo>
                <a:cubicBezTo>
                  <a:pt x="2179" y="33"/>
                  <a:pt x="1996" y="0"/>
                  <a:pt x="1973" y="46"/>
                </a:cubicBezTo>
                <a:cubicBezTo>
                  <a:pt x="1877" y="239"/>
                  <a:pt x="2064" y="377"/>
                  <a:pt x="1871" y="443"/>
                </a:cubicBezTo>
                <a:cubicBezTo>
                  <a:pt x="1852" y="471"/>
                  <a:pt x="1817" y="488"/>
                  <a:pt x="1807" y="520"/>
                </a:cubicBezTo>
                <a:cubicBezTo>
                  <a:pt x="1794" y="561"/>
                  <a:pt x="1798" y="605"/>
                  <a:pt x="1794" y="648"/>
                </a:cubicBezTo>
                <a:cubicBezTo>
                  <a:pt x="1754" y="586"/>
                  <a:pt x="1756" y="601"/>
                  <a:pt x="1756" y="494"/>
                </a:cubicBezTo>
                <a:cubicBezTo>
                  <a:pt x="1756" y="464"/>
                  <a:pt x="1763" y="554"/>
                  <a:pt x="1769" y="584"/>
                </a:cubicBezTo>
                <a:cubicBezTo>
                  <a:pt x="1772" y="597"/>
                  <a:pt x="1778" y="609"/>
                  <a:pt x="1781" y="622"/>
                </a:cubicBezTo>
                <a:cubicBezTo>
                  <a:pt x="1787" y="647"/>
                  <a:pt x="1790" y="673"/>
                  <a:pt x="1794" y="699"/>
                </a:cubicBezTo>
                <a:cubicBezTo>
                  <a:pt x="1831" y="663"/>
                  <a:pt x="1876" y="637"/>
                  <a:pt x="1909" y="597"/>
                </a:cubicBezTo>
                <a:cubicBezTo>
                  <a:pt x="1919" y="585"/>
                  <a:pt x="1935" y="558"/>
                  <a:pt x="1935" y="55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80" grpId="0"/>
      <p:bldP spid="235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Oxidation Reactions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3505200"/>
          </a:xfrm>
        </p:spPr>
        <p:txBody>
          <a:bodyPr/>
          <a:lstStyle/>
          <a:p>
            <a:r>
              <a:rPr lang="en-US" sz="2800" dirty="0"/>
              <a:t>In the terminology of organic chemistry, when a molecule is </a:t>
            </a:r>
            <a:r>
              <a:rPr lang="en-US" sz="2800" i="1" dirty="0"/>
              <a:t>oxidized</a:t>
            </a:r>
            <a:r>
              <a:rPr lang="en-US" sz="2800" dirty="0"/>
              <a:t>, the number bonds to oxygen atoms increases within the molecule.  </a:t>
            </a:r>
          </a:p>
          <a:p>
            <a:r>
              <a:rPr lang="en-US" sz="2800" dirty="0"/>
              <a:t>Oxidizing agents are varied:  CrO</a:t>
            </a:r>
            <a:r>
              <a:rPr lang="en-US" sz="2800" baseline="-25000" dirty="0"/>
              <a:t>3</a:t>
            </a:r>
            <a:r>
              <a:rPr lang="en-US" sz="2800" dirty="0"/>
              <a:t>/H</a:t>
            </a:r>
            <a:r>
              <a:rPr lang="en-US" sz="2800" baseline="30000" dirty="0"/>
              <a:t>+</a:t>
            </a:r>
            <a:r>
              <a:rPr lang="en-US" sz="2800" dirty="0"/>
              <a:t>, KMnO</a:t>
            </a:r>
            <a:r>
              <a:rPr lang="en-US" sz="2800" baseline="-25000" dirty="0"/>
              <a:t>4</a:t>
            </a:r>
            <a:r>
              <a:rPr lang="en-US" sz="2800" dirty="0"/>
              <a:t>, K</a:t>
            </a:r>
            <a:r>
              <a:rPr lang="en-US" sz="2800" baseline="-25000" dirty="0"/>
              <a:t>2</a:t>
            </a:r>
            <a:r>
              <a:rPr lang="en-US" sz="2800" dirty="0"/>
              <a:t>Cr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7</a:t>
            </a:r>
            <a:r>
              <a:rPr lang="en-US" sz="2800" dirty="0"/>
              <a:t> </a:t>
            </a:r>
          </a:p>
          <a:p>
            <a:r>
              <a:rPr lang="en-US" sz="2800" dirty="0"/>
              <a:t>Often, the oxidizing agent is represented simply as “</a:t>
            </a:r>
            <a:r>
              <a:rPr lang="en-US" sz="2800" b="1" i="1" dirty="0"/>
              <a:t>O</a:t>
            </a:r>
            <a:r>
              <a:rPr lang="en-US" sz="2800" dirty="0"/>
              <a:t>” over the reaction arrow:</a:t>
            </a:r>
          </a:p>
          <a:p>
            <a:pPr algn="ctr">
              <a:buFontTx/>
              <a:buNone/>
            </a:pPr>
            <a:endParaRPr lang="en-US" sz="2800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505200" y="5105400"/>
          <a:ext cx="1905000" cy="923925"/>
        </p:xfrm>
        <a:graphic>
          <a:graphicData uri="http://schemas.openxmlformats.org/presentationml/2006/ole">
            <p:oleObj spid="_x0000_s25604" name="Equation" r:id="rId4" imgW="419040" imgH="203040" progId="">
              <p:embed/>
            </p:oleObj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Oxidation Reactions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 dirty="0"/>
              <a:t>Mild Oxidation</a:t>
            </a:r>
            <a:endParaRPr lang="en-US" sz="2800" dirty="0"/>
          </a:p>
          <a:p>
            <a:pPr>
              <a:buFontTx/>
              <a:buNone/>
            </a:pPr>
            <a:r>
              <a:rPr lang="en-US" sz="2400" b="1" dirty="0"/>
              <a:t>1</a:t>
            </a:r>
            <a:r>
              <a:rPr lang="en-US" sz="2400" b="1" baseline="30000" dirty="0"/>
              <a:t>o</a:t>
            </a:r>
            <a:r>
              <a:rPr lang="en-US" sz="2400" b="1" dirty="0"/>
              <a:t> alcohol</a:t>
            </a:r>
            <a:r>
              <a:rPr lang="en-US" sz="2800" dirty="0"/>
              <a:t>  </a:t>
            </a:r>
            <a:endParaRPr lang="en-US" sz="2800" u="sng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2168525"/>
          <a:ext cx="1371600" cy="446088"/>
        </p:xfrm>
        <a:graphic>
          <a:graphicData uri="http://schemas.openxmlformats.org/presentationml/2006/ole">
            <p:oleObj spid="_x0000_s27652" name="Equation" r:id="rId4" imgW="622080" imgH="203040" progId="">
              <p:embed/>
            </p:oleObj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489325" y="2173288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aldehyde</a:t>
            </a:r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441325" y="2667000"/>
            <a:ext cx="1619250" cy="1335088"/>
            <a:chOff x="278" y="1680"/>
            <a:chExt cx="1020" cy="841"/>
          </a:xfrm>
        </p:grpSpPr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278" y="1945"/>
              <a:ext cx="10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3</a:t>
              </a:r>
              <a:r>
                <a:rPr lang="en-US"/>
                <a:t>-C-</a:t>
              </a:r>
              <a:r>
                <a:rPr lang="en-US">
                  <a:solidFill>
                    <a:schemeClr val="hlink"/>
                  </a:solidFill>
                </a:rPr>
                <a:t>OH</a:t>
              </a:r>
              <a:endParaRPr lang="en-US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672" y="168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710" y="223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V="1">
              <a:off x="8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V="1">
              <a:off x="816" y="22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27660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2057400" y="2971800"/>
          <a:ext cx="1447800" cy="473075"/>
        </p:xfrm>
        <a:graphic>
          <a:graphicData uri="http://schemas.openxmlformats.org/presentationml/2006/ole">
            <p:oleObj spid="_x0000_s27660" name="Equation" r:id="rId5" imgW="622080" imgH="203040" progId="">
              <p:embed/>
            </p:oleObj>
          </a:graphicData>
        </a:graphic>
      </p:graphicFrame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85800" y="3886200"/>
            <a:ext cx="108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ethanol</a:t>
            </a:r>
          </a:p>
        </p:txBody>
      </p: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3565525" y="2743200"/>
            <a:ext cx="1398588" cy="1487488"/>
            <a:chOff x="2246" y="1728"/>
            <a:chExt cx="881" cy="937"/>
          </a:xfrm>
        </p:grpSpPr>
        <p:grpSp>
          <p:nvGrpSpPr>
            <p:cNvPr id="27673" name="Group 25"/>
            <p:cNvGrpSpPr>
              <a:grpSpLocks/>
            </p:cNvGrpSpPr>
            <p:nvPr/>
          </p:nvGrpSpPr>
          <p:grpSpPr bwMode="auto">
            <a:xfrm>
              <a:off x="2256" y="1728"/>
              <a:ext cx="871" cy="553"/>
              <a:chOff x="2256" y="1728"/>
              <a:chExt cx="871" cy="553"/>
            </a:xfrm>
          </p:grpSpPr>
          <p:sp>
            <p:nvSpPr>
              <p:cNvPr id="27664" name="Text Box 16"/>
              <p:cNvSpPr txBox="1">
                <a:spLocks noChangeArrowheads="1"/>
              </p:cNvSpPr>
              <p:nvPr/>
            </p:nvSpPr>
            <p:spPr bwMode="auto">
              <a:xfrm>
                <a:off x="2256" y="1993"/>
                <a:ext cx="87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CH</a:t>
                </a:r>
                <a:r>
                  <a:rPr lang="en-US" baseline="-25000"/>
                  <a:t>3</a:t>
                </a:r>
                <a:r>
                  <a:rPr lang="en-US"/>
                  <a:t>-C-H</a:t>
                </a:r>
              </a:p>
            </p:txBody>
          </p:sp>
          <p:sp>
            <p:nvSpPr>
              <p:cNvPr id="27669" name="Text Box 21"/>
              <p:cNvSpPr txBox="1">
                <a:spLocks noChangeArrowheads="1"/>
              </p:cNvSpPr>
              <p:nvPr/>
            </p:nvSpPr>
            <p:spPr bwMode="auto">
              <a:xfrm>
                <a:off x="2688" y="1728"/>
                <a:ext cx="26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hlink"/>
                    </a:solidFill>
                  </a:rPr>
                  <a:t>O</a:t>
                </a:r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 flipV="1">
                <a:off x="2784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 flipV="1">
                <a:off x="283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2246" y="2377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ethanal</a:t>
              </a:r>
            </a:p>
          </p:txBody>
        </p:sp>
      </p:grp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41325" y="4256088"/>
            <a:ext cx="307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sng" dirty="0"/>
              <a:t>Strong Oxidation</a:t>
            </a:r>
          </a:p>
        </p:txBody>
      </p:sp>
      <p:grpSp>
        <p:nvGrpSpPr>
          <p:cNvPr id="27682" name="Group 34"/>
          <p:cNvGrpSpPr>
            <a:grpSpLocks/>
          </p:cNvGrpSpPr>
          <p:nvPr/>
        </p:nvGrpSpPr>
        <p:grpSpPr bwMode="auto">
          <a:xfrm>
            <a:off x="365125" y="4724400"/>
            <a:ext cx="5881688" cy="533400"/>
            <a:chOff x="230" y="2976"/>
            <a:chExt cx="3705" cy="336"/>
          </a:xfrm>
        </p:grpSpPr>
        <p:sp>
          <p:nvSpPr>
            <p:cNvPr id="27679" name="Text Box 31"/>
            <p:cNvSpPr txBox="1">
              <a:spLocks noChangeArrowheads="1"/>
            </p:cNvSpPr>
            <p:nvPr/>
          </p:nvSpPr>
          <p:spPr bwMode="auto">
            <a:xfrm>
              <a:off x="230" y="3001"/>
              <a:ext cx="10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r>
                <a:rPr lang="en-US" baseline="30000" dirty="0"/>
                <a:t>o</a:t>
              </a:r>
              <a:r>
                <a:rPr lang="en-US" dirty="0"/>
                <a:t> alcohol</a:t>
              </a:r>
            </a:p>
          </p:txBody>
        </p:sp>
        <p:graphicFrame>
          <p:nvGraphicFramePr>
            <p:cNvPr id="27680" name="Object 32"/>
            <p:cNvGraphicFramePr>
              <a:graphicFrameLocks noChangeAspect="1"/>
            </p:cNvGraphicFramePr>
            <p:nvPr/>
          </p:nvGraphicFramePr>
          <p:xfrm>
            <a:off x="1344" y="2976"/>
            <a:ext cx="1120" cy="326"/>
          </p:xfrm>
          <a:graphic>
            <a:graphicData uri="http://schemas.openxmlformats.org/presentationml/2006/ole">
              <p:oleObj spid="_x0000_s27680" name="Equation" r:id="rId6" imgW="698400" imgH="203040" progId="">
                <p:embed/>
              </p:oleObj>
            </a:graphicData>
          </a:graphic>
        </p:graphicFrame>
        <p:sp>
          <p:nvSpPr>
            <p:cNvPr id="27681" name="Text Box 33"/>
            <p:cNvSpPr txBox="1">
              <a:spLocks noChangeArrowheads="1"/>
            </p:cNvSpPr>
            <p:nvPr/>
          </p:nvSpPr>
          <p:spPr bwMode="auto">
            <a:xfrm>
              <a:off x="2400" y="3024"/>
              <a:ext cx="15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Carboxylic acid</a:t>
              </a:r>
            </a:p>
          </p:txBody>
        </p:sp>
      </p:grpSp>
      <p:grpSp>
        <p:nvGrpSpPr>
          <p:cNvPr id="27700" name="Group 52"/>
          <p:cNvGrpSpPr>
            <a:grpSpLocks/>
          </p:cNvGrpSpPr>
          <p:nvPr/>
        </p:nvGrpSpPr>
        <p:grpSpPr bwMode="auto">
          <a:xfrm>
            <a:off x="381000" y="5257800"/>
            <a:ext cx="5276850" cy="1335088"/>
            <a:chOff x="240" y="3312"/>
            <a:chExt cx="3324" cy="841"/>
          </a:xfrm>
        </p:grpSpPr>
        <p:grpSp>
          <p:nvGrpSpPr>
            <p:cNvPr id="27683" name="Group 35"/>
            <p:cNvGrpSpPr>
              <a:grpSpLocks/>
            </p:cNvGrpSpPr>
            <p:nvPr/>
          </p:nvGrpSpPr>
          <p:grpSpPr bwMode="auto">
            <a:xfrm>
              <a:off x="240" y="3312"/>
              <a:ext cx="1020" cy="841"/>
              <a:chOff x="278" y="1680"/>
              <a:chExt cx="1020" cy="841"/>
            </a:xfrm>
          </p:grpSpPr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278" y="1945"/>
                <a:ext cx="10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CH</a:t>
                </a:r>
                <a:r>
                  <a:rPr lang="en-US" baseline="-25000"/>
                  <a:t>3</a:t>
                </a:r>
                <a:r>
                  <a:rPr lang="en-US"/>
                  <a:t>-C-</a:t>
                </a:r>
                <a:r>
                  <a:rPr lang="en-US">
                    <a:solidFill>
                      <a:schemeClr val="hlink"/>
                    </a:solidFill>
                  </a:rPr>
                  <a:t>OH</a:t>
                </a:r>
                <a:endParaRPr lang="en-US"/>
              </a:p>
            </p:txBody>
          </p:sp>
          <p:sp>
            <p:nvSpPr>
              <p:cNvPr id="27685" name="Text Box 37"/>
              <p:cNvSpPr txBox="1">
                <a:spLocks noChangeArrowheads="1"/>
              </p:cNvSpPr>
              <p:nvPr/>
            </p:nvSpPr>
            <p:spPr bwMode="auto">
              <a:xfrm>
                <a:off x="672" y="1680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27686" name="Text Box 38"/>
              <p:cNvSpPr txBox="1">
                <a:spLocks noChangeArrowheads="1"/>
              </p:cNvSpPr>
              <p:nvPr/>
            </p:nvSpPr>
            <p:spPr bwMode="auto">
              <a:xfrm>
                <a:off x="710" y="223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 flipV="1">
                <a:off x="8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 flipV="1">
                <a:off x="81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7689" name="Text Box 41"/>
            <p:cNvSpPr txBox="1">
              <a:spLocks noChangeArrowheads="1"/>
            </p:cNvSpPr>
            <p:nvPr/>
          </p:nvSpPr>
          <p:spPr bwMode="auto">
            <a:xfrm>
              <a:off x="1334" y="348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27690" name="Object 42"/>
            <p:cNvGraphicFramePr>
              <a:graphicFrameLocks noChangeAspect="1"/>
            </p:cNvGraphicFramePr>
            <p:nvPr/>
          </p:nvGraphicFramePr>
          <p:xfrm>
            <a:off x="1344" y="3552"/>
            <a:ext cx="1104" cy="321"/>
          </p:xfrm>
          <a:graphic>
            <a:graphicData uri="http://schemas.openxmlformats.org/presentationml/2006/ole">
              <p:oleObj spid="_x0000_s27690" name="Equation" r:id="rId7" imgW="698400" imgH="203040" progId="">
                <p:embed/>
              </p:oleObj>
            </a:graphicData>
          </a:graphic>
        </p:graphicFrame>
        <p:sp>
          <p:nvSpPr>
            <p:cNvPr id="27692" name="Text Box 44"/>
            <p:cNvSpPr txBox="1">
              <a:spLocks noChangeArrowheads="1"/>
            </p:cNvSpPr>
            <p:nvPr/>
          </p:nvSpPr>
          <p:spPr bwMode="auto">
            <a:xfrm>
              <a:off x="2544" y="3577"/>
              <a:ext cx="10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3</a:t>
              </a:r>
              <a:r>
                <a:rPr lang="en-US"/>
                <a:t>-C-</a:t>
              </a:r>
              <a:r>
                <a:rPr lang="en-US">
                  <a:solidFill>
                    <a:schemeClr val="hlink"/>
                  </a:solidFill>
                </a:rPr>
                <a:t>OH</a:t>
              </a:r>
              <a:endParaRPr lang="en-US"/>
            </a:p>
          </p:txBody>
        </p:sp>
        <p:sp>
          <p:nvSpPr>
            <p:cNvPr id="27697" name="Text Box 49"/>
            <p:cNvSpPr txBox="1">
              <a:spLocks noChangeArrowheads="1"/>
            </p:cNvSpPr>
            <p:nvPr/>
          </p:nvSpPr>
          <p:spPr bwMode="auto">
            <a:xfrm>
              <a:off x="2976" y="336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</a:t>
              </a:r>
            </a:p>
          </p:txBody>
        </p:sp>
        <p:sp>
          <p:nvSpPr>
            <p:cNvPr id="27698" name="Line 50"/>
            <p:cNvSpPr>
              <a:spLocks noChangeShapeType="1"/>
            </p:cNvSpPr>
            <p:nvPr/>
          </p:nvSpPr>
          <p:spPr bwMode="auto">
            <a:xfrm flipV="1">
              <a:off x="307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7699" name="Line 51"/>
            <p:cNvSpPr>
              <a:spLocks noChangeShapeType="1"/>
            </p:cNvSpPr>
            <p:nvPr/>
          </p:nvSpPr>
          <p:spPr bwMode="auto">
            <a:xfrm flipV="1">
              <a:off x="312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3962400" y="6172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Ethanoic acid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Oxidation Reactions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144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/>
              <a:t>Strong Oxidation</a:t>
            </a:r>
            <a:r>
              <a:rPr lang="en-US" sz="2800" dirty="0"/>
              <a:t> cont’d…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Secondary alcohols require a strong oxidizing agent and can only be oxidized to </a:t>
            </a:r>
            <a:r>
              <a:rPr lang="en-US" sz="2800" i="1" dirty="0" err="1"/>
              <a:t>ketones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5486400" y="2514600"/>
            <a:ext cx="2371725" cy="1398588"/>
            <a:chOff x="3408" y="2112"/>
            <a:chExt cx="1494" cy="881"/>
          </a:xfrm>
        </p:grpSpPr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3408" y="2377"/>
              <a:ext cx="1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3</a:t>
              </a:r>
              <a:r>
                <a:rPr lang="en-US"/>
                <a:t>-C-CH</a:t>
              </a:r>
              <a:r>
                <a:rPr lang="en-US" baseline="-25000"/>
                <a:t>2</a:t>
              </a:r>
              <a:r>
                <a:rPr lang="en-US"/>
                <a:t>-CH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3802" y="211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</a:t>
              </a:r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 flipV="1">
              <a:off x="3936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V="1">
              <a:off x="3984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744" name="Text Box 24"/>
            <p:cNvSpPr txBox="1">
              <a:spLocks noChangeArrowheads="1"/>
            </p:cNvSpPr>
            <p:nvPr/>
          </p:nvSpPr>
          <p:spPr bwMode="auto">
            <a:xfrm>
              <a:off x="3494" y="2743"/>
              <a:ext cx="8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butanone</a:t>
              </a:r>
            </a:p>
          </p:txBody>
        </p:sp>
      </p:grp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304800" y="4267200"/>
            <a:ext cx="837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Tertiary alcohols DO NOT undergo oxidation.  </a:t>
            </a:r>
            <a:r>
              <a:rPr lang="en-US" i="1" dirty="0"/>
              <a:t>Why not?</a:t>
            </a:r>
            <a:endParaRPr lang="en-US" dirty="0"/>
          </a:p>
        </p:txBody>
      </p: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914400" y="2438400"/>
            <a:ext cx="4322763" cy="1816100"/>
            <a:chOff x="384" y="2473"/>
            <a:chExt cx="2723" cy="1144"/>
          </a:xfrm>
        </p:grpSpPr>
        <p:sp>
          <p:nvSpPr>
            <p:cNvPr id="30755" name="Text Box 35"/>
            <p:cNvSpPr txBox="1">
              <a:spLocks noChangeArrowheads="1"/>
            </p:cNvSpPr>
            <p:nvPr/>
          </p:nvSpPr>
          <p:spPr bwMode="auto">
            <a:xfrm>
              <a:off x="384" y="2761"/>
              <a:ext cx="1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3</a:t>
              </a:r>
              <a:r>
                <a:rPr lang="en-US"/>
                <a:t>-C-CH</a:t>
              </a:r>
              <a:r>
                <a:rPr lang="en-US" baseline="-25000"/>
                <a:t>2</a:t>
              </a:r>
              <a:r>
                <a:rPr lang="en-US"/>
                <a:t>-CH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30756" name="Text Box 36"/>
            <p:cNvSpPr txBox="1">
              <a:spLocks noChangeArrowheads="1"/>
            </p:cNvSpPr>
            <p:nvPr/>
          </p:nvSpPr>
          <p:spPr bwMode="auto">
            <a:xfrm>
              <a:off x="816" y="304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 flipV="1">
              <a:off x="922" y="27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 flipV="1">
              <a:off x="922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806" y="2473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OH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518" y="3367"/>
              <a:ext cx="8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2-butanol</a:t>
              </a:r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2054" y="276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30762" name="Object 42"/>
            <p:cNvGraphicFramePr>
              <a:graphicFrameLocks noChangeAspect="1"/>
            </p:cNvGraphicFramePr>
            <p:nvPr/>
          </p:nvGraphicFramePr>
          <p:xfrm>
            <a:off x="1968" y="2688"/>
            <a:ext cx="1139" cy="331"/>
          </p:xfrm>
          <a:graphic>
            <a:graphicData uri="http://schemas.openxmlformats.org/presentationml/2006/ole">
              <p:oleObj spid="_x0000_s30762" name="Equation" r:id="rId4" imgW="698400" imgH="203040" progId="">
                <p:embed/>
              </p:oleObj>
            </a:graphicData>
          </a:graphic>
        </p:graphicFrame>
      </p:grpSp>
      <p:grpSp>
        <p:nvGrpSpPr>
          <p:cNvPr id="30765" name="Group 45"/>
          <p:cNvGrpSpPr>
            <a:grpSpLocks/>
          </p:cNvGrpSpPr>
          <p:nvPr/>
        </p:nvGrpSpPr>
        <p:grpSpPr bwMode="auto">
          <a:xfrm>
            <a:off x="609600" y="4724400"/>
            <a:ext cx="6645275" cy="1816100"/>
            <a:chOff x="384" y="2976"/>
            <a:chExt cx="4186" cy="1144"/>
          </a:xfrm>
        </p:grpSpPr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806" y="2976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OH</a:t>
              </a:r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384" y="3264"/>
              <a:ext cx="10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3</a:t>
              </a:r>
              <a:r>
                <a:rPr lang="en-US"/>
                <a:t>-C-CH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816" y="3552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V="1">
              <a:off x="922" y="323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V="1">
              <a:off x="922" y="352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518" y="3870"/>
              <a:ext cx="16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2-methyl-2-propanol</a:t>
              </a: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2054" y="326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30733" name="Object 13"/>
            <p:cNvGraphicFramePr>
              <a:graphicFrameLocks noChangeAspect="1"/>
            </p:cNvGraphicFramePr>
            <p:nvPr/>
          </p:nvGraphicFramePr>
          <p:xfrm>
            <a:off x="1680" y="3264"/>
            <a:ext cx="1139" cy="331"/>
          </p:xfrm>
          <a:graphic>
            <a:graphicData uri="http://schemas.openxmlformats.org/presentationml/2006/ole">
              <p:oleObj spid="_x0000_s30733" name="Equation" r:id="rId5" imgW="698400" imgH="203040" progId="">
                <p:embed/>
              </p:oleObj>
            </a:graphicData>
          </a:graphic>
        </p:graphicFrame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3110" y="3337"/>
              <a:ext cx="14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NO REACTION</a:t>
              </a:r>
            </a:p>
          </p:txBody>
        </p:sp>
      </p:grp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7315200" y="5867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DEMOS!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/>
      <p:bldP spid="307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Combustion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All organic compounds can be combusted or burned.  Carbon dioxide gas and water </a:t>
            </a:r>
            <a:r>
              <a:rPr lang="en-US" sz="2800" dirty="0" err="1"/>
              <a:t>vapour</a:t>
            </a:r>
            <a:r>
              <a:rPr lang="en-US" sz="2800" dirty="0"/>
              <a:t> are the products of hydrocarbon combustion.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Combustion</a:t>
            </a:r>
            <a:r>
              <a:rPr lang="en-US" sz="2800" dirty="0"/>
              <a:t> is really a type of very extreme </a:t>
            </a:r>
            <a:r>
              <a:rPr lang="en-US" sz="2800" i="1" dirty="0"/>
              <a:t>oxidation reaction</a:t>
            </a:r>
            <a:r>
              <a:rPr lang="en-US" sz="2800" dirty="0"/>
              <a:t> where O</a:t>
            </a:r>
            <a:r>
              <a:rPr lang="en-US" sz="2800" baseline="-25000" dirty="0"/>
              <a:t>2</a:t>
            </a:r>
            <a:r>
              <a:rPr lang="en-US" sz="2800" dirty="0"/>
              <a:t>(g) is the oxidizing agent.</a:t>
            </a:r>
            <a:endParaRPr lang="en-US" sz="2800" b="1" i="1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203325" y="4419600"/>
            <a:ext cx="672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2(g)</a:t>
            </a:r>
            <a:r>
              <a:rPr lang="en-US"/>
              <a:t>  +  5O</a:t>
            </a:r>
            <a:r>
              <a:rPr lang="en-US" baseline="-25000"/>
              <a:t>2(g)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  4CO</a:t>
            </a:r>
            <a:r>
              <a:rPr lang="en-US" baseline="-25000">
                <a:sym typeface="Wingdings" pitchFamily="2" charset="2"/>
              </a:rPr>
              <a:t>2(g)</a:t>
            </a:r>
            <a:r>
              <a:rPr lang="en-US">
                <a:sym typeface="Wingdings" pitchFamily="2" charset="2"/>
              </a:rPr>
              <a:t>  +  2H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(g)</a:t>
            </a:r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203325" y="5373688"/>
            <a:ext cx="710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-CH</a:t>
            </a:r>
            <a:r>
              <a:rPr lang="en-US" baseline="-25000"/>
              <a:t>2</a:t>
            </a:r>
            <a:r>
              <a:rPr lang="en-US"/>
              <a:t>-OH</a:t>
            </a:r>
            <a:r>
              <a:rPr lang="en-US" baseline="-25000"/>
              <a:t>(</a:t>
            </a:r>
            <a:r>
              <a:rPr lang="en-US" i="1" baseline="-25000"/>
              <a:t>l</a:t>
            </a:r>
            <a:r>
              <a:rPr lang="en-US" baseline="-25000"/>
              <a:t>)</a:t>
            </a:r>
            <a:r>
              <a:rPr lang="en-US"/>
              <a:t>  +  3O</a:t>
            </a:r>
            <a:r>
              <a:rPr lang="en-US" baseline="-25000"/>
              <a:t>2(g)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   2CO</a:t>
            </a:r>
            <a:r>
              <a:rPr lang="en-US" baseline="-25000">
                <a:sym typeface="Wingdings" pitchFamily="2" charset="2"/>
              </a:rPr>
              <a:t>2(g)</a:t>
            </a:r>
            <a:r>
              <a:rPr lang="en-US">
                <a:sym typeface="Wingdings" pitchFamily="2" charset="2"/>
              </a:rPr>
              <a:t>  +  3H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(g)</a:t>
            </a:r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Reactions of Organic Acids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Like inorganic acids such as </a:t>
            </a:r>
            <a:r>
              <a:rPr lang="en-US" sz="2800" dirty="0" err="1"/>
              <a:t>HCl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), </a:t>
            </a:r>
            <a:r>
              <a:rPr lang="en-US" sz="2800" b="1" i="1" dirty="0"/>
              <a:t>organic acids</a:t>
            </a:r>
            <a:r>
              <a:rPr lang="en-US" sz="2800" dirty="0"/>
              <a:t> react with bases to produce liquid water and a salt.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Example: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609600" y="3276600"/>
            <a:ext cx="2878138" cy="3048000"/>
            <a:chOff x="480" y="1753"/>
            <a:chExt cx="1813" cy="1920"/>
          </a:xfrm>
        </p:grpSpPr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 rot="-2679778">
              <a:off x="480" y="2352"/>
              <a:ext cx="1200" cy="960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864" y="2544"/>
              <a:ext cx="480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1622" y="2041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C-</a:t>
              </a:r>
              <a:r>
                <a:rPr lang="en-US">
                  <a:solidFill>
                    <a:schemeClr val="hlink"/>
                  </a:solidFill>
                </a:rPr>
                <a:t>O-H</a:t>
              </a:r>
              <a:endParaRPr lang="en-US"/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622" y="1753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</a:t>
              </a: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V="1">
              <a:off x="1488" y="225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 flipV="1">
              <a:off x="172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 flipV="1">
              <a:off x="1776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614" y="3385"/>
              <a:ext cx="12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Benzoic acid</a:t>
              </a:r>
            </a:p>
          </p:txBody>
        </p:sp>
      </p:grp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108325" y="4611688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  </a:t>
            </a:r>
            <a:r>
              <a:rPr lang="en-US">
                <a:solidFill>
                  <a:schemeClr val="accent2"/>
                </a:solidFill>
              </a:rPr>
              <a:t>Na</a:t>
            </a:r>
            <a:r>
              <a:rPr lang="en-US">
                <a:solidFill>
                  <a:schemeClr val="hlink"/>
                </a:solidFill>
              </a:rPr>
              <a:t>OH 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grpSp>
        <p:nvGrpSpPr>
          <p:cNvPr id="33816" name="Group 24"/>
          <p:cNvGrpSpPr>
            <a:grpSpLocks/>
          </p:cNvGrpSpPr>
          <p:nvPr/>
        </p:nvGrpSpPr>
        <p:grpSpPr bwMode="auto">
          <a:xfrm>
            <a:off x="4953000" y="3124200"/>
            <a:ext cx="3359150" cy="2438400"/>
            <a:chOff x="3120" y="1968"/>
            <a:chExt cx="2116" cy="1536"/>
          </a:xfrm>
        </p:grpSpPr>
        <p:sp>
          <p:nvSpPr>
            <p:cNvPr id="33808" name="AutoShape 16"/>
            <p:cNvSpPr>
              <a:spLocks noChangeArrowheads="1"/>
            </p:cNvSpPr>
            <p:nvPr/>
          </p:nvSpPr>
          <p:spPr bwMode="auto">
            <a:xfrm rot="-2679778">
              <a:off x="3120" y="2544"/>
              <a:ext cx="1200" cy="960"/>
            </a:xfrm>
            <a:prstGeom prst="hexagon">
              <a:avLst>
                <a:gd name="adj" fmla="val 3125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3504" y="2759"/>
              <a:ext cx="480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4262" y="2256"/>
              <a:ext cx="9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C-</a:t>
              </a:r>
              <a:r>
                <a:rPr lang="en-US">
                  <a:solidFill>
                    <a:schemeClr val="hlink"/>
                  </a:solidFill>
                </a:rPr>
                <a:t>O</a:t>
              </a:r>
              <a:r>
                <a:rPr lang="en-US" baseline="30000">
                  <a:solidFill>
                    <a:schemeClr val="hlink"/>
                  </a:solidFill>
                </a:rPr>
                <a:t>1-</a:t>
              </a:r>
              <a:r>
                <a:rPr lang="en-US">
                  <a:solidFill>
                    <a:schemeClr val="accent2"/>
                  </a:solidFill>
                </a:rPr>
                <a:t>Na</a:t>
              </a:r>
              <a:r>
                <a:rPr lang="en-US" baseline="30000">
                  <a:solidFill>
                    <a:schemeClr val="accent2"/>
                  </a:solidFill>
                </a:rPr>
                <a:t>1+</a:t>
              </a:r>
              <a:endParaRPr lang="en-US"/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4262" y="1968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</a:t>
              </a: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 flipV="1">
              <a:off x="4128" y="2471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 flipV="1">
              <a:off x="4368" y="218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 flipV="1">
              <a:off x="4416" y="218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648200" y="5715000"/>
            <a:ext cx="270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Sodium benzoate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451725" y="4687888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chemeClr val="hlink"/>
                </a:solidFill>
              </a:rPr>
              <a:t>H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O</a:t>
            </a:r>
            <a:endParaRPr lang="en-US"/>
          </a:p>
        </p:txBody>
      </p:sp>
      <p:cxnSp>
        <p:nvCxnSpPr>
          <p:cNvPr id="33818" name="AutoShape 26"/>
          <p:cNvCxnSpPr>
            <a:cxnSpLocks noChangeShapeType="1"/>
            <a:stCxn id="33798" idx="3"/>
            <a:endCxn id="33806" idx="0"/>
          </p:cNvCxnSpPr>
          <p:nvPr/>
        </p:nvCxnSpPr>
        <p:spPr bwMode="auto">
          <a:xfrm>
            <a:off x="3487738" y="3962400"/>
            <a:ext cx="585787" cy="6492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3819" name="Text Box 27"/>
          <p:cNvSpPr txBox="1">
            <a:spLocks noChangeArrowheads="1"/>
          </p:cNvSpPr>
          <p:nvPr/>
        </p:nvSpPr>
        <p:spPr bwMode="auto">
          <a:xfrm rot="2100856">
            <a:off x="3276600" y="3276600"/>
            <a:ext cx="17002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Proton &amp; hydroxide</a:t>
            </a:r>
          </a:p>
          <a:p>
            <a:r>
              <a:rPr lang="en-US" sz="1600">
                <a:solidFill>
                  <a:srgbClr val="006600"/>
                </a:solidFill>
              </a:rPr>
              <a:t>Ion combine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/>
      <p:bldP spid="33817" grpId="0"/>
      <p:bldP spid="338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Categories of Simple Organic Reactions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Substitution</a:t>
            </a:r>
          </a:p>
          <a:p>
            <a:r>
              <a:rPr lang="en-US" b="1" dirty="0"/>
              <a:t>Addition</a:t>
            </a:r>
          </a:p>
          <a:p>
            <a:r>
              <a:rPr lang="en-US" b="1" dirty="0"/>
              <a:t>Condensation/elimination</a:t>
            </a:r>
          </a:p>
          <a:p>
            <a:r>
              <a:rPr lang="en-US" b="1" dirty="0"/>
              <a:t>Hydrolysis</a:t>
            </a:r>
          </a:p>
          <a:p>
            <a:r>
              <a:rPr lang="en-US" b="1" dirty="0"/>
              <a:t>Mild oxidation &amp; strong oxidation</a:t>
            </a:r>
          </a:p>
          <a:p>
            <a:r>
              <a:rPr lang="en-US" b="1" dirty="0"/>
              <a:t>Combustion</a:t>
            </a:r>
          </a:p>
          <a:p>
            <a:r>
              <a:rPr lang="en-US" b="1" dirty="0"/>
              <a:t>Acid/base reactions</a:t>
            </a:r>
          </a:p>
          <a:p>
            <a:pPr>
              <a:buFontTx/>
              <a:buNone/>
            </a:pPr>
            <a:endParaRPr lang="en-US" b="1" dirty="0"/>
          </a:p>
        </p:txBody>
      </p:sp>
    </p:spTree>
    <p:custDataLst>
      <p:tags r:id="rId1"/>
    </p:custData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Substitution Reactions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A substitution reaction occurs whenever one atom of an organic molecule is replaced by another.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Substitution reactions often require heat and/or a catalyst in order to occur.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Example:	    </a:t>
            </a:r>
            <a:r>
              <a:rPr lang="en-US" b="1" i="1" dirty="0"/>
              <a:t>Substitution of an </a:t>
            </a:r>
            <a:r>
              <a:rPr lang="en-US" b="1" i="1" dirty="0" err="1"/>
              <a:t>alkane</a:t>
            </a:r>
            <a:endParaRPr lang="en-US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		H			</a:t>
            </a:r>
            <a:r>
              <a:rPr lang="en-US" i="1" dirty="0">
                <a:sym typeface="Wingdings" pitchFamily="2" charset="2"/>
              </a:rPr>
              <a:t>    	      </a:t>
            </a:r>
            <a:r>
              <a:rPr lang="en-US" i="1" dirty="0" err="1">
                <a:sym typeface="Wingdings" pitchFamily="2" charset="2"/>
              </a:rPr>
              <a:t>H</a:t>
            </a:r>
            <a:r>
              <a:rPr lang="en-US" i="1" dirty="0">
                <a:sym typeface="Wingdings" pitchFamily="2" charset="2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>
                <a:sym typeface="Wingdings" pitchFamily="2" charset="2"/>
              </a:rPr>
              <a:t>	H  C  H  + Cl</a:t>
            </a:r>
            <a:r>
              <a:rPr lang="en-US" i="1" baseline="-25000" dirty="0">
                <a:sym typeface="Wingdings" pitchFamily="2" charset="2"/>
              </a:rPr>
              <a:t>2 </a:t>
            </a:r>
            <a:r>
              <a:rPr lang="en-US" i="1" dirty="0">
                <a:sym typeface="Wingdings" pitchFamily="2" charset="2"/>
              </a:rPr>
              <a:t>         	 H  C  </a:t>
            </a:r>
            <a:r>
              <a:rPr lang="en-US" i="1" dirty="0" err="1">
                <a:sym typeface="Wingdings" pitchFamily="2" charset="2"/>
              </a:rPr>
              <a:t>Cl</a:t>
            </a:r>
            <a:r>
              <a:rPr lang="en-US" i="1" dirty="0">
                <a:sym typeface="Wingdings" pitchFamily="2" charset="2"/>
              </a:rPr>
              <a:t>  + </a:t>
            </a:r>
            <a:r>
              <a:rPr lang="en-US" i="1" dirty="0" err="1">
                <a:sym typeface="Wingdings" pitchFamily="2" charset="2"/>
              </a:rPr>
              <a:t>HCl</a:t>
            </a:r>
            <a:endParaRPr lang="en-US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		H				     </a:t>
            </a:r>
            <a:r>
              <a:rPr lang="en-US" i="1" dirty="0" err="1"/>
              <a:t>H</a:t>
            </a:r>
            <a:endParaRPr lang="en-US" i="1" dirty="0"/>
          </a:p>
          <a:p>
            <a:pPr>
              <a:lnSpc>
                <a:spcPct val="90000"/>
              </a:lnSpc>
              <a:buFontTx/>
              <a:buNone/>
            </a:pPr>
            <a:endParaRPr lang="en-US" i="1" dirty="0"/>
          </a:p>
          <a:p>
            <a:pPr>
              <a:lnSpc>
                <a:spcPct val="90000"/>
              </a:lnSpc>
              <a:buFontTx/>
              <a:buNone/>
            </a:pPr>
            <a:endParaRPr lang="en-US" i="1" dirty="0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429000" y="4851400"/>
          <a:ext cx="1600200" cy="660400"/>
        </p:xfrm>
        <a:graphic>
          <a:graphicData uri="http://schemas.openxmlformats.org/presentationml/2006/ole">
            <p:oleObj spid="_x0000_s4109" name="Equation" r:id="rId4" imgW="583920" imgH="203040" progId="">
              <p:embed/>
            </p:oleObj>
          </a:graphicData>
        </a:graphic>
      </p:graphicFrame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16002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1430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16002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16764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943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5626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60198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58674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Substitution of Benzene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3124200" y="3759200"/>
          <a:ext cx="2590800" cy="576263"/>
        </p:xfrm>
        <a:graphic>
          <a:graphicData uri="http://schemas.openxmlformats.org/presentationml/2006/ole">
            <p:oleObj spid="_x0000_s6156" name="Equation" r:id="rId4" imgW="914400" imgH="203040" progId="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98525" y="1306513"/>
            <a:ext cx="771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dirty="0"/>
              <a:t>Due to the strong bonding arrangement between the carbon atoms in a benzene ring, the ring cannot be easily broken during chemical changes.  The </a:t>
            </a:r>
            <a:r>
              <a:rPr lang="en-US" sz="2000" dirty="0"/>
              <a:t>hydrogen atoms</a:t>
            </a:r>
            <a:r>
              <a:rPr lang="en-US" sz="2000" b="0" dirty="0"/>
              <a:t> that are bonded to each carbon can be substituted for other atoms and groups.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90600" y="2667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/>
              <a:t>Examples: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838200" y="3581400"/>
            <a:ext cx="1143000" cy="990600"/>
            <a:chOff x="528" y="2256"/>
            <a:chExt cx="720" cy="624"/>
          </a:xfrm>
        </p:grpSpPr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528" y="2256"/>
              <a:ext cx="720" cy="624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720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09800" y="38862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+   </a:t>
            </a:r>
            <a:r>
              <a:rPr lang="en-US" sz="2000">
                <a:solidFill>
                  <a:srgbClr val="006600"/>
                </a:solidFill>
              </a:rPr>
              <a:t>Br</a:t>
            </a:r>
            <a:r>
              <a:rPr lang="en-US" sz="2000" baseline="-25000">
                <a:solidFill>
                  <a:srgbClr val="006600"/>
                </a:solidFill>
              </a:rPr>
              <a:t>2</a:t>
            </a:r>
            <a:r>
              <a:rPr lang="en-US" sz="1800">
                <a:solidFill>
                  <a:srgbClr val="006600"/>
                </a:solidFill>
              </a:rPr>
              <a:t>   </a:t>
            </a:r>
            <a:endParaRPr lang="en-US" sz="1800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239000" y="3733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+    </a:t>
            </a:r>
            <a:r>
              <a:rPr lang="en-US" sz="2000"/>
              <a:t>H</a:t>
            </a:r>
            <a:r>
              <a:rPr lang="en-US" sz="2000">
                <a:solidFill>
                  <a:srgbClr val="006600"/>
                </a:solidFill>
              </a:rPr>
              <a:t>Br</a:t>
            </a:r>
            <a:endParaRPr lang="en-US" sz="2000"/>
          </a:p>
        </p:txBody>
      </p: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5867400" y="3059113"/>
            <a:ext cx="1352550" cy="1512887"/>
            <a:chOff x="3696" y="1927"/>
            <a:chExt cx="852" cy="953"/>
          </a:xfrm>
        </p:grpSpPr>
        <p:grpSp>
          <p:nvGrpSpPr>
            <p:cNvPr id="6158" name="Group 14"/>
            <p:cNvGrpSpPr>
              <a:grpSpLocks/>
            </p:cNvGrpSpPr>
            <p:nvPr/>
          </p:nvGrpSpPr>
          <p:grpSpPr bwMode="auto">
            <a:xfrm>
              <a:off x="3696" y="2256"/>
              <a:ext cx="720" cy="624"/>
              <a:chOff x="528" y="2256"/>
              <a:chExt cx="720" cy="624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auto">
              <a:xfrm>
                <a:off x="528" y="2256"/>
                <a:ext cx="720" cy="624"/>
              </a:xfrm>
              <a:prstGeom prst="hexagon">
                <a:avLst>
                  <a:gd name="adj" fmla="val 28846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auto">
              <a:xfrm>
                <a:off x="720" y="240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4224" y="21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4214" y="192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/>
                <a:t> </a:t>
              </a:r>
              <a:r>
                <a:rPr lang="en-US" sz="2000">
                  <a:solidFill>
                    <a:srgbClr val="006600"/>
                  </a:solidFill>
                </a:rPr>
                <a:t>Br</a:t>
              </a:r>
              <a:endParaRPr lang="en-US" sz="1800" b="0"/>
            </a:p>
          </p:txBody>
        </p:sp>
      </p:grp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1676400" y="3429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736725" y="30591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914400" y="5257800"/>
            <a:ext cx="1143000" cy="990600"/>
            <a:chOff x="528" y="2256"/>
            <a:chExt cx="720" cy="624"/>
          </a:xfrm>
        </p:grpSpPr>
        <p:sp>
          <p:nvSpPr>
            <p:cNvPr id="6170" name="AutoShape 26"/>
            <p:cNvSpPr>
              <a:spLocks noChangeArrowheads="1"/>
            </p:cNvSpPr>
            <p:nvPr/>
          </p:nvSpPr>
          <p:spPr bwMode="auto">
            <a:xfrm>
              <a:off x="528" y="2256"/>
              <a:ext cx="720" cy="624"/>
            </a:xfrm>
            <a:prstGeom prst="hexagon">
              <a:avLst>
                <a:gd name="adj" fmla="val 28846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720" y="24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286000" y="5638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+  </a:t>
            </a:r>
            <a:r>
              <a:rPr lang="en-US" sz="2000"/>
              <a:t>H</a:t>
            </a:r>
            <a:r>
              <a:rPr lang="en-US" sz="2000">
                <a:solidFill>
                  <a:srgbClr val="996600"/>
                </a:solidFill>
              </a:rPr>
              <a:t>NO</a:t>
            </a:r>
            <a:r>
              <a:rPr lang="en-US" sz="2000" baseline="-25000">
                <a:solidFill>
                  <a:srgbClr val="996600"/>
                </a:solidFill>
              </a:rPr>
              <a:t>3</a:t>
            </a:r>
            <a:r>
              <a:rPr lang="en-US" sz="2000">
                <a:solidFill>
                  <a:srgbClr val="996600"/>
                </a:solidFill>
              </a:rPr>
              <a:t>  </a:t>
            </a:r>
            <a:endParaRPr lang="en-US" sz="2000" b="0"/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3352800" y="5562600"/>
          <a:ext cx="1755775" cy="550863"/>
        </p:xfrm>
        <a:graphic>
          <a:graphicData uri="http://schemas.openxmlformats.org/presentationml/2006/ole">
            <p:oleObj spid="_x0000_s6173" name="Equation" r:id="rId5" imgW="647640" imgH="203040" progId="">
              <p:embed/>
            </p:oleObj>
          </a:graphicData>
        </a:graphic>
      </p:graphicFrame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5334000" y="5334000"/>
            <a:ext cx="1447800" cy="990600"/>
            <a:chOff x="3360" y="3360"/>
            <a:chExt cx="912" cy="624"/>
          </a:xfrm>
        </p:grpSpPr>
        <p:grpSp>
          <p:nvGrpSpPr>
            <p:cNvPr id="6175" name="Group 31"/>
            <p:cNvGrpSpPr>
              <a:grpSpLocks/>
            </p:cNvGrpSpPr>
            <p:nvPr/>
          </p:nvGrpSpPr>
          <p:grpSpPr bwMode="auto">
            <a:xfrm>
              <a:off x="3360" y="3360"/>
              <a:ext cx="805" cy="624"/>
              <a:chOff x="528" y="2256"/>
              <a:chExt cx="720" cy="624"/>
            </a:xfrm>
          </p:grpSpPr>
          <p:sp>
            <p:nvSpPr>
              <p:cNvPr id="6176" name="AutoShape 32"/>
              <p:cNvSpPr>
                <a:spLocks noChangeArrowheads="1"/>
              </p:cNvSpPr>
              <p:nvPr/>
            </p:nvSpPr>
            <p:spPr bwMode="auto">
              <a:xfrm>
                <a:off x="528" y="2256"/>
                <a:ext cx="720" cy="624"/>
              </a:xfrm>
              <a:prstGeom prst="hexagon">
                <a:avLst>
                  <a:gd name="adj" fmla="val 28846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77" name="Oval 33"/>
              <p:cNvSpPr>
                <a:spLocks noChangeArrowheads="1"/>
              </p:cNvSpPr>
              <p:nvPr/>
            </p:nvSpPr>
            <p:spPr bwMode="auto">
              <a:xfrm>
                <a:off x="720" y="240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4165" y="3648"/>
              <a:ext cx="1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629400" y="5638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6600"/>
                </a:solidFill>
              </a:rPr>
              <a:t>NO</a:t>
            </a:r>
            <a:r>
              <a:rPr lang="en-US" sz="2000" baseline="-25000">
                <a:solidFill>
                  <a:srgbClr val="996600"/>
                </a:solidFill>
              </a:rPr>
              <a:t>2</a:t>
            </a:r>
            <a:endParaRPr lang="en-US" sz="2000">
              <a:solidFill>
                <a:srgbClr val="996600"/>
              </a:solidFill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7315200" y="5715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+ </a:t>
            </a:r>
            <a:r>
              <a:rPr lang="en-US" sz="2000" b="0"/>
              <a:t>   </a:t>
            </a:r>
            <a:r>
              <a:rPr lang="en-US" sz="2000"/>
              <a:t>H</a:t>
            </a:r>
            <a:r>
              <a:rPr lang="en-US" sz="2000" baseline="-25000"/>
              <a:t>2</a:t>
            </a:r>
            <a:r>
              <a:rPr lang="en-US" sz="2000">
                <a:solidFill>
                  <a:srgbClr val="996600"/>
                </a:solidFill>
              </a:rPr>
              <a:t>O</a:t>
            </a:r>
            <a:endParaRPr lang="en-US" sz="2000" b="0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209800" y="6324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TNT synthesis…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 Reactions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r>
              <a:rPr lang="en-US" sz="2800" dirty="0"/>
              <a:t>In addition reactions, new atoms or groups are bonded to the atoms of an organic molecule.  The organic molecule must be </a:t>
            </a:r>
            <a:r>
              <a:rPr lang="en-US" sz="2800" i="1" u="sng" dirty="0"/>
              <a:t>unsaturated</a:t>
            </a:r>
            <a:r>
              <a:rPr lang="en-US" sz="2800" dirty="0"/>
              <a:t> to start with (double or triple bonds!)</a:t>
            </a:r>
          </a:p>
          <a:p>
            <a:r>
              <a:rPr lang="en-US" sz="2800" dirty="0"/>
              <a:t>New bonds can be made to the carbon atoms involved in the double or triple bond if the      part of the bond is first broken.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467600" y="3581400"/>
          <a:ext cx="457200" cy="457200"/>
        </p:xfrm>
        <a:graphic>
          <a:graphicData uri="http://schemas.openxmlformats.org/presentationml/2006/ole">
            <p:oleObj spid="_x0000_s9220" name="Equation" r:id="rId4" imgW="139680" imgH="139680" progId="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5410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=CH</a:t>
            </a:r>
            <a:r>
              <a:rPr lang="en-US" baseline="-25000"/>
              <a:t>2</a:t>
            </a:r>
            <a:r>
              <a:rPr lang="en-US"/>
              <a:t>     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286000" y="5257800"/>
          <a:ext cx="2819400" cy="706438"/>
        </p:xfrm>
        <a:graphic>
          <a:graphicData uri="http://schemas.openxmlformats.org/presentationml/2006/ole">
            <p:oleObj spid="_x0000_s9223" name="Equation" r:id="rId5" imgW="812520" imgH="203040" progId="">
              <p:embed/>
            </p:oleObj>
          </a:graphicData>
        </a:graphic>
      </p:graphicFrame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5410200" y="4724400"/>
            <a:ext cx="1752600" cy="1600200"/>
            <a:chOff x="3408" y="2976"/>
            <a:chExt cx="1104" cy="1008"/>
          </a:xfrm>
        </p:grpSpPr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3494" y="2976"/>
              <a:ext cx="879" cy="1008"/>
              <a:chOff x="3494" y="2976"/>
              <a:chExt cx="879" cy="1008"/>
            </a:xfrm>
          </p:grpSpPr>
          <p:sp>
            <p:nvSpPr>
              <p:cNvPr id="9225" name="Text Box 9"/>
              <p:cNvSpPr txBox="1">
                <a:spLocks noChangeArrowheads="1"/>
              </p:cNvSpPr>
              <p:nvPr/>
            </p:nvSpPr>
            <p:spPr bwMode="auto">
              <a:xfrm>
                <a:off x="3494" y="3337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</a:t>
                </a:r>
              </a:p>
            </p:txBody>
          </p:sp>
          <p:sp>
            <p:nvSpPr>
              <p:cNvPr id="9226" name="Text Box 10"/>
              <p:cNvSpPr txBox="1">
                <a:spLocks noChangeArrowheads="1"/>
              </p:cNvSpPr>
              <p:nvPr/>
            </p:nvSpPr>
            <p:spPr bwMode="auto">
              <a:xfrm>
                <a:off x="4128" y="331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3504" y="3696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4128" y="2976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H</a:t>
                </a:r>
              </a:p>
            </p:txBody>
          </p:sp>
          <p:sp>
            <p:nvSpPr>
              <p:cNvPr id="9230" name="Text Box 14"/>
              <p:cNvSpPr txBox="1">
                <a:spLocks noChangeArrowheads="1"/>
              </p:cNvSpPr>
              <p:nvPr/>
            </p:nvSpPr>
            <p:spPr bwMode="auto">
              <a:xfrm>
                <a:off x="4118" y="36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3600" y="32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 flipV="1">
                <a:off x="3600" y="35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>
                <a:off x="4272" y="316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 flipV="1">
                <a:off x="4224" y="35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>
                <a:off x="3696" y="350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4310" y="333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800" b="0"/>
            </a:p>
          </p:txBody>
        </p:sp>
        <p:graphicFrame>
          <p:nvGraphicFramePr>
            <p:cNvPr id="9242" name="Object 26"/>
            <p:cNvGraphicFramePr>
              <a:graphicFrameLocks noChangeAspect="1"/>
            </p:cNvGraphicFramePr>
            <p:nvPr/>
          </p:nvGraphicFramePr>
          <p:xfrm>
            <a:off x="4368" y="3408"/>
            <a:ext cx="144" cy="144"/>
          </p:xfrm>
          <a:graphic>
            <a:graphicData uri="http://schemas.openxmlformats.org/presentationml/2006/ole">
              <p:oleObj spid="_x0000_s9242" name="Equation" r:id="rId6" imgW="114120" imgH="114120" progId="">
                <p:embed/>
              </p:oleObj>
            </a:graphicData>
          </a:graphic>
        </p:graphicFrame>
        <p:graphicFrame>
          <p:nvGraphicFramePr>
            <p:cNvPr id="9243" name="Object 27"/>
            <p:cNvGraphicFramePr>
              <a:graphicFrameLocks noChangeAspect="1"/>
            </p:cNvGraphicFramePr>
            <p:nvPr/>
          </p:nvGraphicFramePr>
          <p:xfrm>
            <a:off x="3408" y="3408"/>
            <a:ext cx="144" cy="144"/>
          </p:xfrm>
          <a:graphic>
            <a:graphicData uri="http://schemas.openxmlformats.org/presentationml/2006/ole">
              <p:oleObj spid="_x0000_s9243" name="Equation" r:id="rId7" imgW="114120" imgH="114120" progId="">
                <p:embed/>
              </p:oleObj>
            </a:graphicData>
          </a:graphic>
        </p:graphicFrame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Some Simple Addition Reactions</a:t>
            </a:r>
          </a:p>
        </p:txBody>
      </p: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365125" y="1219200"/>
            <a:ext cx="4587875" cy="1335088"/>
            <a:chOff x="230" y="768"/>
            <a:chExt cx="2890" cy="841"/>
          </a:xfrm>
        </p:grpSpPr>
        <p:grpSp>
          <p:nvGrpSpPr>
            <p:cNvPr id="12301" name="Group 13"/>
            <p:cNvGrpSpPr>
              <a:grpSpLocks/>
            </p:cNvGrpSpPr>
            <p:nvPr/>
          </p:nvGrpSpPr>
          <p:grpSpPr bwMode="auto">
            <a:xfrm>
              <a:off x="230" y="768"/>
              <a:ext cx="937" cy="793"/>
              <a:chOff x="230" y="768"/>
              <a:chExt cx="937" cy="793"/>
            </a:xfrm>
          </p:grpSpPr>
          <p:sp>
            <p:nvSpPr>
              <p:cNvPr id="12292" name="Text Box 4"/>
              <p:cNvSpPr txBox="1">
                <a:spLocks noChangeArrowheads="1"/>
              </p:cNvSpPr>
              <p:nvPr/>
            </p:nvSpPr>
            <p:spPr bwMode="auto">
              <a:xfrm>
                <a:off x="470" y="1033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C=C</a:t>
                </a:r>
              </a:p>
            </p:txBody>
          </p:sp>
          <p:sp>
            <p:nvSpPr>
              <p:cNvPr id="12293" name="Text Box 5"/>
              <p:cNvSpPr txBox="1">
                <a:spLocks noChangeArrowheads="1"/>
              </p:cNvSpPr>
              <p:nvPr/>
            </p:nvSpPr>
            <p:spPr bwMode="auto">
              <a:xfrm>
                <a:off x="278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294" name="Text Box 6"/>
              <p:cNvSpPr txBox="1">
                <a:spLocks noChangeArrowheads="1"/>
              </p:cNvSpPr>
              <p:nvPr/>
            </p:nvSpPr>
            <p:spPr bwMode="auto">
              <a:xfrm>
                <a:off x="912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H</a:t>
                </a:r>
              </a:p>
            </p:txBody>
          </p:sp>
          <p:sp>
            <p:nvSpPr>
              <p:cNvPr id="12295" name="Text Box 7"/>
              <p:cNvSpPr txBox="1">
                <a:spLocks noChangeArrowheads="1"/>
              </p:cNvSpPr>
              <p:nvPr/>
            </p:nvSpPr>
            <p:spPr bwMode="auto">
              <a:xfrm>
                <a:off x="230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902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 flipV="1">
                <a:off x="43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480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 flipV="1">
                <a:off x="864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238" y="985"/>
              <a:ext cx="8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H</a:t>
              </a:r>
              <a:r>
                <a:rPr lang="en-US" baseline="-25000"/>
                <a:t>2</a:t>
              </a:r>
              <a:r>
                <a:rPr lang="en-US"/>
                <a:t>  </a:t>
              </a:r>
              <a:r>
                <a:rPr lang="en-US">
                  <a:sym typeface="Wingdings" pitchFamily="2" charset="2"/>
                </a:rPr>
                <a:t></a:t>
              </a:r>
              <a:endParaRPr lang="en-US"/>
            </a:p>
          </p:txBody>
        </p:sp>
        <p:grpSp>
          <p:nvGrpSpPr>
            <p:cNvPr id="12316" name="Group 28"/>
            <p:cNvGrpSpPr>
              <a:grpSpLocks/>
            </p:cNvGrpSpPr>
            <p:nvPr/>
          </p:nvGrpSpPr>
          <p:grpSpPr bwMode="auto">
            <a:xfrm>
              <a:off x="2256" y="793"/>
              <a:ext cx="864" cy="816"/>
              <a:chOff x="2256" y="793"/>
              <a:chExt cx="864" cy="816"/>
            </a:xfrm>
          </p:grpSpPr>
          <p:sp>
            <p:nvSpPr>
              <p:cNvPr id="12304" name="Text Box 16"/>
              <p:cNvSpPr txBox="1">
                <a:spLocks noChangeArrowheads="1"/>
              </p:cNvSpPr>
              <p:nvPr/>
            </p:nvSpPr>
            <p:spPr bwMode="auto">
              <a:xfrm>
                <a:off x="2256" y="105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H-C-C-H</a:t>
                </a:r>
              </a:p>
            </p:txBody>
          </p:sp>
          <p:sp>
            <p:nvSpPr>
              <p:cNvPr id="12305" name="Text Box 17"/>
              <p:cNvSpPr txBox="1">
                <a:spLocks noChangeArrowheads="1"/>
              </p:cNvSpPr>
              <p:nvPr/>
            </p:nvSpPr>
            <p:spPr bwMode="auto">
              <a:xfrm>
                <a:off x="248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272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2486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2678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 flipV="1">
                <a:off x="2592" y="105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 flipV="1">
                <a:off x="2832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105400" y="1600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(a.k.a. “</a:t>
            </a:r>
            <a:r>
              <a:rPr lang="en-US" i="1">
                <a:solidFill>
                  <a:srgbClr val="FF0000"/>
                </a:solidFill>
              </a:rPr>
              <a:t>hydrogenation”)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457200" y="3200400"/>
            <a:ext cx="4672013" cy="1335088"/>
            <a:chOff x="230" y="768"/>
            <a:chExt cx="2943" cy="841"/>
          </a:xfrm>
        </p:grpSpPr>
        <p:grpSp>
          <p:nvGrpSpPr>
            <p:cNvPr id="12321" name="Group 33"/>
            <p:cNvGrpSpPr>
              <a:grpSpLocks/>
            </p:cNvGrpSpPr>
            <p:nvPr/>
          </p:nvGrpSpPr>
          <p:grpSpPr bwMode="auto">
            <a:xfrm>
              <a:off x="230" y="768"/>
              <a:ext cx="937" cy="793"/>
              <a:chOff x="230" y="768"/>
              <a:chExt cx="937" cy="793"/>
            </a:xfrm>
          </p:grpSpPr>
          <p:sp>
            <p:nvSpPr>
              <p:cNvPr id="12322" name="Text Box 34"/>
              <p:cNvSpPr txBox="1">
                <a:spLocks noChangeArrowheads="1"/>
              </p:cNvSpPr>
              <p:nvPr/>
            </p:nvSpPr>
            <p:spPr bwMode="auto">
              <a:xfrm>
                <a:off x="470" y="1033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C=C</a:t>
                </a:r>
              </a:p>
            </p:txBody>
          </p:sp>
          <p:sp>
            <p:nvSpPr>
              <p:cNvPr id="12323" name="Text Box 35"/>
              <p:cNvSpPr txBox="1">
                <a:spLocks noChangeArrowheads="1"/>
              </p:cNvSpPr>
              <p:nvPr/>
            </p:nvSpPr>
            <p:spPr bwMode="auto">
              <a:xfrm>
                <a:off x="278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912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25" name="Text Box 37"/>
              <p:cNvSpPr txBox="1">
                <a:spLocks noChangeArrowheads="1"/>
              </p:cNvSpPr>
              <p:nvPr/>
            </p:nvSpPr>
            <p:spPr bwMode="auto">
              <a:xfrm>
                <a:off x="230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902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27" name="Line 39"/>
              <p:cNvSpPr>
                <a:spLocks noChangeShapeType="1"/>
              </p:cNvSpPr>
              <p:nvPr/>
            </p:nvSpPr>
            <p:spPr bwMode="auto">
              <a:xfrm flipV="1">
                <a:off x="43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480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30" name="Line 42"/>
              <p:cNvSpPr>
                <a:spLocks noChangeShapeType="1"/>
              </p:cNvSpPr>
              <p:nvPr/>
            </p:nvSpPr>
            <p:spPr bwMode="auto">
              <a:xfrm flipV="1">
                <a:off x="864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1238" y="985"/>
              <a:ext cx="9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H</a:t>
              </a:r>
              <a:r>
                <a:rPr lang="en-US">
                  <a:solidFill>
                    <a:srgbClr val="006600"/>
                  </a:solidFill>
                </a:rPr>
                <a:t>Cl</a:t>
              </a:r>
              <a:r>
                <a:rPr lang="en-US"/>
                <a:t>  </a:t>
              </a:r>
              <a:r>
                <a:rPr lang="en-US">
                  <a:sym typeface="Wingdings" pitchFamily="2" charset="2"/>
                </a:rPr>
                <a:t></a:t>
              </a:r>
              <a:endParaRPr lang="en-US"/>
            </a:p>
          </p:txBody>
        </p:sp>
        <p:grpSp>
          <p:nvGrpSpPr>
            <p:cNvPr id="12332" name="Group 44"/>
            <p:cNvGrpSpPr>
              <a:grpSpLocks/>
            </p:cNvGrpSpPr>
            <p:nvPr/>
          </p:nvGrpSpPr>
          <p:grpSpPr bwMode="auto">
            <a:xfrm>
              <a:off x="2256" y="793"/>
              <a:ext cx="917" cy="816"/>
              <a:chOff x="2256" y="793"/>
              <a:chExt cx="917" cy="816"/>
            </a:xfrm>
          </p:grpSpPr>
          <p:sp>
            <p:nvSpPr>
              <p:cNvPr id="12333" name="Text Box 45"/>
              <p:cNvSpPr txBox="1">
                <a:spLocks noChangeArrowheads="1"/>
              </p:cNvSpPr>
              <p:nvPr/>
            </p:nvSpPr>
            <p:spPr bwMode="auto">
              <a:xfrm>
                <a:off x="2256" y="1056"/>
                <a:ext cx="9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H-C-C-</a:t>
                </a:r>
                <a:r>
                  <a:rPr lang="en-US">
                    <a:solidFill>
                      <a:srgbClr val="006600"/>
                    </a:solidFill>
                  </a:rPr>
                  <a:t>Cl</a:t>
                </a:r>
                <a:endParaRPr lang="en-US"/>
              </a:p>
            </p:txBody>
          </p:sp>
          <p:sp>
            <p:nvSpPr>
              <p:cNvPr id="12334" name="Text Box 46"/>
              <p:cNvSpPr txBox="1">
                <a:spLocks noChangeArrowheads="1"/>
              </p:cNvSpPr>
              <p:nvPr/>
            </p:nvSpPr>
            <p:spPr bwMode="auto">
              <a:xfrm>
                <a:off x="248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35" name="Text Box 47"/>
              <p:cNvSpPr txBox="1">
                <a:spLocks noChangeArrowheads="1"/>
              </p:cNvSpPr>
              <p:nvPr/>
            </p:nvSpPr>
            <p:spPr bwMode="auto">
              <a:xfrm>
                <a:off x="272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36" name="Text Box 48"/>
              <p:cNvSpPr txBox="1">
                <a:spLocks noChangeArrowheads="1"/>
              </p:cNvSpPr>
              <p:nvPr/>
            </p:nvSpPr>
            <p:spPr bwMode="auto">
              <a:xfrm>
                <a:off x="2486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37" name="Text Box 49"/>
              <p:cNvSpPr txBox="1">
                <a:spLocks noChangeArrowheads="1"/>
              </p:cNvSpPr>
              <p:nvPr/>
            </p:nvSpPr>
            <p:spPr bwMode="auto">
              <a:xfrm>
                <a:off x="2678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38" name="Line 50"/>
              <p:cNvSpPr>
                <a:spLocks noChangeShapeType="1"/>
              </p:cNvSpPr>
              <p:nvPr/>
            </p:nvSpPr>
            <p:spPr bwMode="auto">
              <a:xfrm flipV="1">
                <a:off x="2592" y="105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39" name="Line 51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40" name="Line 52"/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41" name="Line 53"/>
              <p:cNvSpPr>
                <a:spLocks noChangeShapeType="1"/>
              </p:cNvSpPr>
              <p:nvPr/>
            </p:nvSpPr>
            <p:spPr bwMode="auto">
              <a:xfrm flipV="1">
                <a:off x="2832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2342" name="Group 54"/>
          <p:cNvGrpSpPr>
            <a:grpSpLocks/>
          </p:cNvGrpSpPr>
          <p:nvPr/>
        </p:nvGrpSpPr>
        <p:grpSpPr bwMode="auto">
          <a:xfrm>
            <a:off x="533400" y="4876800"/>
            <a:ext cx="4824413" cy="1335088"/>
            <a:chOff x="230" y="768"/>
            <a:chExt cx="3039" cy="841"/>
          </a:xfrm>
        </p:grpSpPr>
        <p:grpSp>
          <p:nvGrpSpPr>
            <p:cNvPr id="12343" name="Group 55"/>
            <p:cNvGrpSpPr>
              <a:grpSpLocks/>
            </p:cNvGrpSpPr>
            <p:nvPr/>
          </p:nvGrpSpPr>
          <p:grpSpPr bwMode="auto">
            <a:xfrm>
              <a:off x="230" y="768"/>
              <a:ext cx="937" cy="793"/>
              <a:chOff x="230" y="768"/>
              <a:chExt cx="937" cy="793"/>
            </a:xfrm>
          </p:grpSpPr>
          <p:sp>
            <p:nvSpPr>
              <p:cNvPr id="12344" name="Text Box 56"/>
              <p:cNvSpPr txBox="1">
                <a:spLocks noChangeArrowheads="1"/>
              </p:cNvSpPr>
              <p:nvPr/>
            </p:nvSpPr>
            <p:spPr bwMode="auto">
              <a:xfrm>
                <a:off x="470" y="1033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C=C</a:t>
                </a:r>
              </a:p>
            </p:txBody>
          </p:sp>
          <p:sp>
            <p:nvSpPr>
              <p:cNvPr id="12345" name="Text Box 57"/>
              <p:cNvSpPr txBox="1">
                <a:spLocks noChangeArrowheads="1"/>
              </p:cNvSpPr>
              <p:nvPr/>
            </p:nvSpPr>
            <p:spPr bwMode="auto">
              <a:xfrm>
                <a:off x="278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46" name="Text Box 58"/>
              <p:cNvSpPr txBox="1">
                <a:spLocks noChangeArrowheads="1"/>
              </p:cNvSpPr>
              <p:nvPr/>
            </p:nvSpPr>
            <p:spPr bwMode="auto">
              <a:xfrm>
                <a:off x="912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47" name="Text Box 59"/>
              <p:cNvSpPr txBox="1">
                <a:spLocks noChangeArrowheads="1"/>
              </p:cNvSpPr>
              <p:nvPr/>
            </p:nvSpPr>
            <p:spPr bwMode="auto">
              <a:xfrm>
                <a:off x="230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48" name="Text Box 60"/>
              <p:cNvSpPr txBox="1">
                <a:spLocks noChangeArrowheads="1"/>
              </p:cNvSpPr>
              <p:nvPr/>
            </p:nvSpPr>
            <p:spPr bwMode="auto">
              <a:xfrm>
                <a:off x="902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49" name="Line 61"/>
              <p:cNvSpPr>
                <a:spLocks noChangeShapeType="1"/>
              </p:cNvSpPr>
              <p:nvPr/>
            </p:nvSpPr>
            <p:spPr bwMode="auto">
              <a:xfrm flipV="1">
                <a:off x="43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50" name="Line 62"/>
              <p:cNvSpPr>
                <a:spLocks noChangeShapeType="1"/>
              </p:cNvSpPr>
              <p:nvPr/>
            </p:nvSpPr>
            <p:spPr bwMode="auto">
              <a:xfrm>
                <a:off x="480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51" name="Line 63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52" name="Line 64"/>
              <p:cNvSpPr>
                <a:spLocks noChangeShapeType="1"/>
              </p:cNvSpPr>
              <p:nvPr/>
            </p:nvSpPr>
            <p:spPr bwMode="auto">
              <a:xfrm flipV="1">
                <a:off x="864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353" name="Text Box 65"/>
            <p:cNvSpPr txBox="1">
              <a:spLocks noChangeArrowheads="1"/>
            </p:cNvSpPr>
            <p:nvPr/>
          </p:nvSpPr>
          <p:spPr bwMode="auto">
            <a:xfrm>
              <a:off x="1238" y="985"/>
              <a:ext cx="9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</a:t>
              </a:r>
              <a:r>
                <a:rPr lang="en-US">
                  <a:solidFill>
                    <a:schemeClr val="hlink"/>
                  </a:solidFill>
                </a:rPr>
                <a:t>H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  <a:r>
                <a:rPr lang="en-US">
                  <a:solidFill>
                    <a:schemeClr val="hlink"/>
                  </a:solidFill>
                </a:rPr>
                <a:t>O</a:t>
              </a:r>
              <a:r>
                <a:rPr lang="en-US"/>
                <a:t> </a:t>
              </a:r>
              <a:r>
                <a:rPr lang="en-US">
                  <a:sym typeface="Wingdings" pitchFamily="2" charset="2"/>
                </a:rPr>
                <a:t></a:t>
              </a:r>
              <a:endParaRPr lang="en-US"/>
            </a:p>
          </p:txBody>
        </p:sp>
        <p:grpSp>
          <p:nvGrpSpPr>
            <p:cNvPr id="12354" name="Group 66"/>
            <p:cNvGrpSpPr>
              <a:grpSpLocks/>
            </p:cNvGrpSpPr>
            <p:nvPr/>
          </p:nvGrpSpPr>
          <p:grpSpPr bwMode="auto">
            <a:xfrm>
              <a:off x="2256" y="793"/>
              <a:ext cx="1013" cy="816"/>
              <a:chOff x="2256" y="793"/>
              <a:chExt cx="1013" cy="816"/>
            </a:xfrm>
          </p:grpSpPr>
          <p:sp>
            <p:nvSpPr>
              <p:cNvPr id="12355" name="Text Box 67"/>
              <p:cNvSpPr txBox="1">
                <a:spLocks noChangeArrowheads="1"/>
              </p:cNvSpPr>
              <p:nvPr/>
            </p:nvSpPr>
            <p:spPr bwMode="auto">
              <a:xfrm>
                <a:off x="2256" y="1056"/>
                <a:ext cx="10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hlink"/>
                    </a:solidFill>
                  </a:rPr>
                  <a:t>H</a:t>
                </a:r>
                <a:r>
                  <a:rPr lang="en-US"/>
                  <a:t>-C-C-</a:t>
                </a:r>
                <a:r>
                  <a:rPr lang="en-US">
                    <a:solidFill>
                      <a:schemeClr val="hlink"/>
                    </a:solidFill>
                  </a:rPr>
                  <a:t>OH</a:t>
                </a:r>
                <a:endParaRPr lang="en-US"/>
              </a:p>
            </p:txBody>
          </p:sp>
          <p:sp>
            <p:nvSpPr>
              <p:cNvPr id="12356" name="Text Box 68"/>
              <p:cNvSpPr txBox="1">
                <a:spLocks noChangeArrowheads="1"/>
              </p:cNvSpPr>
              <p:nvPr/>
            </p:nvSpPr>
            <p:spPr bwMode="auto">
              <a:xfrm>
                <a:off x="248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57" name="Text Box 69"/>
              <p:cNvSpPr txBox="1">
                <a:spLocks noChangeArrowheads="1"/>
              </p:cNvSpPr>
              <p:nvPr/>
            </p:nvSpPr>
            <p:spPr bwMode="auto">
              <a:xfrm>
                <a:off x="272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58" name="Text Box 70"/>
              <p:cNvSpPr txBox="1">
                <a:spLocks noChangeArrowheads="1"/>
              </p:cNvSpPr>
              <p:nvPr/>
            </p:nvSpPr>
            <p:spPr bwMode="auto">
              <a:xfrm>
                <a:off x="2486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59" name="Text Box 71"/>
              <p:cNvSpPr txBox="1">
                <a:spLocks noChangeArrowheads="1"/>
              </p:cNvSpPr>
              <p:nvPr/>
            </p:nvSpPr>
            <p:spPr bwMode="auto">
              <a:xfrm>
                <a:off x="2678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2360" name="Line 72"/>
              <p:cNvSpPr>
                <a:spLocks noChangeShapeType="1"/>
              </p:cNvSpPr>
              <p:nvPr/>
            </p:nvSpPr>
            <p:spPr bwMode="auto">
              <a:xfrm flipV="1">
                <a:off x="2592" y="105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61" name="Line 73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62" name="Line 74"/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 flipV="1">
                <a:off x="2832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5410200" y="5334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(a.k.a. “</a:t>
            </a:r>
            <a:r>
              <a:rPr lang="en-US" i="1">
                <a:solidFill>
                  <a:srgbClr val="FF0000"/>
                </a:solidFill>
              </a:rPr>
              <a:t>hydrolysis”)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12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Testing for unsaturated hydrocarbons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Unsaturated hydrocarbons can be identified by their reaction with aqueous </a:t>
            </a:r>
            <a:r>
              <a:rPr lang="en-US" b="1" i="1" dirty="0"/>
              <a:t>bromine, Br</a:t>
            </a:r>
            <a:r>
              <a:rPr lang="en-US" b="1" i="1" baseline="-25000" dirty="0"/>
              <a:t>2</a:t>
            </a:r>
            <a:r>
              <a:rPr lang="en-US" b="1" i="1" dirty="0"/>
              <a:t>(</a:t>
            </a:r>
            <a:r>
              <a:rPr lang="en-US" b="1" i="1" dirty="0" err="1"/>
              <a:t>aq</a:t>
            </a:r>
            <a:r>
              <a:rPr lang="en-US" b="1" i="1" dirty="0"/>
              <a:t>).   </a:t>
            </a:r>
          </a:p>
          <a:p>
            <a:pPr>
              <a:buFontTx/>
              <a:buNone/>
            </a:pPr>
            <a:endParaRPr lang="en-US" b="1" i="1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752600" y="3276600"/>
            <a:ext cx="4826000" cy="1335088"/>
            <a:chOff x="230" y="768"/>
            <a:chExt cx="3040" cy="841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230" y="768"/>
              <a:ext cx="937" cy="793"/>
              <a:chOff x="230" y="768"/>
              <a:chExt cx="937" cy="793"/>
            </a:xfrm>
          </p:grpSpPr>
          <p:sp>
            <p:nvSpPr>
              <p:cNvPr id="13318" name="Text Box 6"/>
              <p:cNvSpPr txBox="1">
                <a:spLocks noChangeArrowheads="1"/>
              </p:cNvSpPr>
              <p:nvPr/>
            </p:nvSpPr>
            <p:spPr bwMode="auto">
              <a:xfrm>
                <a:off x="470" y="1033"/>
                <a:ext cx="5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C=C</a:t>
                </a:r>
              </a:p>
            </p:txBody>
          </p:sp>
          <p:sp>
            <p:nvSpPr>
              <p:cNvPr id="13319" name="Text Box 7"/>
              <p:cNvSpPr txBox="1">
                <a:spLocks noChangeArrowheads="1"/>
              </p:cNvSpPr>
              <p:nvPr/>
            </p:nvSpPr>
            <p:spPr bwMode="auto">
              <a:xfrm>
                <a:off x="278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20" name="Text Box 8"/>
              <p:cNvSpPr txBox="1">
                <a:spLocks noChangeArrowheads="1"/>
              </p:cNvSpPr>
              <p:nvPr/>
            </p:nvSpPr>
            <p:spPr bwMode="auto">
              <a:xfrm>
                <a:off x="912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230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22" name="Text Box 10"/>
              <p:cNvSpPr txBox="1">
                <a:spLocks noChangeArrowheads="1"/>
              </p:cNvSpPr>
              <p:nvPr/>
            </p:nvSpPr>
            <p:spPr bwMode="auto">
              <a:xfrm>
                <a:off x="902" y="127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 flipV="1">
                <a:off x="432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480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 flipV="1">
                <a:off x="864" y="100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238" y="985"/>
              <a:ext cx="9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 </a:t>
              </a:r>
              <a:r>
                <a:rPr lang="en-US">
                  <a:solidFill>
                    <a:srgbClr val="FF6600"/>
                  </a:solidFill>
                </a:rPr>
                <a:t>Br</a:t>
              </a:r>
              <a:r>
                <a:rPr lang="en-US" baseline="-25000">
                  <a:solidFill>
                    <a:srgbClr val="FF6600"/>
                  </a:solidFill>
                </a:rPr>
                <a:t>2</a:t>
              </a:r>
              <a:r>
                <a:rPr lang="en-US"/>
                <a:t>  </a:t>
              </a:r>
              <a:r>
                <a:rPr lang="en-US">
                  <a:sym typeface="Wingdings" pitchFamily="2" charset="2"/>
                </a:rPr>
                <a:t></a:t>
              </a:r>
              <a:endParaRPr lang="en-US"/>
            </a:p>
          </p:txBody>
        </p:sp>
        <p:grpSp>
          <p:nvGrpSpPr>
            <p:cNvPr id="13328" name="Group 16"/>
            <p:cNvGrpSpPr>
              <a:grpSpLocks/>
            </p:cNvGrpSpPr>
            <p:nvPr/>
          </p:nvGrpSpPr>
          <p:grpSpPr bwMode="auto">
            <a:xfrm>
              <a:off x="2256" y="793"/>
              <a:ext cx="1014" cy="816"/>
              <a:chOff x="2256" y="793"/>
              <a:chExt cx="1014" cy="816"/>
            </a:xfrm>
          </p:grpSpPr>
          <p:sp>
            <p:nvSpPr>
              <p:cNvPr id="13329" name="Text Box 17"/>
              <p:cNvSpPr txBox="1">
                <a:spLocks noChangeArrowheads="1"/>
              </p:cNvSpPr>
              <p:nvPr/>
            </p:nvSpPr>
            <p:spPr bwMode="auto">
              <a:xfrm>
                <a:off x="2256" y="1056"/>
                <a:ext cx="101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6600"/>
                    </a:solidFill>
                  </a:rPr>
                  <a:t>Br</a:t>
                </a:r>
                <a:r>
                  <a:rPr lang="en-US"/>
                  <a:t>-C-C-</a:t>
                </a:r>
                <a:r>
                  <a:rPr lang="en-US">
                    <a:solidFill>
                      <a:srgbClr val="FF6600"/>
                    </a:solidFill>
                  </a:rPr>
                  <a:t>Br</a:t>
                </a:r>
                <a:endParaRPr lang="en-US"/>
              </a:p>
            </p:txBody>
          </p:sp>
          <p:sp>
            <p:nvSpPr>
              <p:cNvPr id="13330" name="Text Box 18"/>
              <p:cNvSpPr txBox="1">
                <a:spLocks noChangeArrowheads="1"/>
              </p:cNvSpPr>
              <p:nvPr/>
            </p:nvSpPr>
            <p:spPr bwMode="auto">
              <a:xfrm>
                <a:off x="248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31" name="Text Box 19"/>
              <p:cNvSpPr txBox="1">
                <a:spLocks noChangeArrowheads="1"/>
              </p:cNvSpPr>
              <p:nvPr/>
            </p:nvSpPr>
            <p:spPr bwMode="auto">
              <a:xfrm>
                <a:off x="2726" y="79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32" name="Text Box 20"/>
              <p:cNvSpPr txBox="1">
                <a:spLocks noChangeArrowheads="1"/>
              </p:cNvSpPr>
              <p:nvPr/>
            </p:nvSpPr>
            <p:spPr bwMode="auto">
              <a:xfrm>
                <a:off x="2486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33" name="Text Box 21"/>
              <p:cNvSpPr txBox="1">
                <a:spLocks noChangeArrowheads="1"/>
              </p:cNvSpPr>
              <p:nvPr/>
            </p:nvSpPr>
            <p:spPr bwMode="auto">
              <a:xfrm>
                <a:off x="2678" y="132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 flipV="1">
                <a:off x="2592" y="1056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2592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 flipV="1">
                <a:off x="2832" y="10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838200" y="464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</a:t>
            </a:r>
            <a:r>
              <a:rPr lang="en-US">
                <a:solidFill>
                  <a:srgbClr val="FF6600"/>
                </a:solidFill>
              </a:rPr>
              <a:t>(</a:t>
            </a:r>
            <a:r>
              <a:rPr lang="en-US" i="1">
                <a:solidFill>
                  <a:srgbClr val="FF6600"/>
                </a:solidFill>
              </a:rPr>
              <a:t>deep orange)</a:t>
            </a:r>
            <a:r>
              <a:rPr lang="en-US" i="1"/>
              <a:t> </a:t>
            </a:r>
            <a:r>
              <a:rPr lang="en-US" i="1">
                <a:sym typeface="Wingdings" pitchFamily="2" charset="2"/>
              </a:rPr>
              <a:t>     (colourless)</a:t>
            </a:r>
            <a:r>
              <a:rPr lang="en-US" i="1">
                <a:solidFill>
                  <a:srgbClr val="FF6600"/>
                </a:solidFill>
              </a:rPr>
              <a:t> </a:t>
            </a:r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3505200" y="4038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066800" y="54102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Completely saturated molecules DO NOT react in this manner-  thus the orange </a:t>
            </a:r>
            <a:r>
              <a:rPr lang="en-US" dirty="0" err="1"/>
              <a:t>colour</a:t>
            </a:r>
            <a:r>
              <a:rPr lang="en-US" dirty="0"/>
              <a:t> remains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Markovnikov’s</a:t>
            </a:r>
            <a:r>
              <a:rPr lang="en-US" dirty="0">
                <a:solidFill>
                  <a:schemeClr val="tx1"/>
                </a:solidFill>
              </a:rPr>
              <a:t> Rule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If the double or triple bond is part of a molecule with </a:t>
            </a:r>
            <a:r>
              <a:rPr lang="en-US" sz="2800" u="sng" dirty="0"/>
              <a:t>three or more</a:t>
            </a:r>
            <a:r>
              <a:rPr lang="en-US" sz="2800" dirty="0"/>
              <a:t> carbon atoms in the chain, the most likely addition reaction products can be predicted using a rule first formulated by the Russian chemist V.V. </a:t>
            </a:r>
            <a:r>
              <a:rPr lang="en-US" sz="2800" dirty="0" err="1"/>
              <a:t>Markovnikov</a:t>
            </a:r>
            <a:r>
              <a:rPr lang="en-US" sz="2800" dirty="0"/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u="sng" dirty="0" err="1"/>
              <a:t>Markovnikov’s</a:t>
            </a:r>
            <a:r>
              <a:rPr lang="en-US" sz="2800" b="1" u="sng" dirty="0"/>
              <a:t> Rule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/>
              <a:t>…the more electronegative atom will predominantly bond to the carbon atom of the double bond that has fewer hydrogen atoms.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Markovnikov’s</a:t>
            </a:r>
            <a:r>
              <a:rPr lang="en-US" dirty="0">
                <a:solidFill>
                  <a:schemeClr val="tx1"/>
                </a:solidFill>
              </a:rPr>
              <a:t> Rule</a:t>
            </a:r>
          </a:p>
        </p:txBody>
      </p:sp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365125" y="1258888"/>
            <a:ext cx="1839913" cy="1255712"/>
            <a:chOff x="230" y="793"/>
            <a:chExt cx="1159" cy="791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470" y="1033"/>
              <a:ext cx="9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C=C-CH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78" y="79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30" y="127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720" y="129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V="1">
              <a:off x="432" y="12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480" y="10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438400" y="1676400"/>
            <a:ext cx="1566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+  </a:t>
            </a:r>
            <a:r>
              <a:rPr lang="en-US">
                <a:solidFill>
                  <a:schemeClr val="hlink"/>
                </a:solidFill>
              </a:rPr>
              <a:t>H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O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4876800" y="1335088"/>
            <a:ext cx="2041525" cy="1408112"/>
            <a:chOff x="3072" y="841"/>
            <a:chExt cx="1286" cy="887"/>
          </a:xfrm>
        </p:grpSpPr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3072" y="1152"/>
              <a:ext cx="12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H- C - C- CH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3312" y="8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H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3648" y="14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3322" y="141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3466" y="136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 flipV="1">
              <a:off x="3456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V="1">
              <a:off x="3744" y="13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3686" y="841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OH</a:t>
              </a:r>
            </a:p>
          </p:txBody>
        </p:sp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 flipV="1">
              <a:off x="3744" y="1056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971800" y="2971800"/>
            <a:ext cx="5562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It should be mentioned that the primary alcohol (1-propanol) is also a possibility, but it would be produced in a much lower proportion than the 2-propanol shown above.</a:t>
            </a:r>
          </a:p>
        </p:txBody>
      </p:sp>
      <p:grpSp>
        <p:nvGrpSpPr>
          <p:cNvPr id="15436" name="Group 76"/>
          <p:cNvGrpSpPr>
            <a:grpSpLocks/>
          </p:cNvGrpSpPr>
          <p:nvPr/>
        </p:nvGrpSpPr>
        <p:grpSpPr bwMode="auto">
          <a:xfrm>
            <a:off x="533400" y="4724400"/>
            <a:ext cx="7319963" cy="1371600"/>
            <a:chOff x="288" y="3072"/>
            <a:chExt cx="4611" cy="864"/>
          </a:xfrm>
        </p:grpSpPr>
        <p:sp>
          <p:nvSpPr>
            <p:cNvPr id="15407" name="Text Box 47"/>
            <p:cNvSpPr txBox="1">
              <a:spLocks noChangeArrowheads="1"/>
            </p:cNvSpPr>
            <p:nvPr/>
          </p:nvSpPr>
          <p:spPr bwMode="auto">
            <a:xfrm>
              <a:off x="778" y="3575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5416" name="Group 56"/>
            <p:cNvGrpSpPr>
              <a:grpSpLocks/>
            </p:cNvGrpSpPr>
            <p:nvPr/>
          </p:nvGrpSpPr>
          <p:grpSpPr bwMode="auto">
            <a:xfrm>
              <a:off x="288" y="3264"/>
              <a:ext cx="1635" cy="336"/>
              <a:chOff x="288" y="3264"/>
              <a:chExt cx="1635" cy="336"/>
            </a:xfrm>
          </p:grpSpPr>
          <p:sp>
            <p:nvSpPr>
              <p:cNvPr id="15404" name="Text Box 44"/>
              <p:cNvSpPr txBox="1">
                <a:spLocks noChangeArrowheads="1"/>
              </p:cNvSpPr>
              <p:nvPr/>
            </p:nvSpPr>
            <p:spPr bwMode="auto">
              <a:xfrm>
                <a:off x="288" y="3312"/>
                <a:ext cx="16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H-C    C-CH</a:t>
                </a:r>
                <a:r>
                  <a:rPr lang="en-US" baseline="-25000"/>
                  <a:t>2</a:t>
                </a:r>
                <a:r>
                  <a:rPr lang="en-US"/>
                  <a:t>-CH</a:t>
                </a:r>
                <a:r>
                  <a:rPr lang="en-US" baseline="-25000"/>
                  <a:t>3</a:t>
                </a:r>
                <a:endParaRPr lang="en-US"/>
              </a:p>
            </p:txBody>
          </p:sp>
          <p:sp>
            <p:nvSpPr>
              <p:cNvPr id="15413" name="AutoShape 53"/>
              <p:cNvSpPr>
                <a:spLocks noChangeAspect="1" noChangeArrowheads="1" noTextEdit="1"/>
              </p:cNvSpPr>
              <p:nvPr/>
            </p:nvSpPr>
            <p:spPr bwMode="auto">
              <a:xfrm>
                <a:off x="720" y="3360"/>
                <a:ext cx="2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15" name="Rectangle 55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154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500" b="0">
                    <a:solidFill>
                      <a:srgbClr val="000000"/>
                    </a:solidFill>
                    <a:latin typeface="Symbol" pitchFamily="18" charset="2"/>
                  </a:rPr>
                  <a:t>º</a:t>
                </a:r>
                <a:endParaRPr lang="en-US"/>
              </a:p>
            </p:txBody>
          </p:sp>
        </p:grpSp>
        <p:sp>
          <p:nvSpPr>
            <p:cNvPr id="15417" name="Text Box 57"/>
            <p:cNvSpPr txBox="1">
              <a:spLocks noChangeArrowheads="1"/>
            </p:cNvSpPr>
            <p:nvPr/>
          </p:nvSpPr>
          <p:spPr bwMode="auto">
            <a:xfrm>
              <a:off x="2006" y="3289"/>
              <a:ext cx="10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+ 2H</a:t>
              </a:r>
              <a:r>
                <a:rPr lang="en-US">
                  <a:solidFill>
                    <a:srgbClr val="006600"/>
                  </a:solidFill>
                </a:rPr>
                <a:t>Cl  </a:t>
              </a:r>
              <a:r>
                <a:rPr lang="en-US">
                  <a:sym typeface="Wingdings" pitchFamily="2" charset="2"/>
                </a:rPr>
                <a:t></a:t>
              </a:r>
              <a:r>
                <a:rPr lang="en-US">
                  <a:solidFill>
                    <a:srgbClr val="006600"/>
                  </a:solidFill>
                </a:rPr>
                <a:t> </a:t>
              </a:r>
              <a:endParaRPr lang="en-US"/>
            </a:p>
          </p:txBody>
        </p:sp>
        <p:grpSp>
          <p:nvGrpSpPr>
            <p:cNvPr id="15435" name="Group 75"/>
            <p:cNvGrpSpPr>
              <a:grpSpLocks/>
            </p:cNvGrpSpPr>
            <p:nvPr/>
          </p:nvGrpSpPr>
          <p:grpSpPr bwMode="auto">
            <a:xfrm>
              <a:off x="3264" y="3072"/>
              <a:ext cx="1635" cy="864"/>
              <a:chOff x="3264" y="3072"/>
              <a:chExt cx="1635" cy="864"/>
            </a:xfrm>
          </p:grpSpPr>
          <p:grpSp>
            <p:nvGrpSpPr>
              <p:cNvPr id="15421" name="Group 61"/>
              <p:cNvGrpSpPr>
                <a:grpSpLocks/>
              </p:cNvGrpSpPr>
              <p:nvPr/>
            </p:nvGrpSpPr>
            <p:grpSpPr bwMode="auto">
              <a:xfrm>
                <a:off x="3264" y="3312"/>
                <a:ext cx="1635" cy="336"/>
                <a:chOff x="288" y="3264"/>
                <a:chExt cx="1635" cy="336"/>
              </a:xfrm>
            </p:grpSpPr>
            <p:sp>
              <p:nvSpPr>
                <p:cNvPr id="1542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8" y="3312"/>
                  <a:ext cx="163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H-C    C-CH</a:t>
                  </a:r>
                  <a:r>
                    <a:rPr lang="en-US" baseline="-25000"/>
                    <a:t>2</a:t>
                  </a:r>
                  <a:r>
                    <a:rPr lang="en-US"/>
                    <a:t>-CH</a:t>
                  </a:r>
                  <a:r>
                    <a:rPr lang="en-US" baseline="-25000"/>
                    <a:t>3</a:t>
                  </a:r>
                  <a:endParaRPr lang="en-US"/>
                </a:p>
              </p:txBody>
            </p:sp>
            <p:sp>
              <p:nvSpPr>
                <p:cNvPr id="15423" name="AutoShape 6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20" y="3360"/>
                  <a:ext cx="25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424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54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3500" b="0">
                      <a:solidFill>
                        <a:srgbClr val="000000"/>
                      </a:solidFill>
                      <a:latin typeface="Symbol" pitchFamily="18" charset="2"/>
                    </a:rPr>
                    <a:t>-</a:t>
                  </a:r>
                  <a:endParaRPr lang="en-US"/>
                </a:p>
              </p:txBody>
            </p:sp>
          </p:grpSp>
          <p:sp>
            <p:nvSpPr>
              <p:cNvPr id="15425" name="Text Box 65"/>
              <p:cNvSpPr txBox="1">
                <a:spLocks noChangeArrowheads="1"/>
              </p:cNvSpPr>
              <p:nvPr/>
            </p:nvSpPr>
            <p:spPr bwMode="auto">
              <a:xfrm>
                <a:off x="3830" y="3097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6600"/>
                    </a:solidFill>
                  </a:rPr>
                  <a:t>Cl</a:t>
                </a:r>
              </a:p>
            </p:txBody>
          </p:sp>
          <p:sp>
            <p:nvSpPr>
              <p:cNvPr id="15427" name="Text Box 67"/>
              <p:cNvSpPr txBox="1">
                <a:spLocks noChangeArrowheads="1"/>
              </p:cNvSpPr>
              <p:nvPr/>
            </p:nvSpPr>
            <p:spPr bwMode="auto">
              <a:xfrm>
                <a:off x="3830" y="3625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6600"/>
                    </a:solidFill>
                  </a:rPr>
                  <a:t>Cl</a:t>
                </a:r>
              </a:p>
            </p:txBody>
          </p:sp>
          <p:sp>
            <p:nvSpPr>
              <p:cNvPr id="15428" name="Line 68"/>
              <p:cNvSpPr>
                <a:spLocks noChangeShapeType="1"/>
              </p:cNvSpPr>
              <p:nvPr/>
            </p:nvSpPr>
            <p:spPr bwMode="auto">
              <a:xfrm flipV="1">
                <a:off x="3936" y="336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29" name="Line 69"/>
              <p:cNvSpPr>
                <a:spLocks noChangeShapeType="1"/>
              </p:cNvSpPr>
              <p:nvPr/>
            </p:nvSpPr>
            <p:spPr bwMode="auto">
              <a:xfrm>
                <a:off x="3936" y="35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0" name="Text Box 70"/>
              <p:cNvSpPr txBox="1">
                <a:spLocks noChangeArrowheads="1"/>
              </p:cNvSpPr>
              <p:nvPr/>
            </p:nvSpPr>
            <p:spPr bwMode="auto">
              <a:xfrm>
                <a:off x="3456" y="3072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5431" name="Text Box 71"/>
              <p:cNvSpPr txBox="1">
                <a:spLocks noChangeArrowheads="1"/>
              </p:cNvSpPr>
              <p:nvPr/>
            </p:nvSpPr>
            <p:spPr bwMode="auto">
              <a:xfrm>
                <a:off x="3456" y="364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H</a:t>
                </a:r>
              </a:p>
            </p:txBody>
          </p:sp>
          <p:sp>
            <p:nvSpPr>
              <p:cNvPr id="15433" name="Line 73"/>
              <p:cNvSpPr>
                <a:spLocks noChangeShapeType="1"/>
              </p:cNvSpPr>
              <p:nvPr/>
            </p:nvSpPr>
            <p:spPr bwMode="auto">
              <a:xfrm flipV="1">
                <a:off x="3600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34" name="Line 74"/>
              <p:cNvSpPr>
                <a:spLocks noChangeShapeType="1"/>
              </p:cNvSpPr>
              <p:nvPr/>
            </p:nvSpPr>
            <p:spPr bwMode="auto">
              <a:xfrm>
                <a:off x="3600" y="360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15439" name="Group 79"/>
          <p:cNvGrpSpPr>
            <a:grpSpLocks/>
          </p:cNvGrpSpPr>
          <p:nvPr/>
        </p:nvGrpSpPr>
        <p:grpSpPr bwMode="auto">
          <a:xfrm>
            <a:off x="1295400" y="5867400"/>
            <a:ext cx="4191000" cy="685800"/>
            <a:chOff x="816" y="3696"/>
            <a:chExt cx="2640" cy="432"/>
          </a:xfrm>
        </p:grpSpPr>
        <p:sp>
          <p:nvSpPr>
            <p:cNvPr id="15437" name="Text Box 77"/>
            <p:cNvSpPr txBox="1">
              <a:spLocks noChangeArrowheads="1"/>
            </p:cNvSpPr>
            <p:nvPr/>
          </p:nvSpPr>
          <p:spPr bwMode="auto">
            <a:xfrm>
              <a:off x="816" y="3840"/>
              <a:ext cx="2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Most favoured product!</a:t>
              </a:r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 flipV="1">
              <a:off x="3072" y="3696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365125" y="801688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Eg.1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365125" y="4230688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Eg.2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3|1.2|1.1|1.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911</Words>
  <Application>Microsoft Office PowerPoint</Application>
  <PresentationFormat>On-screen Show (4:3)</PresentationFormat>
  <Paragraphs>251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TYPES OF ORGANIC CHEMICAL REACTIONS</vt:lpstr>
      <vt:lpstr>Categories of Simple Organic Reactions</vt:lpstr>
      <vt:lpstr>Substitution Reactions</vt:lpstr>
      <vt:lpstr>Substitution of Benzene</vt:lpstr>
      <vt:lpstr>Addition Reactions</vt:lpstr>
      <vt:lpstr>Some Simple Addition Reactions</vt:lpstr>
      <vt:lpstr>Testing for unsaturated hydrocarbons</vt:lpstr>
      <vt:lpstr>Markovnikov’s Rule</vt:lpstr>
      <vt:lpstr>Markovnikov’s Rule</vt:lpstr>
      <vt:lpstr>Condensation/Elimination Reactions</vt:lpstr>
      <vt:lpstr>Condensation/elimination</vt:lpstr>
      <vt:lpstr>Uses of Esters</vt:lpstr>
      <vt:lpstr>Condensation/elimination</vt:lpstr>
      <vt:lpstr>Oxidation Reactions</vt:lpstr>
      <vt:lpstr>Oxidation Reactions</vt:lpstr>
      <vt:lpstr>Oxidation Reactions</vt:lpstr>
      <vt:lpstr>Combustion</vt:lpstr>
      <vt:lpstr>Reactions of Organic Acids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ORGANIC CHEMICAL REACTIONS</dc:title>
  <dc:creator>Giannotti</dc:creator>
  <cp:lastModifiedBy>Morrison</cp:lastModifiedBy>
  <cp:revision>48</cp:revision>
  <dcterms:created xsi:type="dcterms:W3CDTF">2006-01-02T20:11:58Z</dcterms:created>
  <dcterms:modified xsi:type="dcterms:W3CDTF">2013-02-19T12:55:08Z</dcterms:modified>
</cp:coreProperties>
</file>