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60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88" r:id="rId12"/>
    <p:sldId id="289" r:id="rId13"/>
    <p:sldId id="270" r:id="rId14"/>
    <p:sldId id="271" r:id="rId15"/>
    <p:sldId id="272" r:id="rId16"/>
    <p:sldId id="273" r:id="rId17"/>
    <p:sldId id="298" r:id="rId18"/>
    <p:sldId id="278" r:id="rId19"/>
    <p:sldId id="279" r:id="rId20"/>
    <p:sldId id="280" r:id="rId21"/>
    <p:sldId id="294" r:id="rId22"/>
    <p:sldId id="281" r:id="rId23"/>
    <p:sldId id="285" r:id="rId24"/>
    <p:sldId id="297" r:id="rId25"/>
    <p:sldId id="299" r:id="rId2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A80"/>
    <a:srgbClr val="99FFCC"/>
    <a:srgbClr val="00FFFF"/>
    <a:srgbClr val="FC0000"/>
    <a:srgbClr val="0033CC"/>
    <a:srgbClr val="800000"/>
    <a:srgbClr val="0066FF"/>
    <a:srgbClr val="000000"/>
    <a:srgbClr val="99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6667" autoAdjust="0"/>
  </p:normalViewPr>
  <p:slideViewPr>
    <p:cSldViewPr snapToGrid="0">
      <p:cViewPr>
        <p:scale>
          <a:sx n="78" d="100"/>
          <a:sy n="78" d="100"/>
        </p:scale>
        <p:origin x="-282" y="366"/>
      </p:cViewPr>
      <p:guideLst>
        <p:guide orient="horz" pos="4319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4" d="100"/>
          <a:sy n="34" d="100"/>
        </p:scale>
        <p:origin x="-16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9EFCF333-5189-4CA0-8359-88B81181F0E4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5976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5485A7ED-4646-4D52-BFBD-13805DE8E0BF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98656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297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5660-333B-415E-A8FD-E9C343C39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90EC4-2AFE-497C-84DB-A9C99711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1E355-E130-47ED-A900-43F47AA88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32B38-A497-4780-ADE1-0CA3782B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aseline="0">
                <a:solidFill>
                  <a:srgbClr val="FFC000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itchFamily="34" charset="0"/>
              </a:defRPr>
            </a:lvl1pPr>
            <a:lvl2pPr>
              <a:defRPr sz="20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2000" baseline="0">
                <a:latin typeface="Arial" pitchFamily="34" charset="0"/>
              </a:defRPr>
            </a:lvl4pPr>
            <a:lvl5pPr>
              <a:defRPr sz="2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0B315-4A6D-4B01-94A4-ED4A52747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4995-29F5-47EE-A5F4-43B5125BF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13CA1-A0B5-401A-8D90-880AA1AD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D0D6E-CDC7-4175-9F1F-C267595FC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5381-6A08-46DE-B104-A08816D78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27490-5FB2-4904-B449-469051F5A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6695-DC53-4D6C-AA15-5E913B827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22D9F-30F6-4683-91E8-4949D7F6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86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286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E463C51-6472-4893-BDEF-6B06B2422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3657" y="1584099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SPH4U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0399" y="2232835"/>
            <a:ext cx="243283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</a:rPr>
              <a:t>Dynamics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Example: Pushing a Box on Ice...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2895600"/>
            <a:ext cx="7162800" cy="381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Plug in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F =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50 N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, d =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10 m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, m =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100 kg:	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Find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v =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3.2 m/s.	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1606550" y="5416550"/>
            <a:ext cx="5702300" cy="139700"/>
          </a:xfrm>
          <a:prstGeom prst="rect">
            <a:avLst/>
          </a:prstGeom>
          <a:solidFill>
            <a:srgbClr val="767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2139950" y="4578350"/>
            <a:ext cx="1054100" cy="825500"/>
          </a:xfrm>
          <a:prstGeom prst="rect">
            <a:avLst/>
          </a:prstGeom>
          <a:noFill/>
          <a:ln w="19050">
            <a:solidFill>
              <a:srgbClr val="FC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2133600" y="56451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5410200" y="56451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2139950" y="5791200"/>
            <a:ext cx="3263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3492500" y="58451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5416550" y="4578350"/>
            <a:ext cx="1054100" cy="8255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 flipH="1">
            <a:off x="4025900" y="5029200"/>
            <a:ext cx="1397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102100" y="4549775"/>
            <a:ext cx="33983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5776913" y="3940175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5645150" y="4343400"/>
            <a:ext cx="673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62" name="Rectangle 17"/>
          <p:cNvSpPr>
            <a:spLocks noChangeArrowheads="1"/>
          </p:cNvSpPr>
          <p:nvPr/>
        </p:nvSpPr>
        <p:spPr bwMode="auto">
          <a:xfrm>
            <a:off x="5700713" y="4854575"/>
            <a:ext cx="3959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>
            <a:off x="6711950" y="4953000"/>
            <a:ext cx="6731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6164" name="Rectangle 19"/>
          <p:cNvSpPr>
            <a:spLocks noChangeArrowheads="1"/>
          </p:cNvSpPr>
          <p:nvPr/>
        </p:nvSpPr>
        <p:spPr bwMode="auto">
          <a:xfrm>
            <a:off x="6767513" y="49307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>
            <a:off x="7702550" y="59436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758113" y="5540375"/>
            <a:ext cx="25327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grpSp>
        <p:nvGrpSpPr>
          <p:cNvPr id="6167" name="Group 25"/>
          <p:cNvGrpSpPr>
            <a:grpSpLocks/>
          </p:cNvGrpSpPr>
          <p:nvPr/>
        </p:nvGrpSpPr>
        <p:grpSpPr bwMode="auto">
          <a:xfrm>
            <a:off x="3359150" y="1758950"/>
            <a:ext cx="1816100" cy="901700"/>
            <a:chOff x="2116" y="1108"/>
            <a:chExt cx="1144" cy="568"/>
          </a:xfrm>
        </p:grpSpPr>
        <p:sp>
          <p:nvSpPr>
            <p:cNvPr id="6168" name="AutoShape 24"/>
            <p:cNvSpPr>
              <a:spLocks noChangeArrowheads="1"/>
            </p:cNvSpPr>
            <p:nvPr/>
          </p:nvSpPr>
          <p:spPr bwMode="auto">
            <a:xfrm>
              <a:off x="2116" y="1108"/>
              <a:ext cx="1144" cy="568"/>
            </a:xfrm>
            <a:prstGeom prst="roundRect">
              <a:avLst>
                <a:gd name="adj" fmla="val 12495"/>
              </a:avLst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graphicFrame>
          <p:nvGraphicFramePr>
            <p:cNvPr id="6146" name="Object 2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83" y="1152"/>
            <a:ext cx="691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3" imgW="21526560" imgH="14233680" progId="">
                    <p:embed/>
                  </p:oleObj>
                </mc:Choice>
                <mc:Fallback>
                  <p:oleObj name="Equation" r:id="rId3" imgW="21526560" imgH="14233680" progId="">
                    <p:embed/>
                    <p:pic>
                      <p:nvPicPr>
                        <p:cNvPr id="0" name="Picture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3" y="1152"/>
                          <a:ext cx="691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Right Arrow 24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Question</a:t>
            </a:r>
            <a:r>
              <a:rPr lang="en-US" sz="2800" i="1" dirty="0" smtClean="0">
                <a:solidFill>
                  <a:schemeClr val="bg1"/>
                </a:solidFill>
              </a:rPr>
              <a:t/>
            </a:r>
            <a:br>
              <a:rPr lang="en-US" sz="2800" i="1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Force and acceleration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467600" cy="609600"/>
          </a:xfrm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A force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acting on a mass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1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results in an acceleration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1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dirty="0" smtClean="0">
                <a:solidFill>
                  <a:schemeClr val="bg1"/>
                </a:solidFill>
                <a:effectLst/>
              </a:rPr>
              <a:t>The same force acting on a different mass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results in an acceleration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b="1" i="1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= 2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b="1" i="1" baseline="-25000" dirty="0" smtClean="0">
                <a:solidFill>
                  <a:schemeClr val="bg1"/>
                </a:solidFill>
                <a:effectLst/>
              </a:rPr>
              <a:t>1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</p:txBody>
      </p:sp>
      <p:sp>
        <p:nvSpPr>
          <p:cNvPr id="24580" name="Rectangle 1028"/>
          <p:cNvSpPr>
            <a:spLocks noChangeArrowheads="1"/>
          </p:cNvSpPr>
          <p:nvPr/>
        </p:nvSpPr>
        <p:spPr bwMode="auto">
          <a:xfrm>
            <a:off x="974725" y="3862388"/>
            <a:ext cx="7120539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solidFill>
                  <a:schemeClr val="bg1"/>
                </a:solidFill>
              </a:rPr>
              <a:t>If 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 and</a:t>
            </a:r>
            <a:r>
              <a:rPr lang="en-US" i="1" dirty="0">
                <a:solidFill>
                  <a:schemeClr val="bg1"/>
                </a:solidFill>
              </a:rPr>
              <a:t> m</a:t>
            </a:r>
            <a:r>
              <a:rPr lang="en-US" i="1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are glued together and the same force </a:t>
            </a:r>
            <a:r>
              <a:rPr lang="en-US" b="1" i="1" dirty="0">
                <a:solidFill>
                  <a:schemeClr val="bg1"/>
                </a:solidFill>
              </a:rPr>
              <a:t>F</a:t>
            </a:r>
            <a:r>
              <a:rPr lang="en-US" dirty="0">
                <a:solidFill>
                  <a:schemeClr val="bg1"/>
                </a:solidFill>
              </a:rPr>
              <a:t> acts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on this combination, what is the resulting acceleration?</a:t>
            </a:r>
          </a:p>
        </p:txBody>
      </p:sp>
      <p:sp>
        <p:nvSpPr>
          <p:cNvPr id="74757" name="Rectangle 1029"/>
          <p:cNvSpPr>
            <a:spLocks noChangeArrowheads="1"/>
          </p:cNvSpPr>
          <p:nvPr/>
        </p:nvSpPr>
        <p:spPr bwMode="auto">
          <a:xfrm>
            <a:off x="1736725" y="5919788"/>
            <a:ext cx="538128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b="1" i="1" dirty="0">
                <a:solidFill>
                  <a:schemeClr val="bg1"/>
                </a:solidFill>
              </a:rPr>
              <a:t>2/3 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 i="1" dirty="0">
                <a:solidFill>
                  <a:schemeClr val="bg1"/>
                </a:solidFill>
              </a:rPr>
              <a:t>3/2 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  <a:r>
              <a:rPr lang="en-US" b="1" i="1" dirty="0">
                <a:solidFill>
                  <a:schemeClr val="bg1"/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b="1" i="1" dirty="0">
                <a:solidFill>
                  <a:schemeClr val="bg1"/>
                </a:solidFill>
              </a:rPr>
              <a:t>3/4 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2" name="Rectangle 1030"/>
          <p:cNvSpPr>
            <a:spLocks noChangeArrowheads="1"/>
          </p:cNvSpPr>
          <p:nvPr/>
        </p:nvSpPr>
        <p:spPr bwMode="auto">
          <a:xfrm>
            <a:off x="1987550" y="2825750"/>
            <a:ext cx="1054100" cy="7493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83" name="Line 1031"/>
          <p:cNvSpPr>
            <a:spLocks noChangeShapeType="1"/>
          </p:cNvSpPr>
          <p:nvPr/>
        </p:nvSpPr>
        <p:spPr bwMode="auto">
          <a:xfrm>
            <a:off x="914400" y="3200400"/>
            <a:ext cx="10668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84" name="Rectangle 1032"/>
          <p:cNvSpPr>
            <a:spLocks noChangeArrowheads="1"/>
          </p:cNvSpPr>
          <p:nvPr/>
        </p:nvSpPr>
        <p:spPr bwMode="auto">
          <a:xfrm>
            <a:off x="974725" y="325278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F </a:t>
            </a:r>
          </a:p>
        </p:txBody>
      </p:sp>
      <p:sp>
        <p:nvSpPr>
          <p:cNvPr id="24585" name="Line 1033"/>
          <p:cNvSpPr>
            <a:spLocks noChangeShapeType="1"/>
          </p:cNvSpPr>
          <p:nvPr/>
        </p:nvSpPr>
        <p:spPr bwMode="auto">
          <a:xfrm>
            <a:off x="3124200" y="320040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86" name="Rectangle 1034"/>
          <p:cNvSpPr>
            <a:spLocks noChangeArrowheads="1"/>
          </p:cNvSpPr>
          <p:nvPr/>
        </p:nvSpPr>
        <p:spPr bwMode="auto">
          <a:xfrm>
            <a:off x="3336925" y="3252788"/>
            <a:ext cx="42319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7" name="Rectangle 1035"/>
          <p:cNvSpPr>
            <a:spLocks noChangeArrowheads="1"/>
          </p:cNvSpPr>
          <p:nvPr/>
        </p:nvSpPr>
        <p:spPr bwMode="auto">
          <a:xfrm>
            <a:off x="2270125" y="3024188"/>
            <a:ext cx="4937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8" name="Rectangle 1036"/>
          <p:cNvSpPr>
            <a:spLocks noChangeArrowheads="1"/>
          </p:cNvSpPr>
          <p:nvPr/>
        </p:nvSpPr>
        <p:spPr bwMode="auto">
          <a:xfrm>
            <a:off x="5797550" y="2825750"/>
            <a:ext cx="596900" cy="749300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89" name="Line 1037"/>
          <p:cNvSpPr>
            <a:spLocks noChangeShapeType="1"/>
          </p:cNvSpPr>
          <p:nvPr/>
        </p:nvSpPr>
        <p:spPr bwMode="auto">
          <a:xfrm>
            <a:off x="4724400" y="3200400"/>
            <a:ext cx="10668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90" name="Rectangle 1038"/>
          <p:cNvSpPr>
            <a:spLocks noChangeArrowheads="1"/>
          </p:cNvSpPr>
          <p:nvPr/>
        </p:nvSpPr>
        <p:spPr bwMode="auto">
          <a:xfrm>
            <a:off x="4784725" y="325278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F </a:t>
            </a:r>
          </a:p>
        </p:txBody>
      </p:sp>
      <p:sp>
        <p:nvSpPr>
          <p:cNvPr id="24591" name="Line 1039"/>
          <p:cNvSpPr>
            <a:spLocks noChangeShapeType="1"/>
          </p:cNvSpPr>
          <p:nvPr/>
        </p:nvSpPr>
        <p:spPr bwMode="auto">
          <a:xfrm>
            <a:off x="6477000" y="3124200"/>
            <a:ext cx="1447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92" name="Rectangle 1040"/>
          <p:cNvSpPr>
            <a:spLocks noChangeArrowheads="1"/>
          </p:cNvSpPr>
          <p:nvPr/>
        </p:nvSpPr>
        <p:spPr bwMode="auto">
          <a:xfrm>
            <a:off x="6689725" y="3252788"/>
            <a:ext cx="107080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b="1" i="1" baseline="-25000" dirty="0">
                <a:solidFill>
                  <a:schemeClr val="bg1"/>
                </a:solidFill>
              </a:rPr>
              <a:t>2 </a:t>
            </a:r>
            <a:r>
              <a:rPr lang="en-US" b="1" i="1" dirty="0">
                <a:solidFill>
                  <a:schemeClr val="bg1"/>
                </a:solidFill>
              </a:rPr>
              <a:t>= 2a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93" name="Rectangle 1041"/>
          <p:cNvSpPr>
            <a:spLocks noChangeArrowheads="1"/>
          </p:cNvSpPr>
          <p:nvPr/>
        </p:nvSpPr>
        <p:spPr bwMode="auto">
          <a:xfrm>
            <a:off x="5851525" y="3024188"/>
            <a:ext cx="4937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594" name="Rectangle 1042"/>
          <p:cNvSpPr>
            <a:spLocks noChangeArrowheads="1"/>
          </p:cNvSpPr>
          <p:nvPr/>
        </p:nvSpPr>
        <p:spPr bwMode="auto">
          <a:xfrm>
            <a:off x="3587750" y="4730750"/>
            <a:ext cx="1054100" cy="749300"/>
          </a:xfrm>
          <a:prstGeom prst="rect">
            <a:avLst/>
          </a:prstGeom>
          <a:solidFill>
            <a:srgbClr val="FC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95" name="Line 1043"/>
          <p:cNvSpPr>
            <a:spLocks noChangeShapeType="1"/>
          </p:cNvSpPr>
          <p:nvPr/>
        </p:nvSpPr>
        <p:spPr bwMode="auto">
          <a:xfrm>
            <a:off x="2514600" y="5105400"/>
            <a:ext cx="10668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96" name="Rectangle 1044"/>
          <p:cNvSpPr>
            <a:spLocks noChangeArrowheads="1"/>
          </p:cNvSpPr>
          <p:nvPr/>
        </p:nvSpPr>
        <p:spPr bwMode="auto">
          <a:xfrm>
            <a:off x="2574925" y="515778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F </a:t>
            </a:r>
          </a:p>
        </p:txBody>
      </p:sp>
      <p:sp>
        <p:nvSpPr>
          <p:cNvPr id="24597" name="Line 1045"/>
          <p:cNvSpPr>
            <a:spLocks noChangeShapeType="1"/>
          </p:cNvSpPr>
          <p:nvPr/>
        </p:nvSpPr>
        <p:spPr bwMode="auto">
          <a:xfrm>
            <a:off x="5486400" y="510540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98" name="Rectangle 1046"/>
          <p:cNvSpPr>
            <a:spLocks noChangeArrowheads="1"/>
          </p:cNvSpPr>
          <p:nvPr/>
        </p:nvSpPr>
        <p:spPr bwMode="auto">
          <a:xfrm>
            <a:off x="5546725" y="5157788"/>
            <a:ext cx="841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</a:rPr>
              <a:t>a = ? </a:t>
            </a:r>
          </a:p>
        </p:txBody>
      </p:sp>
      <p:sp>
        <p:nvSpPr>
          <p:cNvPr id="24599" name="Rectangle 1047"/>
          <p:cNvSpPr>
            <a:spLocks noChangeArrowheads="1"/>
          </p:cNvSpPr>
          <p:nvPr/>
        </p:nvSpPr>
        <p:spPr bwMode="auto">
          <a:xfrm>
            <a:off x="3870325" y="4929188"/>
            <a:ext cx="4937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600" name="Rectangle 1048"/>
          <p:cNvSpPr>
            <a:spLocks noChangeArrowheads="1"/>
          </p:cNvSpPr>
          <p:nvPr/>
        </p:nvSpPr>
        <p:spPr bwMode="auto">
          <a:xfrm>
            <a:off x="4654550" y="4730750"/>
            <a:ext cx="596900" cy="749300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601" name="Rectangle 1049"/>
          <p:cNvSpPr>
            <a:spLocks noChangeArrowheads="1"/>
          </p:cNvSpPr>
          <p:nvPr/>
        </p:nvSpPr>
        <p:spPr bwMode="auto">
          <a:xfrm>
            <a:off x="4708525" y="4929188"/>
            <a:ext cx="4937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602" name="Rectangle 1050"/>
          <p:cNvSpPr>
            <a:spLocks noChangeArrowheads="1"/>
          </p:cNvSpPr>
          <p:nvPr/>
        </p:nvSpPr>
        <p:spPr bwMode="auto">
          <a:xfrm>
            <a:off x="615950" y="2597150"/>
            <a:ext cx="3797300" cy="1206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603" name="Rectangle 1051"/>
          <p:cNvSpPr>
            <a:spLocks noChangeArrowheads="1"/>
          </p:cNvSpPr>
          <p:nvPr/>
        </p:nvSpPr>
        <p:spPr bwMode="auto">
          <a:xfrm>
            <a:off x="4502150" y="2597150"/>
            <a:ext cx="3797300" cy="1206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604" name="Rectangle 1052"/>
          <p:cNvSpPr>
            <a:spLocks noChangeArrowheads="1"/>
          </p:cNvSpPr>
          <p:nvPr/>
        </p:nvSpPr>
        <p:spPr bwMode="auto">
          <a:xfrm>
            <a:off x="2292350" y="4502150"/>
            <a:ext cx="4178300" cy="1206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643063" y="5845175"/>
            <a:ext cx="1797050" cy="50165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Solution</a:t>
            </a:r>
            <a:r>
              <a:rPr lang="en-US" sz="2800" i="1" dirty="0" smtClean="0">
                <a:solidFill>
                  <a:schemeClr val="bg1"/>
                </a:solidFill>
              </a:rPr>
              <a:t/>
            </a:r>
            <a:br>
              <a:rPr lang="en-US" sz="2800" i="1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Force and acceleration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124200"/>
            <a:ext cx="7467600" cy="381000"/>
          </a:xfrm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Since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b="1" i="1" baseline="-25000" dirty="0" smtClean="0">
                <a:solidFill>
                  <a:schemeClr val="bg1"/>
                </a:solidFill>
                <a:effectLst/>
              </a:rPr>
              <a:t>2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=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b="1" i="1" baseline="-25000" dirty="0" smtClean="0">
                <a:solidFill>
                  <a:schemeClr val="bg1"/>
                </a:solidFill>
                <a:effectLst/>
              </a:rPr>
              <a:t>1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for the same applied force,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(1/2)m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1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!</a:t>
            </a:r>
          </a:p>
          <a:p>
            <a:pPr lvl="1"/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1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+ 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= 3m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1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/2</a:t>
            </a:r>
            <a:endParaRPr lang="en-US" i="1" baseline="-250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746125" y="5919788"/>
            <a:ext cx="538128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b="1" i="1" dirty="0">
                <a:solidFill>
                  <a:schemeClr val="bg1"/>
                </a:solidFill>
              </a:rPr>
              <a:t>2/3 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(b)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 i="1" dirty="0">
                <a:solidFill>
                  <a:schemeClr val="bg1"/>
                </a:solidFill>
              </a:rPr>
              <a:t>3/2 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  <a:r>
              <a:rPr lang="en-US" b="1" i="1" dirty="0">
                <a:solidFill>
                  <a:schemeClr val="bg1"/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b="1" i="1" dirty="0">
                <a:solidFill>
                  <a:schemeClr val="bg1"/>
                </a:solidFill>
              </a:rPr>
              <a:t>3/4 a</a:t>
            </a:r>
            <a:r>
              <a:rPr lang="en-US" b="1" i="1" baseline="-25000" dirty="0">
                <a:solidFill>
                  <a:schemeClr val="bg1"/>
                </a:solidFill>
              </a:rPr>
              <a:t>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40150" y="1911350"/>
            <a:ext cx="1054100" cy="749300"/>
          </a:xfrm>
          <a:prstGeom prst="rect">
            <a:avLst/>
          </a:prstGeom>
          <a:solidFill>
            <a:srgbClr val="FC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667000" y="2286000"/>
            <a:ext cx="10668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727325" y="233838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F 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638800" y="228600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699125" y="2338388"/>
            <a:ext cx="204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</a:rPr>
              <a:t>a =  F /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dirty="0">
                <a:solidFill>
                  <a:schemeClr val="bg1"/>
                </a:solidFill>
              </a:rPr>
              <a:t>+ m</a:t>
            </a:r>
            <a:r>
              <a:rPr lang="en-US" i="1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022725" y="2109788"/>
            <a:ext cx="4937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806950" y="1911350"/>
            <a:ext cx="596900" cy="749300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860925" y="2109788"/>
            <a:ext cx="4937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898525" y="4014788"/>
            <a:ext cx="2468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solidFill>
                  <a:schemeClr val="bg1"/>
                </a:solidFill>
              </a:rPr>
              <a:t>So </a:t>
            </a:r>
            <a:r>
              <a:rPr lang="en-US" i="1" dirty="0">
                <a:solidFill>
                  <a:schemeClr val="bg1"/>
                </a:solidFill>
              </a:rPr>
              <a:t>a = (2/3)F / m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044950" y="4014788"/>
            <a:ext cx="2795588" cy="369887"/>
            <a:chOff x="2548" y="2529"/>
            <a:chExt cx="1761" cy="233"/>
          </a:xfrm>
        </p:grpSpPr>
        <p:sp>
          <p:nvSpPr>
            <p:cNvPr id="25620" name="Rectangle 15"/>
            <p:cNvSpPr>
              <a:spLocks noChangeArrowheads="1"/>
            </p:cNvSpPr>
            <p:nvPr/>
          </p:nvSpPr>
          <p:spPr bwMode="auto">
            <a:xfrm>
              <a:off x="3254" y="2529"/>
              <a:ext cx="10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but </a:t>
              </a:r>
              <a:r>
                <a:rPr lang="en-US" i="1" dirty="0">
                  <a:solidFill>
                    <a:schemeClr val="bg1"/>
                  </a:solidFill>
                </a:rPr>
                <a:t>F/m</a:t>
              </a:r>
              <a:r>
                <a:rPr lang="en-US" i="1" baseline="-18000" dirty="0">
                  <a:solidFill>
                    <a:schemeClr val="bg1"/>
                  </a:solidFill>
                </a:rPr>
                <a:t>1</a:t>
              </a:r>
              <a:r>
                <a:rPr lang="en-US" i="1" dirty="0">
                  <a:solidFill>
                    <a:schemeClr val="bg1"/>
                  </a:solidFill>
                </a:rPr>
                <a:t> = a</a:t>
              </a:r>
              <a:r>
                <a:rPr lang="en-US" i="1" baseline="-18000" dirty="0">
                  <a:solidFill>
                    <a:schemeClr val="bg1"/>
                  </a:solidFill>
                </a:rPr>
                <a:t>1</a:t>
              </a:r>
              <a:endParaRPr lang="en-US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5621" name="AutoShape 16"/>
            <p:cNvSpPr>
              <a:spLocks noChangeArrowheads="1"/>
            </p:cNvSpPr>
            <p:nvPr/>
          </p:nvSpPr>
          <p:spPr bwMode="auto">
            <a:xfrm>
              <a:off x="2548" y="2548"/>
              <a:ext cx="424" cy="184"/>
            </a:xfrm>
            <a:prstGeom prst="rightArrow">
              <a:avLst>
                <a:gd name="adj1" fmla="val 50000"/>
                <a:gd name="adj2" fmla="val 115228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25750" y="4730750"/>
            <a:ext cx="2120900" cy="596900"/>
            <a:chOff x="1780" y="2980"/>
            <a:chExt cx="1336" cy="376"/>
          </a:xfrm>
        </p:grpSpPr>
        <p:sp>
          <p:nvSpPr>
            <p:cNvPr id="25617" name="Rectangle 18"/>
            <p:cNvSpPr>
              <a:spLocks noChangeArrowheads="1"/>
            </p:cNvSpPr>
            <p:nvPr/>
          </p:nvSpPr>
          <p:spPr bwMode="auto">
            <a:xfrm>
              <a:off x="2294" y="3057"/>
              <a:ext cx="8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b="1" i="1" dirty="0">
                  <a:solidFill>
                    <a:schemeClr val="bg1"/>
                  </a:solidFill>
                </a:rPr>
                <a:t>a = 2/3 a</a:t>
              </a:r>
              <a:r>
                <a:rPr lang="en-US" b="1" i="1" baseline="-25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5618" name="AutoShape 19"/>
            <p:cNvSpPr>
              <a:spLocks noChangeArrowheads="1"/>
            </p:cNvSpPr>
            <p:nvPr/>
          </p:nvSpPr>
          <p:spPr bwMode="auto">
            <a:xfrm>
              <a:off x="1780" y="3076"/>
              <a:ext cx="424" cy="184"/>
            </a:xfrm>
            <a:prstGeom prst="rightArrow">
              <a:avLst>
                <a:gd name="adj1" fmla="val 50000"/>
                <a:gd name="adj2" fmla="val 115228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25619" name="AutoShape 20"/>
            <p:cNvSpPr>
              <a:spLocks noChangeArrowheads="1"/>
            </p:cNvSpPr>
            <p:nvPr/>
          </p:nvSpPr>
          <p:spPr bwMode="auto">
            <a:xfrm>
              <a:off x="2260" y="2980"/>
              <a:ext cx="856" cy="376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</p:grpSp>
      <p:sp>
        <p:nvSpPr>
          <p:cNvPr id="25616" name="Rounded Rectangle 20"/>
          <p:cNvSpPr>
            <a:spLocks noChangeArrowheads="1"/>
          </p:cNvSpPr>
          <p:nvPr/>
        </p:nvSpPr>
        <p:spPr bwMode="auto">
          <a:xfrm>
            <a:off x="1120775" y="5519738"/>
            <a:ext cx="65088" cy="76200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79807" y="5877073"/>
            <a:ext cx="1797050" cy="50165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 autoUpdateAnimBg="0"/>
      <p:bldP spid="76813" grpId="0" autoUpdateAnimBg="0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u="sng" dirty="0" smtClean="0">
                <a:solidFill>
                  <a:schemeClr val="bg1"/>
                </a:solidFill>
              </a:rPr>
              <a:t>Forces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xfrm>
            <a:off x="973348" y="1407543"/>
            <a:ext cx="7391400" cy="3916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We will consider two kinds of forces:</a:t>
            </a:r>
          </a:p>
          <a:p>
            <a:pPr marL="628650" lvl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Contact force:</a:t>
            </a:r>
          </a:p>
          <a:p>
            <a:pPr marL="971550" lvl="2">
              <a:lnSpc>
                <a:spcPct val="80000"/>
              </a:lnSpc>
              <a:buClr>
                <a:schemeClr val="accent1"/>
              </a:buClr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This is the most familiar kind.</a:t>
            </a:r>
          </a:p>
          <a:p>
            <a:pPr marL="1257300" lvl="3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I push on the desk.</a:t>
            </a:r>
          </a:p>
          <a:p>
            <a:pPr marL="1257300" lvl="3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The ground pushes on the chair...</a:t>
            </a:r>
          </a:p>
          <a:p>
            <a:pPr marL="1257300" lvl="3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A spring pulls or pushes on a mass</a:t>
            </a:r>
          </a:p>
          <a:p>
            <a:pPr marL="1257300" lvl="3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A rocket engine provides some number of </a:t>
            </a:r>
            <a:r>
              <a:rPr lang="en-US" sz="2400" dirty="0" err="1" smtClean="0">
                <a:solidFill>
                  <a:schemeClr val="bg1"/>
                </a:solidFill>
                <a:effectLst/>
              </a:rPr>
              <a:t>Newtons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of thrust</a:t>
            </a:r>
          </a:p>
          <a:p>
            <a:pPr marL="1257300" lvl="3">
              <a:lnSpc>
                <a:spcPct val="80000"/>
              </a:lnSpc>
              <a:buFont typeface="Monotype Sorts" pitchFamily="2" charset="2"/>
              <a:buNone/>
            </a:pPr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marL="628650" lvl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Action at a distance:</a:t>
            </a:r>
          </a:p>
          <a:p>
            <a:pPr marL="971550" lvl="2">
              <a:lnSpc>
                <a:spcPct val="80000"/>
              </a:lnSpc>
              <a:buClr>
                <a:schemeClr val="accent1"/>
              </a:buClr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Gravity</a:t>
            </a:r>
          </a:p>
          <a:p>
            <a:pPr marL="971550" lvl="2">
              <a:lnSpc>
                <a:spcPct val="80000"/>
              </a:lnSpc>
              <a:buClr>
                <a:schemeClr val="accent1"/>
              </a:buClr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Electricity</a:t>
            </a:r>
          </a:p>
          <a:p>
            <a:pPr marL="971550" lvl="2">
              <a:lnSpc>
                <a:spcPct val="80000"/>
              </a:lnSpc>
              <a:buClr>
                <a:schemeClr val="accent1"/>
              </a:buClr>
            </a:pPr>
            <a:r>
              <a:rPr lang="en-US" sz="2400" dirty="0" smtClean="0">
                <a:solidFill>
                  <a:schemeClr val="bg1"/>
                </a:solidFill>
                <a:effectLst/>
              </a:rPr>
              <a:t>Magnetism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7172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Contact forces:</a:t>
            </a:r>
          </a:p>
        </p:txBody>
      </p:sp>
      <p:sp>
        <p:nvSpPr>
          <p:cNvPr id="3482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Objects in contact exert forces.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Convention: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/>
              </a:rPr>
              <a:t>a,b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means acting on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due to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b</a:t>
            </a:r>
            <a:r>
              <a:rPr lang="en-US" dirty="0" smtClean="0">
                <a:solidFill>
                  <a:schemeClr val="bg1"/>
                </a:solidFill>
                <a:effectLst/>
              </a:rPr>
              <a:t>”.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So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/>
              </a:rPr>
              <a:t>head,thumb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means “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the force on </a:t>
            </a:r>
            <a:br>
              <a:rPr lang="en-US" i="1" dirty="0" smtClean="0">
                <a:solidFill>
                  <a:schemeClr val="bg1"/>
                </a:solidFill>
                <a:effectLst/>
              </a:rPr>
            </a:br>
            <a:r>
              <a:rPr lang="en-US" i="1" dirty="0" smtClean="0">
                <a:solidFill>
                  <a:schemeClr val="bg1"/>
                </a:solidFill>
                <a:effectLst/>
              </a:rPr>
              <a:t>the head due to the thumb</a:t>
            </a:r>
            <a:r>
              <a:rPr lang="en-US" dirty="0" smtClean="0">
                <a:solidFill>
                  <a:schemeClr val="bg1"/>
                </a:solidFill>
                <a:effectLst/>
              </a:rPr>
              <a:t>”.</a:t>
            </a:r>
          </a:p>
        </p:txBody>
      </p:sp>
      <p:grpSp>
        <p:nvGrpSpPr>
          <p:cNvPr id="2" name="Group 1061"/>
          <p:cNvGrpSpPr>
            <a:grpSpLocks/>
          </p:cNvGrpSpPr>
          <p:nvPr/>
        </p:nvGrpSpPr>
        <p:grpSpPr bwMode="auto">
          <a:xfrm>
            <a:off x="4938713" y="2576513"/>
            <a:ext cx="3367087" cy="3386137"/>
            <a:chOff x="3111" y="1623"/>
            <a:chExt cx="2121" cy="2133"/>
          </a:xfrm>
        </p:grpSpPr>
        <p:graphicFrame>
          <p:nvGraphicFramePr>
            <p:cNvPr id="7170" name="Object 2048"/>
            <p:cNvGraphicFramePr>
              <a:graphicFrameLocks/>
            </p:cNvGraphicFramePr>
            <p:nvPr/>
          </p:nvGraphicFramePr>
          <p:xfrm>
            <a:off x="3248" y="1623"/>
            <a:ext cx="1984" cy="2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Clip" r:id="rId3" imgW="26009640" imgH="28009440" progId="">
                    <p:embed/>
                  </p:oleObj>
                </mc:Choice>
                <mc:Fallback>
                  <p:oleObj name="Clip" r:id="rId3" imgW="26009640" imgH="28009440" progId="">
                    <p:embed/>
                    <p:pic>
                      <p:nvPicPr>
                        <p:cNvPr id="0" name="Picture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" y="1623"/>
                          <a:ext cx="1984" cy="2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2" name="Line 1031"/>
            <p:cNvSpPr>
              <a:spLocks noChangeShapeType="1"/>
            </p:cNvSpPr>
            <p:nvPr/>
          </p:nvSpPr>
          <p:spPr bwMode="auto">
            <a:xfrm flipV="1">
              <a:off x="3936" y="2480"/>
              <a:ext cx="0" cy="992"/>
            </a:xfrm>
            <a:prstGeom prst="line">
              <a:avLst/>
            </a:prstGeom>
            <a:noFill/>
            <a:ln w="50800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4824" name="Rectangle 1032"/>
            <p:cNvSpPr>
              <a:spLocks noChangeArrowheads="1"/>
            </p:cNvSpPr>
            <p:nvPr/>
          </p:nvSpPr>
          <p:spPr bwMode="auto">
            <a:xfrm>
              <a:off x="3111" y="2530"/>
              <a:ext cx="78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aseline="-25000" dirty="0" err="1">
                  <a:solidFill>
                    <a:schemeClr val="bg1"/>
                  </a:solidFill>
                </a:rPr>
                <a:t>head,thumb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62307" y="1998921"/>
            <a:ext cx="141413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The Force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uiExpand="1" build="p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Action at a Distance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Gravity:</a:t>
            </a:r>
          </a:p>
        </p:txBody>
      </p:sp>
      <p:pic>
        <p:nvPicPr>
          <p:cNvPr id="7" name="Picture 6" descr="ear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2354" y="1658679"/>
            <a:ext cx="1917732" cy="1336601"/>
          </a:xfrm>
          <a:prstGeom prst="rect">
            <a:avLst/>
          </a:prstGeom>
        </p:spPr>
      </p:pic>
      <p:pic>
        <p:nvPicPr>
          <p:cNvPr id="10" name="Picture 9" descr="planet-venu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6003" y="3402418"/>
            <a:ext cx="1372715" cy="1384448"/>
          </a:xfrm>
          <a:prstGeom prst="rect">
            <a:avLst/>
          </a:prstGeom>
        </p:spPr>
      </p:pic>
      <p:pic>
        <p:nvPicPr>
          <p:cNvPr id="11" name="Picture 10" descr="planet-mar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8109" y="2392325"/>
            <a:ext cx="1238798" cy="1262062"/>
          </a:xfrm>
          <a:prstGeom prst="rect">
            <a:avLst/>
          </a:prstGeom>
        </p:spPr>
      </p:pic>
      <p:pic>
        <p:nvPicPr>
          <p:cNvPr id="9" name="Picture 8" descr="planet-jupiter-large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41F"/>
              </a:clrFrom>
              <a:clrTo>
                <a:srgbClr val="00041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8897" y="3224541"/>
            <a:ext cx="2636210" cy="2643413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3 -7.40741E-7 L 0.33403 0.07732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59259E-6 L 0.05242 0.24792 " pathEditMode="relative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556E-6 L -0.2243 0.17524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Gravitation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(Courtesy of Newton)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>
          <a:xfrm>
            <a:off x="976313" y="1743075"/>
            <a:ext cx="71628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Newton found that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moon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/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g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0.000278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and noticed that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R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E</a:t>
            </a:r>
            <a:r>
              <a:rPr lang="en-US" i="1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/ R</a:t>
            </a:r>
            <a:r>
              <a:rPr lang="en-US" i="1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= 0.000273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This inspired him to propose the 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i="1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Universal Law of Gravitation: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        </a:t>
            </a:r>
            <a:endParaRPr lang="en-US" i="1" baseline="30000" dirty="0" smtClean="0">
              <a:solidFill>
                <a:schemeClr val="bg1"/>
              </a:solidFill>
              <a:effectLst/>
            </a:endParaRPr>
          </a:p>
        </p:txBody>
      </p:sp>
      <p:grpSp>
        <p:nvGrpSpPr>
          <p:cNvPr id="28678" name="Group 12"/>
          <p:cNvGrpSpPr>
            <a:grpSpLocks/>
          </p:cNvGrpSpPr>
          <p:nvPr/>
        </p:nvGrpSpPr>
        <p:grpSpPr bwMode="auto">
          <a:xfrm>
            <a:off x="4111625" y="2782888"/>
            <a:ext cx="1131888" cy="1141412"/>
            <a:chOff x="2590" y="1753"/>
            <a:chExt cx="713" cy="719"/>
          </a:xfrm>
        </p:grpSpPr>
        <p:sp>
          <p:nvSpPr>
            <p:cNvPr id="28699" name="Oval 6"/>
            <p:cNvSpPr>
              <a:spLocks noChangeArrowheads="1"/>
            </p:cNvSpPr>
            <p:nvPr/>
          </p:nvSpPr>
          <p:spPr bwMode="auto">
            <a:xfrm>
              <a:off x="2590" y="1753"/>
              <a:ext cx="712" cy="71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28700" name="Freeform 7"/>
            <p:cNvSpPr>
              <a:spLocks/>
            </p:cNvSpPr>
            <p:nvPr/>
          </p:nvSpPr>
          <p:spPr bwMode="auto">
            <a:xfrm>
              <a:off x="2795" y="1756"/>
              <a:ext cx="251" cy="102"/>
            </a:xfrm>
            <a:custGeom>
              <a:avLst/>
              <a:gdLst>
                <a:gd name="T0" fmla="*/ 7 w 251"/>
                <a:gd name="T1" fmla="*/ 29 h 102"/>
                <a:gd name="T2" fmla="*/ 27 w 251"/>
                <a:gd name="T3" fmla="*/ 20 h 102"/>
                <a:gd name="T4" fmla="*/ 47 w 251"/>
                <a:gd name="T5" fmla="*/ 13 h 102"/>
                <a:gd name="T6" fmla="*/ 68 w 251"/>
                <a:gd name="T7" fmla="*/ 7 h 102"/>
                <a:gd name="T8" fmla="*/ 88 w 251"/>
                <a:gd name="T9" fmla="*/ 7 h 102"/>
                <a:gd name="T10" fmla="*/ 108 w 251"/>
                <a:gd name="T11" fmla="*/ 7 h 102"/>
                <a:gd name="T12" fmla="*/ 128 w 251"/>
                <a:gd name="T13" fmla="*/ 13 h 102"/>
                <a:gd name="T14" fmla="*/ 149 w 251"/>
                <a:gd name="T15" fmla="*/ 13 h 102"/>
                <a:gd name="T16" fmla="*/ 169 w 251"/>
                <a:gd name="T17" fmla="*/ 7 h 102"/>
                <a:gd name="T18" fmla="*/ 189 w 251"/>
                <a:gd name="T19" fmla="*/ 0 h 102"/>
                <a:gd name="T20" fmla="*/ 209 w 251"/>
                <a:gd name="T21" fmla="*/ 0 h 102"/>
                <a:gd name="T22" fmla="*/ 230 w 251"/>
                <a:gd name="T23" fmla="*/ 7 h 102"/>
                <a:gd name="T24" fmla="*/ 250 w 251"/>
                <a:gd name="T25" fmla="*/ 20 h 102"/>
                <a:gd name="T26" fmla="*/ 243 w 251"/>
                <a:gd name="T27" fmla="*/ 40 h 102"/>
                <a:gd name="T28" fmla="*/ 223 w 251"/>
                <a:gd name="T29" fmla="*/ 47 h 102"/>
                <a:gd name="T30" fmla="*/ 203 w 251"/>
                <a:gd name="T31" fmla="*/ 61 h 102"/>
                <a:gd name="T32" fmla="*/ 182 w 251"/>
                <a:gd name="T33" fmla="*/ 74 h 102"/>
                <a:gd name="T34" fmla="*/ 162 w 251"/>
                <a:gd name="T35" fmla="*/ 74 h 102"/>
                <a:gd name="T36" fmla="*/ 142 w 251"/>
                <a:gd name="T37" fmla="*/ 88 h 102"/>
                <a:gd name="T38" fmla="*/ 122 w 251"/>
                <a:gd name="T39" fmla="*/ 94 h 102"/>
                <a:gd name="T40" fmla="*/ 101 w 251"/>
                <a:gd name="T41" fmla="*/ 94 h 102"/>
                <a:gd name="T42" fmla="*/ 81 w 251"/>
                <a:gd name="T43" fmla="*/ 101 h 102"/>
                <a:gd name="T44" fmla="*/ 61 w 251"/>
                <a:gd name="T45" fmla="*/ 101 h 102"/>
                <a:gd name="T46" fmla="*/ 41 w 251"/>
                <a:gd name="T47" fmla="*/ 94 h 102"/>
                <a:gd name="T48" fmla="*/ 20 w 251"/>
                <a:gd name="T49" fmla="*/ 88 h 102"/>
                <a:gd name="T50" fmla="*/ 7 w 251"/>
                <a:gd name="T51" fmla="*/ 67 h 102"/>
                <a:gd name="T52" fmla="*/ 0 w 251"/>
                <a:gd name="T53" fmla="*/ 47 h 102"/>
                <a:gd name="T54" fmla="*/ 14 w 251"/>
                <a:gd name="T55" fmla="*/ 27 h 1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1"/>
                <a:gd name="T85" fmla="*/ 0 h 102"/>
                <a:gd name="T86" fmla="*/ 251 w 251"/>
                <a:gd name="T87" fmla="*/ 102 h 1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1" h="102">
                  <a:moveTo>
                    <a:pt x="7" y="29"/>
                  </a:moveTo>
                  <a:lnTo>
                    <a:pt x="27" y="20"/>
                  </a:lnTo>
                  <a:lnTo>
                    <a:pt x="47" y="13"/>
                  </a:lnTo>
                  <a:lnTo>
                    <a:pt x="68" y="7"/>
                  </a:lnTo>
                  <a:lnTo>
                    <a:pt x="88" y="7"/>
                  </a:lnTo>
                  <a:lnTo>
                    <a:pt x="108" y="7"/>
                  </a:lnTo>
                  <a:lnTo>
                    <a:pt x="128" y="13"/>
                  </a:lnTo>
                  <a:lnTo>
                    <a:pt x="149" y="13"/>
                  </a:lnTo>
                  <a:lnTo>
                    <a:pt x="169" y="7"/>
                  </a:lnTo>
                  <a:lnTo>
                    <a:pt x="189" y="0"/>
                  </a:lnTo>
                  <a:lnTo>
                    <a:pt x="209" y="0"/>
                  </a:lnTo>
                  <a:lnTo>
                    <a:pt x="230" y="7"/>
                  </a:lnTo>
                  <a:lnTo>
                    <a:pt x="250" y="20"/>
                  </a:lnTo>
                  <a:lnTo>
                    <a:pt x="243" y="40"/>
                  </a:lnTo>
                  <a:lnTo>
                    <a:pt x="223" y="47"/>
                  </a:lnTo>
                  <a:lnTo>
                    <a:pt x="203" y="61"/>
                  </a:lnTo>
                  <a:lnTo>
                    <a:pt x="182" y="74"/>
                  </a:lnTo>
                  <a:lnTo>
                    <a:pt x="162" y="74"/>
                  </a:lnTo>
                  <a:lnTo>
                    <a:pt x="142" y="88"/>
                  </a:lnTo>
                  <a:lnTo>
                    <a:pt x="122" y="94"/>
                  </a:lnTo>
                  <a:lnTo>
                    <a:pt x="101" y="94"/>
                  </a:lnTo>
                  <a:lnTo>
                    <a:pt x="81" y="101"/>
                  </a:lnTo>
                  <a:lnTo>
                    <a:pt x="61" y="101"/>
                  </a:lnTo>
                  <a:lnTo>
                    <a:pt x="41" y="94"/>
                  </a:lnTo>
                  <a:lnTo>
                    <a:pt x="20" y="88"/>
                  </a:lnTo>
                  <a:lnTo>
                    <a:pt x="7" y="67"/>
                  </a:lnTo>
                  <a:lnTo>
                    <a:pt x="0" y="47"/>
                  </a:lnTo>
                  <a:lnTo>
                    <a:pt x="14" y="27"/>
                  </a:lnTo>
                </a:path>
              </a:pathLst>
            </a:custGeom>
            <a:solidFill>
              <a:srgbClr val="3A3C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28701" name="Freeform 8"/>
            <p:cNvSpPr>
              <a:spLocks/>
            </p:cNvSpPr>
            <p:nvPr/>
          </p:nvSpPr>
          <p:spPr bwMode="auto">
            <a:xfrm>
              <a:off x="2708" y="1821"/>
              <a:ext cx="210" cy="361"/>
            </a:xfrm>
            <a:custGeom>
              <a:avLst/>
              <a:gdLst>
                <a:gd name="T0" fmla="*/ 94 w 210"/>
                <a:gd name="T1" fmla="*/ 0 h 361"/>
                <a:gd name="T2" fmla="*/ 74 w 210"/>
                <a:gd name="T3" fmla="*/ 16 h 361"/>
                <a:gd name="T4" fmla="*/ 54 w 210"/>
                <a:gd name="T5" fmla="*/ 23 h 361"/>
                <a:gd name="T6" fmla="*/ 34 w 210"/>
                <a:gd name="T7" fmla="*/ 16 h 361"/>
                <a:gd name="T8" fmla="*/ 13 w 210"/>
                <a:gd name="T9" fmla="*/ 23 h 361"/>
                <a:gd name="T10" fmla="*/ 0 w 210"/>
                <a:gd name="T11" fmla="*/ 43 h 361"/>
                <a:gd name="T12" fmla="*/ 0 w 210"/>
                <a:gd name="T13" fmla="*/ 63 h 361"/>
                <a:gd name="T14" fmla="*/ 7 w 210"/>
                <a:gd name="T15" fmla="*/ 83 h 361"/>
                <a:gd name="T16" fmla="*/ 20 w 210"/>
                <a:gd name="T17" fmla="*/ 104 h 361"/>
                <a:gd name="T18" fmla="*/ 20 w 210"/>
                <a:gd name="T19" fmla="*/ 124 h 361"/>
                <a:gd name="T20" fmla="*/ 7 w 210"/>
                <a:gd name="T21" fmla="*/ 144 h 361"/>
                <a:gd name="T22" fmla="*/ 0 w 210"/>
                <a:gd name="T23" fmla="*/ 164 h 361"/>
                <a:gd name="T24" fmla="*/ 0 w 210"/>
                <a:gd name="T25" fmla="*/ 185 h 361"/>
                <a:gd name="T26" fmla="*/ 7 w 210"/>
                <a:gd name="T27" fmla="*/ 205 h 361"/>
                <a:gd name="T28" fmla="*/ 7 w 210"/>
                <a:gd name="T29" fmla="*/ 225 h 361"/>
                <a:gd name="T30" fmla="*/ 20 w 210"/>
                <a:gd name="T31" fmla="*/ 245 h 361"/>
                <a:gd name="T32" fmla="*/ 40 w 210"/>
                <a:gd name="T33" fmla="*/ 259 h 361"/>
                <a:gd name="T34" fmla="*/ 61 w 210"/>
                <a:gd name="T35" fmla="*/ 266 h 361"/>
                <a:gd name="T36" fmla="*/ 61 w 210"/>
                <a:gd name="T37" fmla="*/ 286 h 361"/>
                <a:gd name="T38" fmla="*/ 54 w 210"/>
                <a:gd name="T39" fmla="*/ 306 h 361"/>
                <a:gd name="T40" fmla="*/ 61 w 210"/>
                <a:gd name="T41" fmla="*/ 326 h 361"/>
                <a:gd name="T42" fmla="*/ 67 w 210"/>
                <a:gd name="T43" fmla="*/ 347 h 361"/>
                <a:gd name="T44" fmla="*/ 88 w 210"/>
                <a:gd name="T45" fmla="*/ 360 h 361"/>
                <a:gd name="T46" fmla="*/ 108 w 210"/>
                <a:gd name="T47" fmla="*/ 360 h 361"/>
                <a:gd name="T48" fmla="*/ 115 w 210"/>
                <a:gd name="T49" fmla="*/ 340 h 361"/>
                <a:gd name="T50" fmla="*/ 108 w 210"/>
                <a:gd name="T51" fmla="*/ 320 h 361"/>
                <a:gd name="T52" fmla="*/ 115 w 210"/>
                <a:gd name="T53" fmla="*/ 299 h 361"/>
                <a:gd name="T54" fmla="*/ 128 w 210"/>
                <a:gd name="T55" fmla="*/ 279 h 361"/>
                <a:gd name="T56" fmla="*/ 148 w 210"/>
                <a:gd name="T57" fmla="*/ 279 h 361"/>
                <a:gd name="T58" fmla="*/ 169 w 210"/>
                <a:gd name="T59" fmla="*/ 266 h 361"/>
                <a:gd name="T60" fmla="*/ 162 w 210"/>
                <a:gd name="T61" fmla="*/ 245 h 361"/>
                <a:gd name="T62" fmla="*/ 148 w 210"/>
                <a:gd name="T63" fmla="*/ 225 h 361"/>
                <a:gd name="T64" fmla="*/ 148 w 210"/>
                <a:gd name="T65" fmla="*/ 205 h 361"/>
                <a:gd name="T66" fmla="*/ 155 w 210"/>
                <a:gd name="T67" fmla="*/ 185 h 361"/>
                <a:gd name="T68" fmla="*/ 162 w 210"/>
                <a:gd name="T69" fmla="*/ 164 h 361"/>
                <a:gd name="T70" fmla="*/ 182 w 210"/>
                <a:gd name="T71" fmla="*/ 151 h 361"/>
                <a:gd name="T72" fmla="*/ 196 w 210"/>
                <a:gd name="T73" fmla="*/ 131 h 361"/>
                <a:gd name="T74" fmla="*/ 202 w 210"/>
                <a:gd name="T75" fmla="*/ 110 h 361"/>
                <a:gd name="T76" fmla="*/ 209 w 210"/>
                <a:gd name="T77" fmla="*/ 90 h 361"/>
                <a:gd name="T78" fmla="*/ 209 w 210"/>
                <a:gd name="T79" fmla="*/ 70 h 361"/>
                <a:gd name="T80" fmla="*/ 209 w 210"/>
                <a:gd name="T81" fmla="*/ 50 h 361"/>
                <a:gd name="T82" fmla="*/ 202 w 210"/>
                <a:gd name="T83" fmla="*/ 29 h 361"/>
                <a:gd name="T84" fmla="*/ 182 w 210"/>
                <a:gd name="T85" fmla="*/ 29 h 361"/>
                <a:gd name="T86" fmla="*/ 162 w 210"/>
                <a:gd name="T87" fmla="*/ 29 h 361"/>
                <a:gd name="T88" fmla="*/ 142 w 210"/>
                <a:gd name="T89" fmla="*/ 23 h 361"/>
                <a:gd name="T90" fmla="*/ 121 w 210"/>
                <a:gd name="T91" fmla="*/ 16 h 361"/>
                <a:gd name="T92" fmla="*/ 101 w 210"/>
                <a:gd name="T93" fmla="*/ 2 h 3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0"/>
                <a:gd name="T142" fmla="*/ 0 h 361"/>
                <a:gd name="T143" fmla="*/ 210 w 210"/>
                <a:gd name="T144" fmla="*/ 361 h 3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0" h="361">
                  <a:moveTo>
                    <a:pt x="94" y="0"/>
                  </a:moveTo>
                  <a:lnTo>
                    <a:pt x="74" y="16"/>
                  </a:lnTo>
                  <a:lnTo>
                    <a:pt x="54" y="23"/>
                  </a:lnTo>
                  <a:lnTo>
                    <a:pt x="34" y="16"/>
                  </a:lnTo>
                  <a:lnTo>
                    <a:pt x="13" y="23"/>
                  </a:lnTo>
                  <a:lnTo>
                    <a:pt x="0" y="43"/>
                  </a:lnTo>
                  <a:lnTo>
                    <a:pt x="0" y="63"/>
                  </a:lnTo>
                  <a:lnTo>
                    <a:pt x="7" y="83"/>
                  </a:lnTo>
                  <a:lnTo>
                    <a:pt x="20" y="104"/>
                  </a:lnTo>
                  <a:lnTo>
                    <a:pt x="20" y="124"/>
                  </a:lnTo>
                  <a:lnTo>
                    <a:pt x="7" y="144"/>
                  </a:lnTo>
                  <a:lnTo>
                    <a:pt x="0" y="164"/>
                  </a:lnTo>
                  <a:lnTo>
                    <a:pt x="0" y="185"/>
                  </a:lnTo>
                  <a:lnTo>
                    <a:pt x="7" y="205"/>
                  </a:lnTo>
                  <a:lnTo>
                    <a:pt x="7" y="225"/>
                  </a:lnTo>
                  <a:lnTo>
                    <a:pt x="20" y="245"/>
                  </a:lnTo>
                  <a:lnTo>
                    <a:pt x="40" y="259"/>
                  </a:lnTo>
                  <a:lnTo>
                    <a:pt x="61" y="266"/>
                  </a:lnTo>
                  <a:lnTo>
                    <a:pt x="61" y="286"/>
                  </a:lnTo>
                  <a:lnTo>
                    <a:pt x="54" y="306"/>
                  </a:lnTo>
                  <a:lnTo>
                    <a:pt x="61" y="326"/>
                  </a:lnTo>
                  <a:lnTo>
                    <a:pt x="67" y="347"/>
                  </a:lnTo>
                  <a:lnTo>
                    <a:pt x="88" y="360"/>
                  </a:lnTo>
                  <a:lnTo>
                    <a:pt x="108" y="360"/>
                  </a:lnTo>
                  <a:lnTo>
                    <a:pt x="115" y="340"/>
                  </a:lnTo>
                  <a:lnTo>
                    <a:pt x="108" y="320"/>
                  </a:lnTo>
                  <a:lnTo>
                    <a:pt x="115" y="299"/>
                  </a:lnTo>
                  <a:lnTo>
                    <a:pt x="128" y="279"/>
                  </a:lnTo>
                  <a:lnTo>
                    <a:pt x="148" y="279"/>
                  </a:lnTo>
                  <a:lnTo>
                    <a:pt x="169" y="266"/>
                  </a:lnTo>
                  <a:lnTo>
                    <a:pt x="162" y="245"/>
                  </a:lnTo>
                  <a:lnTo>
                    <a:pt x="148" y="225"/>
                  </a:lnTo>
                  <a:lnTo>
                    <a:pt x="148" y="205"/>
                  </a:lnTo>
                  <a:lnTo>
                    <a:pt x="155" y="185"/>
                  </a:lnTo>
                  <a:lnTo>
                    <a:pt x="162" y="164"/>
                  </a:lnTo>
                  <a:lnTo>
                    <a:pt x="182" y="151"/>
                  </a:lnTo>
                  <a:lnTo>
                    <a:pt x="196" y="131"/>
                  </a:lnTo>
                  <a:lnTo>
                    <a:pt x="202" y="110"/>
                  </a:lnTo>
                  <a:lnTo>
                    <a:pt x="209" y="90"/>
                  </a:lnTo>
                  <a:lnTo>
                    <a:pt x="209" y="70"/>
                  </a:lnTo>
                  <a:lnTo>
                    <a:pt x="209" y="50"/>
                  </a:lnTo>
                  <a:lnTo>
                    <a:pt x="202" y="29"/>
                  </a:lnTo>
                  <a:lnTo>
                    <a:pt x="182" y="29"/>
                  </a:lnTo>
                  <a:lnTo>
                    <a:pt x="162" y="29"/>
                  </a:lnTo>
                  <a:lnTo>
                    <a:pt x="142" y="23"/>
                  </a:lnTo>
                  <a:lnTo>
                    <a:pt x="121" y="16"/>
                  </a:lnTo>
                  <a:lnTo>
                    <a:pt x="101" y="2"/>
                  </a:lnTo>
                </a:path>
              </a:pathLst>
            </a:custGeom>
            <a:solidFill>
              <a:srgbClr val="3A3C00"/>
            </a:solidFill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28702" name="Freeform 9"/>
            <p:cNvSpPr>
              <a:spLocks/>
            </p:cNvSpPr>
            <p:nvPr/>
          </p:nvSpPr>
          <p:spPr bwMode="auto">
            <a:xfrm>
              <a:off x="2721" y="2174"/>
              <a:ext cx="217" cy="231"/>
            </a:xfrm>
            <a:custGeom>
              <a:avLst/>
              <a:gdLst>
                <a:gd name="T0" fmla="*/ 9 w 217"/>
                <a:gd name="T1" fmla="*/ 43 h 231"/>
                <a:gd name="T2" fmla="*/ 34 w 217"/>
                <a:gd name="T3" fmla="*/ 27 h 231"/>
                <a:gd name="T4" fmla="*/ 47 w 217"/>
                <a:gd name="T5" fmla="*/ 7 h 231"/>
                <a:gd name="T6" fmla="*/ 68 w 217"/>
                <a:gd name="T7" fmla="*/ 0 h 231"/>
                <a:gd name="T8" fmla="*/ 88 w 217"/>
                <a:gd name="T9" fmla="*/ 0 h 231"/>
                <a:gd name="T10" fmla="*/ 108 w 217"/>
                <a:gd name="T11" fmla="*/ 0 h 231"/>
                <a:gd name="T12" fmla="*/ 128 w 217"/>
                <a:gd name="T13" fmla="*/ 14 h 231"/>
                <a:gd name="T14" fmla="*/ 142 w 217"/>
                <a:gd name="T15" fmla="*/ 34 h 231"/>
                <a:gd name="T16" fmla="*/ 162 w 217"/>
                <a:gd name="T17" fmla="*/ 47 h 231"/>
                <a:gd name="T18" fmla="*/ 169 w 217"/>
                <a:gd name="T19" fmla="*/ 68 h 231"/>
                <a:gd name="T20" fmla="*/ 176 w 217"/>
                <a:gd name="T21" fmla="*/ 88 h 231"/>
                <a:gd name="T22" fmla="*/ 182 w 217"/>
                <a:gd name="T23" fmla="*/ 108 h 231"/>
                <a:gd name="T24" fmla="*/ 189 w 217"/>
                <a:gd name="T25" fmla="*/ 129 h 231"/>
                <a:gd name="T26" fmla="*/ 196 w 217"/>
                <a:gd name="T27" fmla="*/ 149 h 231"/>
                <a:gd name="T28" fmla="*/ 203 w 217"/>
                <a:gd name="T29" fmla="*/ 169 h 231"/>
                <a:gd name="T30" fmla="*/ 209 w 217"/>
                <a:gd name="T31" fmla="*/ 189 h 231"/>
                <a:gd name="T32" fmla="*/ 216 w 217"/>
                <a:gd name="T33" fmla="*/ 210 h 231"/>
                <a:gd name="T34" fmla="*/ 216 w 217"/>
                <a:gd name="T35" fmla="*/ 230 h 231"/>
                <a:gd name="T36" fmla="*/ 196 w 217"/>
                <a:gd name="T37" fmla="*/ 230 h 231"/>
                <a:gd name="T38" fmla="*/ 189 w 217"/>
                <a:gd name="T39" fmla="*/ 210 h 231"/>
                <a:gd name="T40" fmla="*/ 176 w 217"/>
                <a:gd name="T41" fmla="*/ 189 h 231"/>
                <a:gd name="T42" fmla="*/ 155 w 217"/>
                <a:gd name="T43" fmla="*/ 183 h 231"/>
                <a:gd name="T44" fmla="*/ 135 w 217"/>
                <a:gd name="T45" fmla="*/ 169 h 231"/>
                <a:gd name="T46" fmla="*/ 115 w 217"/>
                <a:gd name="T47" fmla="*/ 162 h 231"/>
                <a:gd name="T48" fmla="*/ 95 w 217"/>
                <a:gd name="T49" fmla="*/ 156 h 231"/>
                <a:gd name="T50" fmla="*/ 74 w 217"/>
                <a:gd name="T51" fmla="*/ 142 h 231"/>
                <a:gd name="T52" fmla="*/ 54 w 217"/>
                <a:gd name="T53" fmla="*/ 135 h 231"/>
                <a:gd name="T54" fmla="*/ 34 w 217"/>
                <a:gd name="T55" fmla="*/ 129 h 231"/>
                <a:gd name="T56" fmla="*/ 14 w 217"/>
                <a:gd name="T57" fmla="*/ 115 h 231"/>
                <a:gd name="T58" fmla="*/ 0 w 217"/>
                <a:gd name="T59" fmla="*/ 95 h 231"/>
                <a:gd name="T60" fmla="*/ 0 w 217"/>
                <a:gd name="T61" fmla="*/ 74 h 231"/>
                <a:gd name="T62" fmla="*/ 0 w 217"/>
                <a:gd name="T63" fmla="*/ 54 h 231"/>
                <a:gd name="T64" fmla="*/ 14 w 217"/>
                <a:gd name="T65" fmla="*/ 34 h 2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"/>
                <a:gd name="T100" fmla="*/ 0 h 231"/>
                <a:gd name="T101" fmla="*/ 217 w 217"/>
                <a:gd name="T102" fmla="*/ 231 h 2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" h="231">
                  <a:moveTo>
                    <a:pt x="9" y="43"/>
                  </a:moveTo>
                  <a:lnTo>
                    <a:pt x="34" y="27"/>
                  </a:lnTo>
                  <a:lnTo>
                    <a:pt x="47" y="7"/>
                  </a:lnTo>
                  <a:lnTo>
                    <a:pt x="68" y="0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28" y="14"/>
                  </a:lnTo>
                  <a:lnTo>
                    <a:pt x="142" y="34"/>
                  </a:lnTo>
                  <a:lnTo>
                    <a:pt x="162" y="47"/>
                  </a:lnTo>
                  <a:lnTo>
                    <a:pt x="169" y="68"/>
                  </a:lnTo>
                  <a:lnTo>
                    <a:pt x="176" y="88"/>
                  </a:lnTo>
                  <a:lnTo>
                    <a:pt x="182" y="108"/>
                  </a:lnTo>
                  <a:lnTo>
                    <a:pt x="189" y="129"/>
                  </a:lnTo>
                  <a:lnTo>
                    <a:pt x="196" y="149"/>
                  </a:lnTo>
                  <a:lnTo>
                    <a:pt x="203" y="169"/>
                  </a:lnTo>
                  <a:lnTo>
                    <a:pt x="209" y="189"/>
                  </a:lnTo>
                  <a:lnTo>
                    <a:pt x="216" y="210"/>
                  </a:lnTo>
                  <a:lnTo>
                    <a:pt x="216" y="230"/>
                  </a:lnTo>
                  <a:lnTo>
                    <a:pt x="196" y="230"/>
                  </a:lnTo>
                  <a:lnTo>
                    <a:pt x="189" y="210"/>
                  </a:lnTo>
                  <a:lnTo>
                    <a:pt x="176" y="189"/>
                  </a:lnTo>
                  <a:lnTo>
                    <a:pt x="155" y="183"/>
                  </a:lnTo>
                  <a:lnTo>
                    <a:pt x="135" y="169"/>
                  </a:lnTo>
                  <a:lnTo>
                    <a:pt x="115" y="162"/>
                  </a:lnTo>
                  <a:lnTo>
                    <a:pt x="95" y="156"/>
                  </a:lnTo>
                  <a:lnTo>
                    <a:pt x="74" y="142"/>
                  </a:lnTo>
                  <a:lnTo>
                    <a:pt x="54" y="135"/>
                  </a:lnTo>
                  <a:lnTo>
                    <a:pt x="34" y="129"/>
                  </a:lnTo>
                  <a:lnTo>
                    <a:pt x="14" y="115"/>
                  </a:lnTo>
                  <a:lnTo>
                    <a:pt x="0" y="95"/>
                  </a:lnTo>
                  <a:lnTo>
                    <a:pt x="0" y="74"/>
                  </a:lnTo>
                  <a:lnTo>
                    <a:pt x="0" y="54"/>
                  </a:lnTo>
                  <a:lnTo>
                    <a:pt x="14" y="34"/>
                  </a:lnTo>
                </a:path>
              </a:pathLst>
            </a:custGeom>
            <a:solidFill>
              <a:srgbClr val="3A3C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28703" name="Freeform 10"/>
            <p:cNvSpPr>
              <a:spLocks/>
            </p:cNvSpPr>
            <p:nvPr/>
          </p:nvSpPr>
          <p:spPr bwMode="auto">
            <a:xfrm>
              <a:off x="2998" y="1769"/>
              <a:ext cx="305" cy="494"/>
            </a:xfrm>
            <a:custGeom>
              <a:avLst/>
              <a:gdLst>
                <a:gd name="T0" fmla="*/ 20 w 305"/>
                <a:gd name="T1" fmla="*/ 52 h 494"/>
                <a:gd name="T2" fmla="*/ 0 w 305"/>
                <a:gd name="T3" fmla="*/ 47 h 494"/>
                <a:gd name="T4" fmla="*/ 0 w 305"/>
                <a:gd name="T5" fmla="*/ 68 h 494"/>
                <a:gd name="T6" fmla="*/ 7 w 305"/>
                <a:gd name="T7" fmla="*/ 88 h 494"/>
                <a:gd name="T8" fmla="*/ 27 w 305"/>
                <a:gd name="T9" fmla="*/ 101 h 494"/>
                <a:gd name="T10" fmla="*/ 34 w 305"/>
                <a:gd name="T11" fmla="*/ 122 h 494"/>
                <a:gd name="T12" fmla="*/ 34 w 305"/>
                <a:gd name="T13" fmla="*/ 142 h 494"/>
                <a:gd name="T14" fmla="*/ 34 w 305"/>
                <a:gd name="T15" fmla="*/ 162 h 494"/>
                <a:gd name="T16" fmla="*/ 41 w 305"/>
                <a:gd name="T17" fmla="*/ 182 h 494"/>
                <a:gd name="T18" fmla="*/ 54 w 305"/>
                <a:gd name="T19" fmla="*/ 203 h 494"/>
                <a:gd name="T20" fmla="*/ 61 w 305"/>
                <a:gd name="T21" fmla="*/ 223 h 494"/>
                <a:gd name="T22" fmla="*/ 74 w 305"/>
                <a:gd name="T23" fmla="*/ 243 h 494"/>
                <a:gd name="T24" fmla="*/ 95 w 305"/>
                <a:gd name="T25" fmla="*/ 243 h 494"/>
                <a:gd name="T26" fmla="*/ 115 w 305"/>
                <a:gd name="T27" fmla="*/ 250 h 494"/>
                <a:gd name="T28" fmla="*/ 128 w 305"/>
                <a:gd name="T29" fmla="*/ 270 h 494"/>
                <a:gd name="T30" fmla="*/ 122 w 305"/>
                <a:gd name="T31" fmla="*/ 290 h 494"/>
                <a:gd name="T32" fmla="*/ 115 w 305"/>
                <a:gd name="T33" fmla="*/ 311 h 494"/>
                <a:gd name="T34" fmla="*/ 108 w 305"/>
                <a:gd name="T35" fmla="*/ 331 h 494"/>
                <a:gd name="T36" fmla="*/ 108 w 305"/>
                <a:gd name="T37" fmla="*/ 351 h 494"/>
                <a:gd name="T38" fmla="*/ 101 w 305"/>
                <a:gd name="T39" fmla="*/ 371 h 494"/>
                <a:gd name="T40" fmla="*/ 95 w 305"/>
                <a:gd name="T41" fmla="*/ 392 h 494"/>
                <a:gd name="T42" fmla="*/ 95 w 305"/>
                <a:gd name="T43" fmla="*/ 412 h 494"/>
                <a:gd name="T44" fmla="*/ 95 w 305"/>
                <a:gd name="T45" fmla="*/ 432 h 494"/>
                <a:gd name="T46" fmla="*/ 101 w 305"/>
                <a:gd name="T47" fmla="*/ 452 h 494"/>
                <a:gd name="T48" fmla="*/ 115 w 305"/>
                <a:gd name="T49" fmla="*/ 473 h 494"/>
                <a:gd name="T50" fmla="*/ 128 w 305"/>
                <a:gd name="T51" fmla="*/ 493 h 494"/>
                <a:gd name="T52" fmla="*/ 149 w 305"/>
                <a:gd name="T53" fmla="*/ 493 h 494"/>
                <a:gd name="T54" fmla="*/ 169 w 305"/>
                <a:gd name="T55" fmla="*/ 493 h 494"/>
                <a:gd name="T56" fmla="*/ 189 w 305"/>
                <a:gd name="T57" fmla="*/ 479 h 494"/>
                <a:gd name="T58" fmla="*/ 209 w 305"/>
                <a:gd name="T59" fmla="*/ 466 h 494"/>
                <a:gd name="T60" fmla="*/ 230 w 305"/>
                <a:gd name="T61" fmla="*/ 446 h 494"/>
                <a:gd name="T62" fmla="*/ 243 w 305"/>
                <a:gd name="T63" fmla="*/ 425 h 494"/>
                <a:gd name="T64" fmla="*/ 263 w 305"/>
                <a:gd name="T65" fmla="*/ 412 h 494"/>
                <a:gd name="T66" fmla="*/ 270 w 305"/>
                <a:gd name="T67" fmla="*/ 392 h 494"/>
                <a:gd name="T68" fmla="*/ 284 w 305"/>
                <a:gd name="T69" fmla="*/ 371 h 494"/>
                <a:gd name="T70" fmla="*/ 297 w 305"/>
                <a:gd name="T71" fmla="*/ 351 h 494"/>
                <a:gd name="T72" fmla="*/ 304 w 305"/>
                <a:gd name="T73" fmla="*/ 331 h 494"/>
                <a:gd name="T74" fmla="*/ 304 w 305"/>
                <a:gd name="T75" fmla="*/ 311 h 494"/>
                <a:gd name="T76" fmla="*/ 304 w 305"/>
                <a:gd name="T77" fmla="*/ 290 h 494"/>
                <a:gd name="T78" fmla="*/ 304 w 305"/>
                <a:gd name="T79" fmla="*/ 270 h 494"/>
                <a:gd name="T80" fmla="*/ 297 w 305"/>
                <a:gd name="T81" fmla="*/ 250 h 494"/>
                <a:gd name="T82" fmla="*/ 297 w 305"/>
                <a:gd name="T83" fmla="*/ 230 h 494"/>
                <a:gd name="T84" fmla="*/ 290 w 305"/>
                <a:gd name="T85" fmla="*/ 209 h 494"/>
                <a:gd name="T86" fmla="*/ 284 w 305"/>
                <a:gd name="T87" fmla="*/ 189 h 494"/>
                <a:gd name="T88" fmla="*/ 270 w 305"/>
                <a:gd name="T89" fmla="*/ 169 h 494"/>
                <a:gd name="T90" fmla="*/ 250 w 305"/>
                <a:gd name="T91" fmla="*/ 155 h 494"/>
                <a:gd name="T92" fmla="*/ 236 w 305"/>
                <a:gd name="T93" fmla="*/ 135 h 494"/>
                <a:gd name="T94" fmla="*/ 216 w 305"/>
                <a:gd name="T95" fmla="*/ 122 h 494"/>
                <a:gd name="T96" fmla="*/ 209 w 305"/>
                <a:gd name="T97" fmla="*/ 101 h 494"/>
                <a:gd name="T98" fmla="*/ 189 w 305"/>
                <a:gd name="T99" fmla="*/ 88 h 494"/>
                <a:gd name="T100" fmla="*/ 176 w 305"/>
                <a:gd name="T101" fmla="*/ 68 h 494"/>
                <a:gd name="T102" fmla="*/ 162 w 305"/>
                <a:gd name="T103" fmla="*/ 47 h 494"/>
                <a:gd name="T104" fmla="*/ 142 w 305"/>
                <a:gd name="T105" fmla="*/ 41 h 494"/>
                <a:gd name="T106" fmla="*/ 122 w 305"/>
                <a:gd name="T107" fmla="*/ 27 h 494"/>
                <a:gd name="T108" fmla="*/ 108 w 305"/>
                <a:gd name="T109" fmla="*/ 7 h 494"/>
                <a:gd name="T110" fmla="*/ 88 w 305"/>
                <a:gd name="T111" fmla="*/ 0 h 494"/>
                <a:gd name="T112" fmla="*/ 68 w 305"/>
                <a:gd name="T113" fmla="*/ 0 h 494"/>
                <a:gd name="T114" fmla="*/ 47 w 305"/>
                <a:gd name="T115" fmla="*/ 7 h 494"/>
                <a:gd name="T116" fmla="*/ 27 w 305"/>
                <a:gd name="T117" fmla="*/ 14 h 494"/>
                <a:gd name="T118" fmla="*/ 7 w 305"/>
                <a:gd name="T119" fmla="*/ 27 h 494"/>
                <a:gd name="T120" fmla="*/ 0 w 305"/>
                <a:gd name="T121" fmla="*/ 47 h 4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5"/>
                <a:gd name="T184" fmla="*/ 0 h 494"/>
                <a:gd name="T185" fmla="*/ 305 w 305"/>
                <a:gd name="T186" fmla="*/ 494 h 4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5" h="494">
                  <a:moveTo>
                    <a:pt x="20" y="52"/>
                  </a:moveTo>
                  <a:lnTo>
                    <a:pt x="0" y="47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7" y="101"/>
                  </a:lnTo>
                  <a:lnTo>
                    <a:pt x="34" y="122"/>
                  </a:lnTo>
                  <a:lnTo>
                    <a:pt x="34" y="142"/>
                  </a:lnTo>
                  <a:lnTo>
                    <a:pt x="34" y="162"/>
                  </a:lnTo>
                  <a:lnTo>
                    <a:pt x="41" y="182"/>
                  </a:lnTo>
                  <a:lnTo>
                    <a:pt x="54" y="203"/>
                  </a:lnTo>
                  <a:lnTo>
                    <a:pt x="61" y="223"/>
                  </a:lnTo>
                  <a:lnTo>
                    <a:pt x="74" y="243"/>
                  </a:lnTo>
                  <a:lnTo>
                    <a:pt x="95" y="243"/>
                  </a:lnTo>
                  <a:lnTo>
                    <a:pt x="115" y="250"/>
                  </a:lnTo>
                  <a:lnTo>
                    <a:pt x="128" y="270"/>
                  </a:lnTo>
                  <a:lnTo>
                    <a:pt x="122" y="290"/>
                  </a:lnTo>
                  <a:lnTo>
                    <a:pt x="115" y="311"/>
                  </a:lnTo>
                  <a:lnTo>
                    <a:pt x="108" y="331"/>
                  </a:lnTo>
                  <a:lnTo>
                    <a:pt x="108" y="351"/>
                  </a:lnTo>
                  <a:lnTo>
                    <a:pt x="101" y="371"/>
                  </a:lnTo>
                  <a:lnTo>
                    <a:pt x="95" y="392"/>
                  </a:lnTo>
                  <a:lnTo>
                    <a:pt x="95" y="412"/>
                  </a:lnTo>
                  <a:lnTo>
                    <a:pt x="95" y="432"/>
                  </a:lnTo>
                  <a:lnTo>
                    <a:pt x="101" y="452"/>
                  </a:lnTo>
                  <a:lnTo>
                    <a:pt x="115" y="473"/>
                  </a:lnTo>
                  <a:lnTo>
                    <a:pt x="128" y="493"/>
                  </a:lnTo>
                  <a:lnTo>
                    <a:pt x="149" y="493"/>
                  </a:lnTo>
                  <a:lnTo>
                    <a:pt x="169" y="493"/>
                  </a:lnTo>
                  <a:lnTo>
                    <a:pt x="189" y="479"/>
                  </a:lnTo>
                  <a:lnTo>
                    <a:pt x="209" y="466"/>
                  </a:lnTo>
                  <a:lnTo>
                    <a:pt x="230" y="446"/>
                  </a:lnTo>
                  <a:lnTo>
                    <a:pt x="243" y="425"/>
                  </a:lnTo>
                  <a:lnTo>
                    <a:pt x="263" y="412"/>
                  </a:lnTo>
                  <a:lnTo>
                    <a:pt x="270" y="392"/>
                  </a:lnTo>
                  <a:lnTo>
                    <a:pt x="284" y="371"/>
                  </a:lnTo>
                  <a:lnTo>
                    <a:pt x="297" y="351"/>
                  </a:lnTo>
                  <a:lnTo>
                    <a:pt x="304" y="331"/>
                  </a:lnTo>
                  <a:lnTo>
                    <a:pt x="304" y="311"/>
                  </a:lnTo>
                  <a:lnTo>
                    <a:pt x="304" y="290"/>
                  </a:lnTo>
                  <a:lnTo>
                    <a:pt x="304" y="270"/>
                  </a:lnTo>
                  <a:lnTo>
                    <a:pt x="297" y="250"/>
                  </a:lnTo>
                  <a:lnTo>
                    <a:pt x="297" y="230"/>
                  </a:lnTo>
                  <a:lnTo>
                    <a:pt x="290" y="209"/>
                  </a:lnTo>
                  <a:lnTo>
                    <a:pt x="284" y="189"/>
                  </a:lnTo>
                  <a:lnTo>
                    <a:pt x="270" y="169"/>
                  </a:lnTo>
                  <a:lnTo>
                    <a:pt x="250" y="155"/>
                  </a:lnTo>
                  <a:lnTo>
                    <a:pt x="236" y="135"/>
                  </a:lnTo>
                  <a:lnTo>
                    <a:pt x="216" y="122"/>
                  </a:lnTo>
                  <a:lnTo>
                    <a:pt x="209" y="101"/>
                  </a:lnTo>
                  <a:lnTo>
                    <a:pt x="189" y="88"/>
                  </a:lnTo>
                  <a:lnTo>
                    <a:pt x="176" y="68"/>
                  </a:lnTo>
                  <a:lnTo>
                    <a:pt x="162" y="47"/>
                  </a:lnTo>
                  <a:lnTo>
                    <a:pt x="142" y="41"/>
                  </a:lnTo>
                  <a:lnTo>
                    <a:pt x="122" y="27"/>
                  </a:lnTo>
                  <a:lnTo>
                    <a:pt x="108" y="7"/>
                  </a:lnTo>
                  <a:lnTo>
                    <a:pt x="88" y="0"/>
                  </a:lnTo>
                  <a:lnTo>
                    <a:pt x="68" y="0"/>
                  </a:lnTo>
                  <a:lnTo>
                    <a:pt x="47" y="7"/>
                  </a:lnTo>
                  <a:lnTo>
                    <a:pt x="27" y="14"/>
                  </a:lnTo>
                  <a:lnTo>
                    <a:pt x="7" y="27"/>
                  </a:lnTo>
                  <a:lnTo>
                    <a:pt x="0" y="47"/>
                  </a:lnTo>
                </a:path>
              </a:pathLst>
            </a:custGeom>
            <a:solidFill>
              <a:srgbClr val="3A3C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28704" name="Freeform 11"/>
            <p:cNvSpPr>
              <a:spLocks/>
            </p:cNvSpPr>
            <p:nvPr/>
          </p:nvSpPr>
          <p:spPr bwMode="auto">
            <a:xfrm>
              <a:off x="2714" y="2377"/>
              <a:ext cx="393" cy="95"/>
            </a:xfrm>
            <a:custGeom>
              <a:avLst/>
              <a:gdLst>
                <a:gd name="T0" fmla="*/ 16 w 393"/>
                <a:gd name="T1" fmla="*/ 20 h 95"/>
                <a:gd name="T2" fmla="*/ 41 w 393"/>
                <a:gd name="T3" fmla="*/ 34 h 95"/>
                <a:gd name="T4" fmla="*/ 61 w 393"/>
                <a:gd name="T5" fmla="*/ 40 h 95"/>
                <a:gd name="T6" fmla="*/ 74 w 393"/>
                <a:gd name="T7" fmla="*/ 60 h 95"/>
                <a:gd name="T8" fmla="*/ 95 w 393"/>
                <a:gd name="T9" fmla="*/ 67 h 95"/>
                <a:gd name="T10" fmla="*/ 115 w 393"/>
                <a:gd name="T11" fmla="*/ 74 h 95"/>
                <a:gd name="T12" fmla="*/ 135 w 393"/>
                <a:gd name="T13" fmla="*/ 81 h 95"/>
                <a:gd name="T14" fmla="*/ 155 w 393"/>
                <a:gd name="T15" fmla="*/ 87 h 95"/>
                <a:gd name="T16" fmla="*/ 176 w 393"/>
                <a:gd name="T17" fmla="*/ 94 h 95"/>
                <a:gd name="T18" fmla="*/ 196 w 393"/>
                <a:gd name="T19" fmla="*/ 94 h 95"/>
                <a:gd name="T20" fmla="*/ 216 w 393"/>
                <a:gd name="T21" fmla="*/ 94 h 95"/>
                <a:gd name="T22" fmla="*/ 237 w 393"/>
                <a:gd name="T23" fmla="*/ 94 h 95"/>
                <a:gd name="T24" fmla="*/ 257 w 393"/>
                <a:gd name="T25" fmla="*/ 94 h 95"/>
                <a:gd name="T26" fmla="*/ 277 w 393"/>
                <a:gd name="T27" fmla="*/ 94 h 95"/>
                <a:gd name="T28" fmla="*/ 297 w 393"/>
                <a:gd name="T29" fmla="*/ 94 h 95"/>
                <a:gd name="T30" fmla="*/ 318 w 393"/>
                <a:gd name="T31" fmla="*/ 94 h 95"/>
                <a:gd name="T32" fmla="*/ 338 w 393"/>
                <a:gd name="T33" fmla="*/ 87 h 95"/>
                <a:gd name="T34" fmla="*/ 358 w 393"/>
                <a:gd name="T35" fmla="*/ 81 h 95"/>
                <a:gd name="T36" fmla="*/ 378 w 393"/>
                <a:gd name="T37" fmla="*/ 67 h 95"/>
                <a:gd name="T38" fmla="*/ 392 w 393"/>
                <a:gd name="T39" fmla="*/ 47 h 95"/>
                <a:gd name="T40" fmla="*/ 385 w 393"/>
                <a:gd name="T41" fmla="*/ 27 h 95"/>
                <a:gd name="T42" fmla="*/ 365 w 393"/>
                <a:gd name="T43" fmla="*/ 27 h 95"/>
                <a:gd name="T44" fmla="*/ 345 w 393"/>
                <a:gd name="T45" fmla="*/ 34 h 95"/>
                <a:gd name="T46" fmla="*/ 324 w 393"/>
                <a:gd name="T47" fmla="*/ 47 h 95"/>
                <a:gd name="T48" fmla="*/ 304 w 393"/>
                <a:gd name="T49" fmla="*/ 47 h 95"/>
                <a:gd name="T50" fmla="*/ 284 w 393"/>
                <a:gd name="T51" fmla="*/ 47 h 95"/>
                <a:gd name="T52" fmla="*/ 264 w 393"/>
                <a:gd name="T53" fmla="*/ 47 h 95"/>
                <a:gd name="T54" fmla="*/ 243 w 393"/>
                <a:gd name="T55" fmla="*/ 47 h 95"/>
                <a:gd name="T56" fmla="*/ 223 w 393"/>
                <a:gd name="T57" fmla="*/ 54 h 95"/>
                <a:gd name="T58" fmla="*/ 203 w 393"/>
                <a:gd name="T59" fmla="*/ 60 h 95"/>
                <a:gd name="T60" fmla="*/ 182 w 393"/>
                <a:gd name="T61" fmla="*/ 60 h 95"/>
                <a:gd name="T62" fmla="*/ 162 w 393"/>
                <a:gd name="T63" fmla="*/ 67 h 95"/>
                <a:gd name="T64" fmla="*/ 142 w 393"/>
                <a:gd name="T65" fmla="*/ 67 h 95"/>
                <a:gd name="T66" fmla="*/ 122 w 393"/>
                <a:gd name="T67" fmla="*/ 60 h 95"/>
                <a:gd name="T68" fmla="*/ 101 w 393"/>
                <a:gd name="T69" fmla="*/ 47 h 95"/>
                <a:gd name="T70" fmla="*/ 81 w 393"/>
                <a:gd name="T71" fmla="*/ 34 h 95"/>
                <a:gd name="T72" fmla="*/ 68 w 393"/>
                <a:gd name="T73" fmla="*/ 13 h 95"/>
                <a:gd name="T74" fmla="*/ 47 w 393"/>
                <a:gd name="T75" fmla="*/ 7 h 95"/>
                <a:gd name="T76" fmla="*/ 27 w 393"/>
                <a:gd name="T77" fmla="*/ 0 h 95"/>
                <a:gd name="T78" fmla="*/ 7 w 393"/>
                <a:gd name="T79" fmla="*/ 0 h 95"/>
                <a:gd name="T80" fmla="*/ 0 w 393"/>
                <a:gd name="T81" fmla="*/ 20 h 9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93"/>
                <a:gd name="T124" fmla="*/ 0 h 95"/>
                <a:gd name="T125" fmla="*/ 393 w 393"/>
                <a:gd name="T126" fmla="*/ 95 h 9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93" h="95">
                  <a:moveTo>
                    <a:pt x="16" y="20"/>
                  </a:moveTo>
                  <a:lnTo>
                    <a:pt x="41" y="34"/>
                  </a:lnTo>
                  <a:lnTo>
                    <a:pt x="61" y="40"/>
                  </a:lnTo>
                  <a:lnTo>
                    <a:pt x="74" y="60"/>
                  </a:lnTo>
                  <a:lnTo>
                    <a:pt x="95" y="67"/>
                  </a:lnTo>
                  <a:lnTo>
                    <a:pt x="115" y="74"/>
                  </a:lnTo>
                  <a:lnTo>
                    <a:pt x="135" y="81"/>
                  </a:lnTo>
                  <a:lnTo>
                    <a:pt x="155" y="87"/>
                  </a:lnTo>
                  <a:lnTo>
                    <a:pt x="176" y="94"/>
                  </a:lnTo>
                  <a:lnTo>
                    <a:pt x="196" y="94"/>
                  </a:lnTo>
                  <a:lnTo>
                    <a:pt x="216" y="94"/>
                  </a:lnTo>
                  <a:lnTo>
                    <a:pt x="237" y="94"/>
                  </a:lnTo>
                  <a:lnTo>
                    <a:pt x="257" y="94"/>
                  </a:lnTo>
                  <a:lnTo>
                    <a:pt x="277" y="94"/>
                  </a:lnTo>
                  <a:lnTo>
                    <a:pt x="297" y="94"/>
                  </a:lnTo>
                  <a:lnTo>
                    <a:pt x="318" y="94"/>
                  </a:lnTo>
                  <a:lnTo>
                    <a:pt x="338" y="87"/>
                  </a:lnTo>
                  <a:lnTo>
                    <a:pt x="358" y="81"/>
                  </a:lnTo>
                  <a:lnTo>
                    <a:pt x="378" y="67"/>
                  </a:lnTo>
                  <a:lnTo>
                    <a:pt x="392" y="47"/>
                  </a:lnTo>
                  <a:lnTo>
                    <a:pt x="385" y="27"/>
                  </a:lnTo>
                  <a:lnTo>
                    <a:pt x="365" y="27"/>
                  </a:lnTo>
                  <a:lnTo>
                    <a:pt x="345" y="34"/>
                  </a:lnTo>
                  <a:lnTo>
                    <a:pt x="324" y="47"/>
                  </a:lnTo>
                  <a:lnTo>
                    <a:pt x="304" y="47"/>
                  </a:lnTo>
                  <a:lnTo>
                    <a:pt x="284" y="47"/>
                  </a:lnTo>
                  <a:lnTo>
                    <a:pt x="264" y="47"/>
                  </a:lnTo>
                  <a:lnTo>
                    <a:pt x="243" y="47"/>
                  </a:lnTo>
                  <a:lnTo>
                    <a:pt x="223" y="54"/>
                  </a:lnTo>
                  <a:lnTo>
                    <a:pt x="203" y="60"/>
                  </a:lnTo>
                  <a:lnTo>
                    <a:pt x="182" y="60"/>
                  </a:lnTo>
                  <a:lnTo>
                    <a:pt x="162" y="67"/>
                  </a:lnTo>
                  <a:lnTo>
                    <a:pt x="142" y="67"/>
                  </a:lnTo>
                  <a:lnTo>
                    <a:pt x="122" y="60"/>
                  </a:lnTo>
                  <a:lnTo>
                    <a:pt x="101" y="47"/>
                  </a:lnTo>
                  <a:lnTo>
                    <a:pt x="81" y="34"/>
                  </a:lnTo>
                  <a:lnTo>
                    <a:pt x="68" y="13"/>
                  </a:lnTo>
                  <a:lnTo>
                    <a:pt x="47" y="7"/>
                  </a:lnTo>
                  <a:lnTo>
                    <a:pt x="27" y="0"/>
                  </a:lnTo>
                  <a:lnTo>
                    <a:pt x="7" y="0"/>
                  </a:lnTo>
                  <a:lnTo>
                    <a:pt x="0" y="20"/>
                  </a:lnTo>
                </a:path>
              </a:pathLst>
            </a:custGeom>
            <a:solidFill>
              <a:srgbClr val="3A3C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</p:grpSp>
      <p:sp>
        <p:nvSpPr>
          <p:cNvPr id="28679" name="Oval 13"/>
          <p:cNvSpPr>
            <a:spLocks noChangeArrowheads="1"/>
          </p:cNvSpPr>
          <p:nvPr/>
        </p:nvSpPr>
        <p:spPr bwMode="auto">
          <a:xfrm>
            <a:off x="2735263" y="2730500"/>
            <a:ext cx="3859212" cy="12446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0" name="Oval 14"/>
          <p:cNvSpPr>
            <a:spLocks noChangeArrowheads="1"/>
          </p:cNvSpPr>
          <p:nvPr/>
        </p:nvSpPr>
        <p:spPr bwMode="auto">
          <a:xfrm>
            <a:off x="2592388" y="3187700"/>
            <a:ext cx="287337" cy="287338"/>
          </a:xfrm>
          <a:prstGeom prst="ellipse">
            <a:avLst/>
          </a:prstGeom>
          <a:solidFill>
            <a:srgbClr val="CECECE"/>
          </a:solidFill>
          <a:ln w="12700">
            <a:solidFill>
              <a:srgbClr val="CECECE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1" name="Freeform 15"/>
          <p:cNvSpPr>
            <a:spLocks/>
          </p:cNvSpPr>
          <p:nvPr/>
        </p:nvSpPr>
        <p:spPr bwMode="auto">
          <a:xfrm>
            <a:off x="2616200" y="3246438"/>
            <a:ext cx="104775" cy="60325"/>
          </a:xfrm>
          <a:custGeom>
            <a:avLst/>
            <a:gdLst>
              <a:gd name="T0" fmla="*/ 2147483647 w 66"/>
              <a:gd name="T1" fmla="*/ 2147483647 h 38"/>
              <a:gd name="T2" fmla="*/ 2147483647 w 66"/>
              <a:gd name="T3" fmla="*/ 2147483647 h 38"/>
              <a:gd name="T4" fmla="*/ 2147483647 w 66"/>
              <a:gd name="T5" fmla="*/ 0 h 38"/>
              <a:gd name="T6" fmla="*/ 2147483647 w 66"/>
              <a:gd name="T7" fmla="*/ 0 h 38"/>
              <a:gd name="T8" fmla="*/ 2147483647 w 66"/>
              <a:gd name="T9" fmla="*/ 2147483647 h 38"/>
              <a:gd name="T10" fmla="*/ 2147483647 w 66"/>
              <a:gd name="T11" fmla="*/ 2147483647 h 38"/>
              <a:gd name="T12" fmla="*/ 2147483647 w 66"/>
              <a:gd name="T13" fmla="*/ 2147483647 h 38"/>
              <a:gd name="T14" fmla="*/ 2147483647 w 66"/>
              <a:gd name="T15" fmla="*/ 2147483647 h 38"/>
              <a:gd name="T16" fmla="*/ 2147483647 w 66"/>
              <a:gd name="T17" fmla="*/ 2147483647 h 38"/>
              <a:gd name="T18" fmla="*/ 2147483647 w 66"/>
              <a:gd name="T19" fmla="*/ 2147483647 h 38"/>
              <a:gd name="T20" fmla="*/ 2147483647 w 66"/>
              <a:gd name="T21" fmla="*/ 2147483647 h 38"/>
              <a:gd name="T22" fmla="*/ 2147483647 w 66"/>
              <a:gd name="T23" fmla="*/ 2147483647 h 38"/>
              <a:gd name="T24" fmla="*/ 2147483647 w 66"/>
              <a:gd name="T25" fmla="*/ 2147483647 h 38"/>
              <a:gd name="T26" fmla="*/ 2147483647 w 66"/>
              <a:gd name="T27" fmla="*/ 2147483647 h 38"/>
              <a:gd name="T28" fmla="*/ 2147483647 w 66"/>
              <a:gd name="T29" fmla="*/ 2147483647 h 38"/>
              <a:gd name="T30" fmla="*/ 2147483647 w 66"/>
              <a:gd name="T31" fmla="*/ 2147483647 h 38"/>
              <a:gd name="T32" fmla="*/ 2147483647 w 66"/>
              <a:gd name="T33" fmla="*/ 2147483647 h 38"/>
              <a:gd name="T34" fmla="*/ 2147483647 w 66"/>
              <a:gd name="T35" fmla="*/ 2147483647 h 38"/>
              <a:gd name="T36" fmla="*/ 2147483647 w 66"/>
              <a:gd name="T37" fmla="*/ 2147483647 h 38"/>
              <a:gd name="T38" fmla="*/ 0 w 66"/>
              <a:gd name="T39" fmla="*/ 2147483647 h 38"/>
              <a:gd name="T40" fmla="*/ 0 w 66"/>
              <a:gd name="T41" fmla="*/ 2147483647 h 38"/>
              <a:gd name="T42" fmla="*/ 2147483647 w 66"/>
              <a:gd name="T43" fmla="*/ 2147483647 h 38"/>
              <a:gd name="T44" fmla="*/ 2147483647 w 66"/>
              <a:gd name="T45" fmla="*/ 2147483647 h 38"/>
              <a:gd name="T46" fmla="*/ 2147483647 w 66"/>
              <a:gd name="T47" fmla="*/ 2147483647 h 38"/>
              <a:gd name="T48" fmla="*/ 2147483647 w 66"/>
              <a:gd name="T49" fmla="*/ 2147483647 h 38"/>
              <a:gd name="T50" fmla="*/ 2147483647 w 66"/>
              <a:gd name="T51" fmla="*/ 2147483647 h 3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6"/>
              <a:gd name="T79" fmla="*/ 0 h 38"/>
              <a:gd name="T80" fmla="*/ 66 w 66"/>
              <a:gd name="T81" fmla="*/ 38 h 3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6" h="38">
                <a:moveTo>
                  <a:pt x="20" y="1"/>
                </a:moveTo>
                <a:lnTo>
                  <a:pt x="25" y="1"/>
                </a:lnTo>
                <a:lnTo>
                  <a:pt x="31" y="0"/>
                </a:lnTo>
                <a:lnTo>
                  <a:pt x="36" y="0"/>
                </a:lnTo>
                <a:lnTo>
                  <a:pt x="42" y="5"/>
                </a:lnTo>
                <a:lnTo>
                  <a:pt x="47" y="9"/>
                </a:lnTo>
                <a:lnTo>
                  <a:pt x="57" y="10"/>
                </a:lnTo>
                <a:lnTo>
                  <a:pt x="63" y="22"/>
                </a:lnTo>
                <a:lnTo>
                  <a:pt x="65" y="27"/>
                </a:lnTo>
                <a:lnTo>
                  <a:pt x="65" y="31"/>
                </a:lnTo>
                <a:lnTo>
                  <a:pt x="61" y="34"/>
                </a:lnTo>
                <a:lnTo>
                  <a:pt x="54" y="36"/>
                </a:lnTo>
                <a:lnTo>
                  <a:pt x="47" y="36"/>
                </a:lnTo>
                <a:lnTo>
                  <a:pt x="39" y="36"/>
                </a:lnTo>
                <a:lnTo>
                  <a:pt x="28" y="34"/>
                </a:lnTo>
                <a:lnTo>
                  <a:pt x="24" y="34"/>
                </a:lnTo>
                <a:lnTo>
                  <a:pt x="18" y="37"/>
                </a:lnTo>
                <a:lnTo>
                  <a:pt x="13" y="37"/>
                </a:lnTo>
                <a:lnTo>
                  <a:pt x="3" y="34"/>
                </a:lnTo>
                <a:lnTo>
                  <a:pt x="0" y="24"/>
                </a:lnTo>
                <a:lnTo>
                  <a:pt x="0" y="19"/>
                </a:lnTo>
                <a:lnTo>
                  <a:pt x="2" y="14"/>
                </a:lnTo>
                <a:lnTo>
                  <a:pt x="7" y="11"/>
                </a:lnTo>
                <a:lnTo>
                  <a:pt x="12" y="10"/>
                </a:lnTo>
                <a:lnTo>
                  <a:pt x="18" y="6"/>
                </a:lnTo>
                <a:lnTo>
                  <a:pt x="23" y="1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CECECE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2" name="Freeform 16"/>
          <p:cNvSpPr>
            <a:spLocks/>
          </p:cNvSpPr>
          <p:nvPr/>
        </p:nvSpPr>
        <p:spPr bwMode="auto">
          <a:xfrm>
            <a:off x="2673350" y="3367088"/>
            <a:ext cx="120650" cy="76200"/>
          </a:xfrm>
          <a:custGeom>
            <a:avLst/>
            <a:gdLst>
              <a:gd name="T0" fmla="*/ 0 w 76"/>
              <a:gd name="T1" fmla="*/ 2147483647 h 48"/>
              <a:gd name="T2" fmla="*/ 0 w 76"/>
              <a:gd name="T3" fmla="*/ 2147483647 h 48"/>
              <a:gd name="T4" fmla="*/ 0 w 76"/>
              <a:gd name="T5" fmla="*/ 2147483647 h 48"/>
              <a:gd name="T6" fmla="*/ 2147483647 w 76"/>
              <a:gd name="T7" fmla="*/ 2147483647 h 48"/>
              <a:gd name="T8" fmla="*/ 2147483647 w 76"/>
              <a:gd name="T9" fmla="*/ 2147483647 h 48"/>
              <a:gd name="T10" fmla="*/ 2147483647 w 76"/>
              <a:gd name="T11" fmla="*/ 2147483647 h 48"/>
              <a:gd name="T12" fmla="*/ 2147483647 w 76"/>
              <a:gd name="T13" fmla="*/ 2147483647 h 48"/>
              <a:gd name="T14" fmla="*/ 2147483647 w 76"/>
              <a:gd name="T15" fmla="*/ 0 h 48"/>
              <a:gd name="T16" fmla="*/ 2147483647 w 76"/>
              <a:gd name="T17" fmla="*/ 2147483647 h 48"/>
              <a:gd name="T18" fmla="*/ 2147483647 w 76"/>
              <a:gd name="T19" fmla="*/ 2147483647 h 48"/>
              <a:gd name="T20" fmla="*/ 2147483647 w 76"/>
              <a:gd name="T21" fmla="*/ 2147483647 h 48"/>
              <a:gd name="T22" fmla="*/ 2147483647 w 76"/>
              <a:gd name="T23" fmla="*/ 2147483647 h 48"/>
              <a:gd name="T24" fmla="*/ 2147483647 w 76"/>
              <a:gd name="T25" fmla="*/ 2147483647 h 48"/>
              <a:gd name="T26" fmla="*/ 2147483647 w 76"/>
              <a:gd name="T27" fmla="*/ 2147483647 h 48"/>
              <a:gd name="T28" fmla="*/ 2147483647 w 76"/>
              <a:gd name="T29" fmla="*/ 2147483647 h 48"/>
              <a:gd name="T30" fmla="*/ 2147483647 w 76"/>
              <a:gd name="T31" fmla="*/ 2147483647 h 48"/>
              <a:gd name="T32" fmla="*/ 2147483647 w 76"/>
              <a:gd name="T33" fmla="*/ 2147483647 h 48"/>
              <a:gd name="T34" fmla="*/ 2147483647 w 76"/>
              <a:gd name="T35" fmla="*/ 2147483647 h 48"/>
              <a:gd name="T36" fmla="*/ 2147483647 w 76"/>
              <a:gd name="T37" fmla="*/ 2147483647 h 48"/>
              <a:gd name="T38" fmla="*/ 2147483647 w 76"/>
              <a:gd name="T39" fmla="*/ 2147483647 h 48"/>
              <a:gd name="T40" fmla="*/ 2147483647 w 76"/>
              <a:gd name="T41" fmla="*/ 2147483647 h 48"/>
              <a:gd name="T42" fmla="*/ 2147483647 w 76"/>
              <a:gd name="T43" fmla="*/ 2147483647 h 48"/>
              <a:gd name="T44" fmla="*/ 2147483647 w 76"/>
              <a:gd name="T45" fmla="*/ 2147483647 h 48"/>
              <a:gd name="T46" fmla="*/ 2147483647 w 76"/>
              <a:gd name="T47" fmla="*/ 2147483647 h 48"/>
              <a:gd name="T48" fmla="*/ 2147483647 w 76"/>
              <a:gd name="T49" fmla="*/ 2147483647 h 48"/>
              <a:gd name="T50" fmla="*/ 2147483647 w 76"/>
              <a:gd name="T51" fmla="*/ 2147483647 h 48"/>
              <a:gd name="T52" fmla="*/ 2147483647 w 76"/>
              <a:gd name="T53" fmla="*/ 2147483647 h 48"/>
              <a:gd name="T54" fmla="*/ 0 w 76"/>
              <a:gd name="T55" fmla="*/ 2147483647 h 48"/>
              <a:gd name="T56" fmla="*/ 2147483647 w 76"/>
              <a:gd name="T57" fmla="*/ 2147483647 h 4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6"/>
              <a:gd name="T88" fmla="*/ 0 h 48"/>
              <a:gd name="T89" fmla="*/ 76 w 76"/>
              <a:gd name="T90" fmla="*/ 48 h 4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6" h="48">
                <a:moveTo>
                  <a:pt x="0" y="24"/>
                </a:moveTo>
                <a:lnTo>
                  <a:pt x="0" y="17"/>
                </a:lnTo>
                <a:lnTo>
                  <a:pt x="0" y="12"/>
                </a:lnTo>
                <a:lnTo>
                  <a:pt x="5" y="9"/>
                </a:lnTo>
                <a:lnTo>
                  <a:pt x="11" y="9"/>
                </a:lnTo>
                <a:lnTo>
                  <a:pt x="17" y="9"/>
                </a:lnTo>
                <a:lnTo>
                  <a:pt x="23" y="6"/>
                </a:lnTo>
                <a:lnTo>
                  <a:pt x="24" y="0"/>
                </a:lnTo>
                <a:lnTo>
                  <a:pt x="29" y="2"/>
                </a:lnTo>
                <a:lnTo>
                  <a:pt x="38" y="3"/>
                </a:lnTo>
                <a:lnTo>
                  <a:pt x="44" y="6"/>
                </a:lnTo>
                <a:lnTo>
                  <a:pt x="65" y="8"/>
                </a:lnTo>
                <a:lnTo>
                  <a:pt x="71" y="8"/>
                </a:lnTo>
                <a:lnTo>
                  <a:pt x="75" y="18"/>
                </a:lnTo>
                <a:lnTo>
                  <a:pt x="75" y="23"/>
                </a:lnTo>
                <a:lnTo>
                  <a:pt x="69" y="29"/>
                </a:lnTo>
                <a:lnTo>
                  <a:pt x="65" y="35"/>
                </a:lnTo>
                <a:lnTo>
                  <a:pt x="60" y="38"/>
                </a:lnTo>
                <a:lnTo>
                  <a:pt x="54" y="41"/>
                </a:lnTo>
                <a:lnTo>
                  <a:pt x="47" y="45"/>
                </a:lnTo>
                <a:lnTo>
                  <a:pt x="42" y="47"/>
                </a:lnTo>
                <a:lnTo>
                  <a:pt x="36" y="47"/>
                </a:lnTo>
                <a:lnTo>
                  <a:pt x="26" y="45"/>
                </a:lnTo>
                <a:lnTo>
                  <a:pt x="21" y="45"/>
                </a:lnTo>
                <a:lnTo>
                  <a:pt x="14" y="41"/>
                </a:lnTo>
                <a:lnTo>
                  <a:pt x="8" y="38"/>
                </a:lnTo>
                <a:lnTo>
                  <a:pt x="3" y="36"/>
                </a:lnTo>
                <a:lnTo>
                  <a:pt x="0" y="30"/>
                </a:lnTo>
                <a:lnTo>
                  <a:pt x="2" y="24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919191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3" name="Freeform 17"/>
          <p:cNvSpPr>
            <a:spLocks/>
          </p:cNvSpPr>
          <p:nvPr/>
        </p:nvSpPr>
        <p:spPr bwMode="auto">
          <a:xfrm>
            <a:off x="2759075" y="3260725"/>
            <a:ext cx="76200" cy="60325"/>
          </a:xfrm>
          <a:custGeom>
            <a:avLst/>
            <a:gdLst>
              <a:gd name="T0" fmla="*/ 2147483647 w 48"/>
              <a:gd name="T1" fmla="*/ 2147483647 h 38"/>
              <a:gd name="T2" fmla="*/ 2147483647 w 48"/>
              <a:gd name="T3" fmla="*/ 2147483647 h 38"/>
              <a:gd name="T4" fmla="*/ 2147483647 w 48"/>
              <a:gd name="T5" fmla="*/ 2147483647 h 38"/>
              <a:gd name="T6" fmla="*/ 2147483647 w 48"/>
              <a:gd name="T7" fmla="*/ 2147483647 h 38"/>
              <a:gd name="T8" fmla="*/ 2147483647 w 48"/>
              <a:gd name="T9" fmla="*/ 2147483647 h 38"/>
              <a:gd name="T10" fmla="*/ 2147483647 w 48"/>
              <a:gd name="T11" fmla="*/ 2147483647 h 38"/>
              <a:gd name="T12" fmla="*/ 2147483647 w 48"/>
              <a:gd name="T13" fmla="*/ 2147483647 h 38"/>
              <a:gd name="T14" fmla="*/ 2147483647 w 48"/>
              <a:gd name="T15" fmla="*/ 0 h 38"/>
              <a:gd name="T16" fmla="*/ 2147483647 w 48"/>
              <a:gd name="T17" fmla="*/ 0 h 38"/>
              <a:gd name="T18" fmla="*/ 2147483647 w 48"/>
              <a:gd name="T19" fmla="*/ 2147483647 h 38"/>
              <a:gd name="T20" fmla="*/ 2147483647 w 48"/>
              <a:gd name="T21" fmla="*/ 2147483647 h 38"/>
              <a:gd name="T22" fmla="*/ 2147483647 w 48"/>
              <a:gd name="T23" fmla="*/ 2147483647 h 38"/>
              <a:gd name="T24" fmla="*/ 2147483647 w 48"/>
              <a:gd name="T25" fmla="*/ 2147483647 h 38"/>
              <a:gd name="T26" fmla="*/ 2147483647 w 48"/>
              <a:gd name="T27" fmla="*/ 2147483647 h 38"/>
              <a:gd name="T28" fmla="*/ 2147483647 w 48"/>
              <a:gd name="T29" fmla="*/ 2147483647 h 38"/>
              <a:gd name="T30" fmla="*/ 2147483647 w 48"/>
              <a:gd name="T31" fmla="*/ 2147483647 h 38"/>
              <a:gd name="T32" fmla="*/ 2147483647 w 48"/>
              <a:gd name="T33" fmla="*/ 2147483647 h 38"/>
              <a:gd name="T34" fmla="*/ 2147483647 w 48"/>
              <a:gd name="T35" fmla="*/ 2147483647 h 38"/>
              <a:gd name="T36" fmla="*/ 2147483647 w 48"/>
              <a:gd name="T37" fmla="*/ 2147483647 h 38"/>
              <a:gd name="T38" fmla="*/ 2147483647 w 48"/>
              <a:gd name="T39" fmla="*/ 2147483647 h 38"/>
              <a:gd name="T40" fmla="*/ 2147483647 w 48"/>
              <a:gd name="T41" fmla="*/ 2147483647 h 38"/>
              <a:gd name="T42" fmla="*/ 2147483647 w 48"/>
              <a:gd name="T43" fmla="*/ 2147483647 h 38"/>
              <a:gd name="T44" fmla="*/ 0 w 48"/>
              <a:gd name="T45" fmla="*/ 2147483647 h 3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8"/>
              <a:gd name="T70" fmla="*/ 0 h 38"/>
              <a:gd name="T71" fmla="*/ 48 w 48"/>
              <a:gd name="T72" fmla="*/ 38 h 3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8" h="38">
                <a:moveTo>
                  <a:pt x="2" y="33"/>
                </a:moveTo>
                <a:lnTo>
                  <a:pt x="3" y="28"/>
                </a:lnTo>
                <a:lnTo>
                  <a:pt x="8" y="25"/>
                </a:lnTo>
                <a:lnTo>
                  <a:pt x="9" y="19"/>
                </a:lnTo>
                <a:lnTo>
                  <a:pt x="9" y="13"/>
                </a:lnTo>
                <a:lnTo>
                  <a:pt x="9" y="7"/>
                </a:lnTo>
                <a:lnTo>
                  <a:pt x="9" y="1"/>
                </a:lnTo>
                <a:lnTo>
                  <a:pt x="14" y="0"/>
                </a:lnTo>
                <a:lnTo>
                  <a:pt x="20" y="0"/>
                </a:lnTo>
                <a:lnTo>
                  <a:pt x="30" y="3"/>
                </a:lnTo>
                <a:lnTo>
                  <a:pt x="35" y="4"/>
                </a:lnTo>
                <a:lnTo>
                  <a:pt x="39" y="9"/>
                </a:lnTo>
                <a:lnTo>
                  <a:pt x="44" y="15"/>
                </a:lnTo>
                <a:lnTo>
                  <a:pt x="47" y="21"/>
                </a:lnTo>
                <a:lnTo>
                  <a:pt x="44" y="27"/>
                </a:lnTo>
                <a:lnTo>
                  <a:pt x="39" y="31"/>
                </a:lnTo>
                <a:lnTo>
                  <a:pt x="35" y="36"/>
                </a:lnTo>
                <a:lnTo>
                  <a:pt x="30" y="37"/>
                </a:lnTo>
                <a:lnTo>
                  <a:pt x="24" y="37"/>
                </a:lnTo>
                <a:lnTo>
                  <a:pt x="18" y="37"/>
                </a:lnTo>
                <a:lnTo>
                  <a:pt x="11" y="37"/>
                </a:lnTo>
                <a:lnTo>
                  <a:pt x="6" y="36"/>
                </a:lnTo>
                <a:lnTo>
                  <a:pt x="0" y="34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919191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4" name="Line 18"/>
          <p:cNvSpPr>
            <a:spLocks noChangeShapeType="1"/>
          </p:cNvSpPr>
          <p:nvPr/>
        </p:nvSpPr>
        <p:spPr bwMode="auto">
          <a:xfrm>
            <a:off x="2730500" y="4138613"/>
            <a:ext cx="1968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5" name="Line 19"/>
          <p:cNvSpPr>
            <a:spLocks noChangeShapeType="1"/>
          </p:cNvSpPr>
          <p:nvPr/>
        </p:nvSpPr>
        <p:spPr bwMode="auto">
          <a:xfrm>
            <a:off x="4711700" y="4138613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6" name="Rectangle 20"/>
          <p:cNvSpPr>
            <a:spLocks noChangeArrowheads="1"/>
          </p:cNvSpPr>
          <p:nvPr/>
        </p:nvSpPr>
        <p:spPr bwMode="auto">
          <a:xfrm>
            <a:off x="3473450" y="4213225"/>
            <a:ext cx="349456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i="1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8687" name="Rectangle 21"/>
          <p:cNvSpPr>
            <a:spLocks noChangeArrowheads="1"/>
          </p:cNvSpPr>
          <p:nvPr/>
        </p:nvSpPr>
        <p:spPr bwMode="auto">
          <a:xfrm>
            <a:off x="4767263" y="4213225"/>
            <a:ext cx="452048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i="1">
                <a:solidFill>
                  <a:schemeClr val="bg1"/>
                </a:solidFill>
              </a:rPr>
              <a:t>R</a:t>
            </a:r>
            <a:r>
              <a:rPr lang="en-US" sz="1800" i="1" baseline="-250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8688" name="Line 22"/>
          <p:cNvSpPr>
            <a:spLocks noChangeShapeType="1"/>
          </p:cNvSpPr>
          <p:nvPr/>
        </p:nvSpPr>
        <p:spPr bwMode="auto">
          <a:xfrm>
            <a:off x="2724150" y="4068763"/>
            <a:ext cx="0" cy="292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9" name="Line 23"/>
          <p:cNvSpPr>
            <a:spLocks noChangeShapeType="1"/>
          </p:cNvSpPr>
          <p:nvPr/>
        </p:nvSpPr>
        <p:spPr bwMode="auto">
          <a:xfrm>
            <a:off x="4705350" y="4068763"/>
            <a:ext cx="0" cy="292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90" name="Line 24"/>
          <p:cNvSpPr>
            <a:spLocks noChangeShapeType="1"/>
          </p:cNvSpPr>
          <p:nvPr/>
        </p:nvSpPr>
        <p:spPr bwMode="auto">
          <a:xfrm>
            <a:off x="5238750" y="4068763"/>
            <a:ext cx="0" cy="292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91" name="Line 25"/>
          <p:cNvSpPr>
            <a:spLocks noChangeShapeType="1"/>
          </p:cNvSpPr>
          <p:nvPr/>
        </p:nvSpPr>
        <p:spPr bwMode="auto">
          <a:xfrm>
            <a:off x="2292350" y="3352800"/>
            <a:ext cx="2921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92" name="Line 26"/>
          <p:cNvSpPr>
            <a:spLocks noChangeShapeType="1"/>
          </p:cNvSpPr>
          <p:nvPr/>
        </p:nvSpPr>
        <p:spPr bwMode="auto">
          <a:xfrm>
            <a:off x="3144721" y="3352800"/>
            <a:ext cx="8255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93" name="Rectangle 27"/>
          <p:cNvSpPr>
            <a:spLocks noChangeArrowheads="1"/>
          </p:cNvSpPr>
          <p:nvPr/>
        </p:nvSpPr>
        <p:spPr bwMode="auto">
          <a:xfrm>
            <a:off x="1816100" y="3330575"/>
            <a:ext cx="75181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 dirty="0" err="1">
                <a:solidFill>
                  <a:schemeClr val="bg1"/>
                </a:solidFill>
              </a:rPr>
              <a:t>a</a:t>
            </a:r>
            <a:r>
              <a:rPr lang="en-US" i="1" baseline="-25000" dirty="0" err="1">
                <a:solidFill>
                  <a:schemeClr val="bg1"/>
                </a:solidFill>
              </a:rPr>
              <a:t>moon</a:t>
            </a:r>
            <a:endParaRPr lang="en-US" i="1" baseline="-25000" dirty="0">
              <a:solidFill>
                <a:schemeClr val="bg1"/>
              </a:solidFill>
            </a:endParaRPr>
          </a:p>
        </p:txBody>
      </p:sp>
      <p:sp>
        <p:nvSpPr>
          <p:cNvPr id="28694" name="Rectangle 28"/>
          <p:cNvSpPr>
            <a:spLocks noChangeArrowheads="1"/>
          </p:cNvSpPr>
          <p:nvPr/>
        </p:nvSpPr>
        <p:spPr bwMode="auto">
          <a:xfrm>
            <a:off x="3263900" y="3447538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28695" name="Text Box 31"/>
          <p:cNvSpPr txBox="1">
            <a:spLocks noChangeArrowheads="1"/>
          </p:cNvSpPr>
          <p:nvPr/>
        </p:nvSpPr>
        <p:spPr bwMode="auto">
          <a:xfrm>
            <a:off x="1316333" y="5754873"/>
            <a:ext cx="6807200" cy="6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dirty="0">
                <a:solidFill>
                  <a:schemeClr val="bg1"/>
                </a:solidFill>
              </a:rPr>
              <a:t>where G = 6.67 x 10 </a:t>
            </a:r>
            <a:r>
              <a:rPr lang="en-US" baseline="30000" dirty="0">
                <a:solidFill>
                  <a:schemeClr val="bg1"/>
                </a:solidFill>
              </a:rPr>
              <a:t>-11 </a:t>
            </a: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baseline="30000" dirty="0">
                <a:solidFill>
                  <a:schemeClr val="bg1"/>
                </a:solidFill>
              </a:rPr>
              <a:t>3 </a:t>
            </a:r>
            <a:r>
              <a:rPr lang="en-US" dirty="0">
                <a:solidFill>
                  <a:schemeClr val="bg1"/>
                </a:solidFill>
              </a:rPr>
              <a:t>kg</a:t>
            </a:r>
            <a:r>
              <a:rPr lang="en-US" baseline="30000" dirty="0">
                <a:solidFill>
                  <a:schemeClr val="bg1"/>
                </a:solidFill>
              </a:rPr>
              <a:t>-1</a:t>
            </a:r>
            <a:r>
              <a:rPr lang="en-US" dirty="0">
                <a:solidFill>
                  <a:schemeClr val="bg1"/>
                </a:solidFill>
              </a:rPr>
              <a:t> s</a:t>
            </a:r>
            <a:r>
              <a:rPr lang="en-US" baseline="30000" dirty="0">
                <a:solidFill>
                  <a:schemeClr val="bg1"/>
                </a:solidFill>
              </a:rPr>
              <a:t>-2 </a:t>
            </a:r>
          </a:p>
          <a:p>
            <a:pPr marL="285750" indent="-285750"/>
            <a:r>
              <a:rPr lang="en-US" sz="1800" dirty="0">
                <a:solidFill>
                  <a:schemeClr val="bg1"/>
                </a:solidFill>
                <a:latin typeface="Comic Sans MS" pitchFamily="66" charset="0"/>
              </a:rPr>
              <a:t>And the force is attractive along a line between the 2 objects</a:t>
            </a:r>
          </a:p>
        </p:txBody>
      </p:sp>
      <p:pic>
        <p:nvPicPr>
          <p:cNvPr id="34" name="Picture 33" descr="ear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98801" y="2668769"/>
            <a:ext cx="1917732" cy="1336601"/>
          </a:xfrm>
          <a:prstGeom prst="rect">
            <a:avLst/>
          </a:prstGeom>
        </p:spPr>
      </p:pic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385096" y="4668321"/>
          <a:ext cx="1677880" cy="76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4" imgW="863225" imgH="393529" progId="">
                  <p:embed/>
                </p:oleObj>
              </mc:Choice>
              <mc:Fallback>
                <p:oleObj name="Equation" r:id="rId4" imgW="863225" imgH="393529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96" y="4668321"/>
                        <a:ext cx="1677880" cy="7649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Arrow 35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solidFill>
                  <a:schemeClr val="bg1"/>
                </a:solidFill>
              </a:rPr>
              <a:t>Understanding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738" y="1881188"/>
            <a:ext cx="6986587" cy="286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chemeClr val="bg1"/>
                </a:solidFill>
              </a:rPr>
              <a:t>If the distance between two point particles is doubled, then the gravitational force between them:</a:t>
            </a:r>
          </a:p>
          <a:p>
            <a:pPr>
              <a:defRPr/>
            </a:pPr>
            <a:endParaRPr lang="en-CA" dirty="0">
              <a:solidFill>
                <a:schemeClr val="bg1"/>
              </a:solidFill>
            </a:endParaRPr>
          </a:p>
          <a:p>
            <a:pPr>
              <a:defRPr/>
            </a:pPr>
            <a:endParaRPr lang="en-CA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Decreases by a factor of 4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Decreases by a factor of 2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Increases by a factor of 2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Increases by a factor of 4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Cannot be determined without knowing the masses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08100" y="3062288"/>
            <a:ext cx="6570663" cy="414337"/>
          </a:xfrm>
          <a:prstGeom prst="rect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05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4340" name="Rectangle 205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49156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Newton’s Third Law:</a:t>
            </a:r>
          </a:p>
        </p:txBody>
      </p:sp>
      <p:sp>
        <p:nvSpPr>
          <p:cNvPr id="49157" name="Rectangle 205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200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Forces occur in pairs: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A ,B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-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B ,A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For every “action” there is an equal and opposite “reaction”.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We have already seen this in the case of gravity:</a:t>
            </a:r>
          </a:p>
        </p:txBody>
      </p:sp>
      <p:graphicFrame>
        <p:nvGraphicFramePr>
          <p:cNvPr id="14338" name="Object 5120"/>
          <p:cNvGraphicFramePr>
            <a:graphicFrameLocks/>
          </p:cNvGraphicFramePr>
          <p:nvPr/>
        </p:nvGraphicFramePr>
        <p:xfrm>
          <a:off x="5014382" y="4299676"/>
          <a:ext cx="2140481" cy="718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40627440" imgH="13826520" progId="">
                  <p:embed/>
                </p:oleObj>
              </mc:Choice>
              <mc:Fallback>
                <p:oleObj name="Equation" r:id="rId3" imgW="40627440" imgH="13826520" progId="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382" y="4299676"/>
                        <a:ext cx="2140481" cy="71887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Oval 2055"/>
          <p:cNvSpPr>
            <a:spLocks noChangeArrowheads="1"/>
          </p:cNvSpPr>
          <p:nvPr/>
        </p:nvSpPr>
        <p:spPr bwMode="auto">
          <a:xfrm>
            <a:off x="1282700" y="4216400"/>
            <a:ext cx="901700" cy="9017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4344" name="Oval 2056"/>
          <p:cNvSpPr>
            <a:spLocks noChangeArrowheads="1"/>
          </p:cNvSpPr>
          <p:nvPr/>
        </p:nvSpPr>
        <p:spPr bwMode="auto">
          <a:xfrm>
            <a:off x="3873500" y="4445000"/>
            <a:ext cx="444500" cy="4445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4345" name="Line 2057"/>
          <p:cNvSpPr>
            <a:spLocks noChangeShapeType="1"/>
          </p:cNvSpPr>
          <p:nvPr/>
        </p:nvSpPr>
        <p:spPr bwMode="auto">
          <a:xfrm>
            <a:off x="1746250" y="4667250"/>
            <a:ext cx="736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4346" name="Line 2058"/>
          <p:cNvSpPr>
            <a:spLocks noChangeShapeType="1"/>
          </p:cNvSpPr>
          <p:nvPr/>
        </p:nvSpPr>
        <p:spPr bwMode="auto">
          <a:xfrm>
            <a:off x="3346450" y="4667250"/>
            <a:ext cx="736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4347" name="Line 2059"/>
          <p:cNvSpPr>
            <a:spLocks noChangeShapeType="1"/>
          </p:cNvSpPr>
          <p:nvPr/>
        </p:nvSpPr>
        <p:spPr bwMode="auto">
          <a:xfrm>
            <a:off x="1739900" y="5429250"/>
            <a:ext cx="23495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4348" name="Rectangle 2060"/>
          <p:cNvSpPr>
            <a:spLocks noChangeArrowheads="1"/>
          </p:cNvSpPr>
          <p:nvPr/>
        </p:nvSpPr>
        <p:spPr bwMode="auto">
          <a:xfrm>
            <a:off x="2711450" y="5407025"/>
            <a:ext cx="55784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R</a:t>
            </a:r>
            <a:r>
              <a:rPr lang="en-US" i="1" baseline="-2500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349" name="Rectangle 2061"/>
          <p:cNvSpPr>
            <a:spLocks noChangeArrowheads="1"/>
          </p:cNvSpPr>
          <p:nvPr/>
        </p:nvSpPr>
        <p:spPr bwMode="auto">
          <a:xfrm>
            <a:off x="1568450" y="3806825"/>
            <a:ext cx="4905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350" name="Rectangle 2062"/>
          <p:cNvSpPr>
            <a:spLocks noChangeArrowheads="1"/>
          </p:cNvSpPr>
          <p:nvPr/>
        </p:nvSpPr>
        <p:spPr bwMode="auto">
          <a:xfrm>
            <a:off x="3854450" y="4035425"/>
            <a:ext cx="4905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  <a:r>
              <a:rPr lang="en-US" i="1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67" name="Rectangle 2063"/>
          <p:cNvSpPr>
            <a:spLocks noChangeArrowheads="1"/>
          </p:cNvSpPr>
          <p:nvPr/>
        </p:nvSpPr>
        <p:spPr bwMode="auto">
          <a:xfrm>
            <a:off x="2254250" y="4721225"/>
            <a:ext cx="52899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9168" name="Rectangle 2064"/>
          <p:cNvSpPr>
            <a:spLocks noChangeArrowheads="1"/>
          </p:cNvSpPr>
          <p:nvPr/>
        </p:nvSpPr>
        <p:spPr bwMode="auto">
          <a:xfrm>
            <a:off x="3168650" y="4721225"/>
            <a:ext cx="52899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Newton's Third Law...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A ,B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-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B ,A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  is true for contact forces as well:</a:t>
            </a:r>
          </a:p>
        </p:txBody>
      </p:sp>
      <p:grpSp>
        <p:nvGrpSpPr>
          <p:cNvPr id="33798" name="Group 23"/>
          <p:cNvGrpSpPr>
            <a:grpSpLocks/>
          </p:cNvGrpSpPr>
          <p:nvPr/>
        </p:nvGrpSpPr>
        <p:grpSpPr bwMode="auto">
          <a:xfrm>
            <a:off x="2273300" y="2722563"/>
            <a:ext cx="3886200" cy="3062287"/>
            <a:chOff x="1432" y="1715"/>
            <a:chExt cx="2448" cy="1929"/>
          </a:xfrm>
        </p:grpSpPr>
        <p:sp>
          <p:nvSpPr>
            <p:cNvPr id="33799" name="Line 6"/>
            <p:cNvSpPr>
              <a:spLocks noChangeShapeType="1"/>
            </p:cNvSpPr>
            <p:nvPr/>
          </p:nvSpPr>
          <p:spPr bwMode="auto">
            <a:xfrm>
              <a:off x="2016" y="1784"/>
              <a:ext cx="0" cy="137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0" name="Line 7"/>
            <p:cNvSpPr>
              <a:spLocks noChangeShapeType="1"/>
            </p:cNvSpPr>
            <p:nvPr/>
          </p:nvSpPr>
          <p:spPr bwMode="auto">
            <a:xfrm>
              <a:off x="2024" y="3168"/>
              <a:ext cx="185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1" name="Oval 8"/>
            <p:cNvSpPr>
              <a:spLocks noChangeArrowheads="1"/>
            </p:cNvSpPr>
            <p:nvPr/>
          </p:nvSpPr>
          <p:spPr bwMode="auto">
            <a:xfrm>
              <a:off x="2440" y="1732"/>
              <a:ext cx="232" cy="232"/>
            </a:xfrm>
            <a:prstGeom prst="ellips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2" name="Line 9"/>
            <p:cNvSpPr>
              <a:spLocks noChangeShapeType="1"/>
            </p:cNvSpPr>
            <p:nvPr/>
          </p:nvSpPr>
          <p:spPr bwMode="auto">
            <a:xfrm>
              <a:off x="2548" y="1972"/>
              <a:ext cx="184" cy="568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 flipH="1" flipV="1">
              <a:off x="2012" y="2060"/>
              <a:ext cx="584" cy="104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4" name="Freeform 11"/>
            <p:cNvSpPr>
              <a:spLocks/>
            </p:cNvSpPr>
            <p:nvPr/>
          </p:nvSpPr>
          <p:spPr bwMode="auto">
            <a:xfrm>
              <a:off x="2016" y="1872"/>
              <a:ext cx="49" cy="193"/>
            </a:xfrm>
            <a:custGeom>
              <a:avLst/>
              <a:gdLst>
                <a:gd name="T0" fmla="*/ 0 w 49"/>
                <a:gd name="T1" fmla="*/ 192 h 193"/>
                <a:gd name="T2" fmla="*/ 48 w 49"/>
                <a:gd name="T3" fmla="*/ 96 h 193"/>
                <a:gd name="T4" fmla="*/ 0 w 49"/>
                <a:gd name="T5" fmla="*/ 0 h 193"/>
                <a:gd name="T6" fmla="*/ 0 60000 65536"/>
                <a:gd name="T7" fmla="*/ 0 60000 65536"/>
                <a:gd name="T8" fmla="*/ 0 60000 65536"/>
                <a:gd name="T9" fmla="*/ 0 w 49"/>
                <a:gd name="T10" fmla="*/ 0 h 193"/>
                <a:gd name="T11" fmla="*/ 49 w 49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193">
                  <a:moveTo>
                    <a:pt x="0" y="192"/>
                  </a:moveTo>
                  <a:lnTo>
                    <a:pt x="48" y="96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5" name="Freeform 12"/>
            <p:cNvSpPr>
              <a:spLocks/>
            </p:cNvSpPr>
            <p:nvPr/>
          </p:nvSpPr>
          <p:spPr bwMode="auto">
            <a:xfrm>
              <a:off x="2592" y="2160"/>
              <a:ext cx="433" cy="433"/>
            </a:xfrm>
            <a:custGeom>
              <a:avLst/>
              <a:gdLst>
                <a:gd name="T0" fmla="*/ 0 w 433"/>
                <a:gd name="T1" fmla="*/ 0 h 433"/>
                <a:gd name="T2" fmla="*/ 432 w 433"/>
                <a:gd name="T3" fmla="*/ 130 h 433"/>
                <a:gd name="T4" fmla="*/ 144 w 433"/>
                <a:gd name="T5" fmla="*/ 389 h 433"/>
                <a:gd name="T6" fmla="*/ 240 w 433"/>
                <a:gd name="T7" fmla="*/ 432 h 4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3"/>
                <a:gd name="T13" fmla="*/ 0 h 433"/>
                <a:gd name="T14" fmla="*/ 433 w 433"/>
                <a:gd name="T15" fmla="*/ 433 h 4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3" h="433">
                  <a:moveTo>
                    <a:pt x="0" y="0"/>
                  </a:moveTo>
                  <a:lnTo>
                    <a:pt x="432" y="130"/>
                  </a:lnTo>
                  <a:lnTo>
                    <a:pt x="144" y="389"/>
                  </a:lnTo>
                  <a:lnTo>
                    <a:pt x="240" y="432"/>
                  </a:lnTo>
                </a:path>
              </a:pathLst>
            </a:custGeom>
            <a:noFill/>
            <a:ln w="28575" cap="rnd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6" name="Line 13"/>
            <p:cNvSpPr>
              <a:spLocks noChangeShapeType="1"/>
            </p:cNvSpPr>
            <p:nvPr/>
          </p:nvSpPr>
          <p:spPr bwMode="auto">
            <a:xfrm flipH="1" flipV="1">
              <a:off x="2060" y="2012"/>
              <a:ext cx="344" cy="5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7" name="Line 14"/>
            <p:cNvSpPr>
              <a:spLocks noChangeShapeType="1"/>
            </p:cNvSpPr>
            <p:nvPr/>
          </p:nvSpPr>
          <p:spPr bwMode="auto">
            <a:xfrm flipH="1" flipV="1">
              <a:off x="1676" y="1964"/>
              <a:ext cx="344" cy="5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8" name="Freeform 15"/>
            <p:cNvSpPr>
              <a:spLocks/>
            </p:cNvSpPr>
            <p:nvPr/>
          </p:nvSpPr>
          <p:spPr bwMode="auto">
            <a:xfrm>
              <a:off x="2736" y="2544"/>
              <a:ext cx="145" cy="625"/>
            </a:xfrm>
            <a:custGeom>
              <a:avLst/>
              <a:gdLst>
                <a:gd name="T0" fmla="*/ 0 w 145"/>
                <a:gd name="T1" fmla="*/ 0 h 625"/>
                <a:gd name="T2" fmla="*/ 48 w 145"/>
                <a:gd name="T3" fmla="*/ 624 h 625"/>
                <a:gd name="T4" fmla="*/ 96 w 145"/>
                <a:gd name="T5" fmla="*/ 576 h 625"/>
                <a:gd name="T6" fmla="*/ 144 w 145"/>
                <a:gd name="T7" fmla="*/ 624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"/>
                <a:gd name="T13" fmla="*/ 0 h 625"/>
                <a:gd name="T14" fmla="*/ 145 w 145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" h="625">
                  <a:moveTo>
                    <a:pt x="0" y="0"/>
                  </a:moveTo>
                  <a:lnTo>
                    <a:pt x="48" y="624"/>
                  </a:lnTo>
                  <a:lnTo>
                    <a:pt x="96" y="576"/>
                  </a:lnTo>
                  <a:lnTo>
                    <a:pt x="144" y="624"/>
                  </a:lnTo>
                </a:path>
              </a:pathLst>
            </a:custGeom>
            <a:noFill/>
            <a:ln w="28575" cap="rnd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09" name="Freeform 16"/>
            <p:cNvSpPr>
              <a:spLocks/>
            </p:cNvSpPr>
            <p:nvPr/>
          </p:nvSpPr>
          <p:spPr bwMode="auto">
            <a:xfrm>
              <a:off x="2544" y="2544"/>
              <a:ext cx="337" cy="529"/>
            </a:xfrm>
            <a:custGeom>
              <a:avLst/>
              <a:gdLst>
                <a:gd name="T0" fmla="*/ 202 w 337"/>
                <a:gd name="T1" fmla="*/ 0 h 529"/>
                <a:gd name="T2" fmla="*/ 0 w 337"/>
                <a:gd name="T3" fmla="*/ 336 h 529"/>
                <a:gd name="T4" fmla="*/ 336 w 337"/>
                <a:gd name="T5" fmla="*/ 480 h 529"/>
                <a:gd name="T6" fmla="*/ 269 w 337"/>
                <a:gd name="T7" fmla="*/ 528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529"/>
                <a:gd name="T14" fmla="*/ 337 w 337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529">
                  <a:moveTo>
                    <a:pt x="202" y="0"/>
                  </a:moveTo>
                  <a:lnTo>
                    <a:pt x="0" y="336"/>
                  </a:lnTo>
                  <a:lnTo>
                    <a:pt x="336" y="480"/>
                  </a:lnTo>
                  <a:lnTo>
                    <a:pt x="269" y="528"/>
                  </a:lnTo>
                </a:path>
              </a:pathLst>
            </a:custGeom>
            <a:noFill/>
            <a:ln w="28575" cap="rnd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10" name="Line 17"/>
            <p:cNvSpPr>
              <a:spLocks noChangeShapeType="1"/>
            </p:cNvSpPr>
            <p:nvPr/>
          </p:nvSpPr>
          <p:spPr bwMode="auto">
            <a:xfrm>
              <a:off x="2740" y="3226"/>
              <a:ext cx="28" cy="4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>
              <a:off x="2698" y="2722"/>
              <a:ext cx="28" cy="4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1432" y="1715"/>
              <a:ext cx="42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 dirty="0" err="1">
                  <a:solidFill>
                    <a:schemeClr val="bg1"/>
                  </a:solidFill>
                </a:rPr>
                <a:t>m,w</a:t>
              </a:r>
              <a:endParaRPr lang="en-US" b="1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2056" y="1763"/>
              <a:ext cx="42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 dirty="0" err="1">
                  <a:solidFill>
                    <a:schemeClr val="bg1"/>
                  </a:solidFill>
                </a:rPr>
                <a:t>w,m</a:t>
              </a:r>
              <a:endParaRPr lang="en-US" b="1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2392" y="3346"/>
              <a:ext cx="407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 dirty="0" err="1">
                  <a:solidFill>
                    <a:schemeClr val="bg1"/>
                  </a:solidFill>
                </a:rPr>
                <a:t>m,f</a:t>
              </a:r>
              <a:r>
                <a:rPr lang="en-US" b="1" i="1" baseline="-25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2344" y="2914"/>
              <a:ext cx="377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 dirty="0" err="1">
                  <a:solidFill>
                    <a:schemeClr val="bg1"/>
                  </a:solidFill>
                </a:rPr>
                <a:t>f,m</a:t>
              </a:r>
              <a:endParaRPr lang="en-US" b="1" i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Rounded Rectangular Callout 23"/>
          <p:cNvSpPr/>
          <p:nvPr/>
        </p:nvSpPr>
        <p:spPr bwMode="auto">
          <a:xfrm>
            <a:off x="4997302" y="2126512"/>
            <a:ext cx="3338624" cy="1095153"/>
          </a:xfrm>
          <a:prstGeom prst="wedgeRoundRectCallout">
            <a:avLst>
              <a:gd name="adj1" fmla="val -70493"/>
              <a:gd name="adj2" fmla="val 1382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Force on me from wall is equal and opposite to the force on the wall from the me.</a:t>
            </a:r>
          </a:p>
        </p:txBody>
      </p:sp>
      <p:sp>
        <p:nvSpPr>
          <p:cNvPr id="25" name="Rounded Rectangular Callout 24"/>
          <p:cNvSpPr/>
          <p:nvPr/>
        </p:nvSpPr>
        <p:spPr bwMode="auto">
          <a:xfrm>
            <a:off x="5245395" y="3586716"/>
            <a:ext cx="3537098" cy="1095153"/>
          </a:xfrm>
          <a:prstGeom prst="wedgeRoundRectCallout">
            <a:avLst>
              <a:gd name="adj1" fmla="val -65383"/>
              <a:gd name="adj2" fmla="val 662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Force on me from the</a:t>
            </a:r>
            <a:r>
              <a:rPr kumimoji="0" lang="en-CA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floor</a:t>
            </a: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is equal and opposite to the force on the</a:t>
            </a:r>
            <a:r>
              <a:rPr kumimoji="0" lang="en-CA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floor</a:t>
            </a: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from the me.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566738"/>
            <a:ext cx="7162800" cy="722312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Dynamics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xfrm>
            <a:off x="781050" y="1281113"/>
            <a:ext cx="7715250" cy="42021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Isaac Newton (1643 - 1727) published Principia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Mathematica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dirty="0" smtClean="0">
                <a:solidFill>
                  <a:schemeClr val="bg1"/>
                </a:solidFill>
                <a:effectLst/>
              </a:rPr>
              <a:t>in 1687.  In this work, he proposed three “laws” of motion: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principia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/>
              </a:rPr>
              <a:t>Law 1</a:t>
            </a:r>
            <a:r>
              <a:rPr lang="en-US" dirty="0" smtClean="0">
                <a:solidFill>
                  <a:schemeClr val="bg1"/>
                </a:solidFill>
                <a:effectLst/>
              </a:rPr>
              <a:t>: 	An object subject to no external forces is at rest or moves 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dirty="0" smtClean="0">
                <a:solidFill>
                  <a:schemeClr val="bg1"/>
                </a:solidFill>
                <a:effectLst/>
              </a:rPr>
              <a:t>     	with a constant velocity if viewed from an inertial reference 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dirty="0" smtClean="0">
                <a:solidFill>
                  <a:schemeClr val="bg1"/>
                </a:solidFill>
                <a:effectLst/>
              </a:rPr>
              <a:t> 	frame.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/>
              </a:rPr>
              <a:t>Law 2</a:t>
            </a:r>
            <a:r>
              <a:rPr lang="en-US" dirty="0" smtClean="0">
                <a:solidFill>
                  <a:schemeClr val="bg1"/>
                </a:solidFill>
                <a:effectLst/>
              </a:rPr>
              <a:t>: 	For any object,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NET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</a:t>
            </a:r>
            <a:r>
              <a:rPr lang="en-US" dirty="0" smtClean="0">
                <a:solidFill>
                  <a:schemeClr val="bg1"/>
                </a:solidFill>
                <a:effectLst/>
                <a:latin typeface="Symbol" pitchFamily="18" charset="2"/>
              </a:rPr>
              <a:t>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m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   </a:t>
            </a:r>
            <a:endParaRPr lang="en-US" dirty="0" smtClean="0">
              <a:solidFill>
                <a:schemeClr val="bg1"/>
              </a:solidFill>
              <a:effectLst/>
              <a:latin typeface="Arial Unicode MS" pitchFamily="34" charset="-128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/>
              </a:rPr>
              <a:t>Law 3</a:t>
            </a:r>
            <a:r>
              <a:rPr lang="en-US" dirty="0" smtClean="0">
                <a:solidFill>
                  <a:schemeClr val="bg1"/>
                </a:solidFill>
                <a:effectLst/>
              </a:rPr>
              <a:t>: 	Forces occur in pairs: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A ,B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-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B ,A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             (For every action there is an equal and opposite reaction.)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84250" y="5146675"/>
            <a:ext cx="685482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These are the postulates of mechanics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They are experimentally, not mathematically, justified.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They work, and </a:t>
            </a:r>
            <a:r>
              <a:rPr lang="en-US" i="1" dirty="0">
                <a:solidFill>
                  <a:schemeClr val="bg1"/>
                </a:solidFill>
                <a:latin typeface="Comic Sans MS" pitchFamily="66" charset="0"/>
              </a:rPr>
              <a:t>DEFINE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what we mean by “forces”.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  <p:bldP spid="10247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282950" y="3359150"/>
            <a:ext cx="1816100" cy="2654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block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Example of Bad Thinking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Since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="1" i="1" baseline="-25000" dirty="0" err="1" smtClean="0">
                <a:solidFill>
                  <a:schemeClr val="bg1"/>
                </a:solidFill>
                <a:effectLst/>
              </a:rPr>
              <a:t>m,b</a:t>
            </a:r>
            <a:r>
              <a:rPr lang="en-US" b="1" i="1" baseline="-25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= -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="1" i="1" baseline="-25000" dirty="0" err="1" smtClean="0">
                <a:solidFill>
                  <a:schemeClr val="bg1"/>
                </a:solidFill>
                <a:effectLst/>
              </a:rPr>
              <a:t>b,m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, why isn’t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net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0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and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0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?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2501900" y="4648200"/>
            <a:ext cx="635000" cy="0"/>
          </a:xfrm>
          <a:prstGeom prst="line">
            <a:avLst/>
          </a:prstGeom>
          <a:noFill/>
          <a:ln w="254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349500" y="4092575"/>
            <a:ext cx="7101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??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003300" y="6019800"/>
            <a:ext cx="7061200" cy="0"/>
          </a:xfrm>
          <a:prstGeom prst="line">
            <a:avLst/>
          </a:prstGeom>
          <a:noFill/>
          <a:ln w="28575">
            <a:solidFill>
              <a:srgbClr val="F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5778500" y="3740150"/>
            <a:ext cx="368300" cy="368300"/>
          </a:xfrm>
          <a:prstGeom prst="ellips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9950" y="4121150"/>
            <a:ext cx="292100" cy="9017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 flipV="1">
            <a:off x="5099050" y="4260850"/>
            <a:ext cx="927100" cy="1651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29" name="Freeform 13"/>
          <p:cNvSpPr>
            <a:spLocks/>
          </p:cNvSpPr>
          <p:nvPr/>
        </p:nvSpPr>
        <p:spPr bwMode="auto">
          <a:xfrm>
            <a:off x="5105400" y="3962400"/>
            <a:ext cx="77788" cy="306388"/>
          </a:xfrm>
          <a:custGeom>
            <a:avLst/>
            <a:gdLst>
              <a:gd name="T0" fmla="*/ 0 w 49"/>
              <a:gd name="T1" fmla="*/ 2147483647 h 193"/>
              <a:gd name="T2" fmla="*/ 2147483647 w 49"/>
              <a:gd name="T3" fmla="*/ 2147483647 h 193"/>
              <a:gd name="T4" fmla="*/ 0 w 49"/>
              <a:gd name="T5" fmla="*/ 0 h 193"/>
              <a:gd name="T6" fmla="*/ 0 60000 65536"/>
              <a:gd name="T7" fmla="*/ 0 60000 65536"/>
              <a:gd name="T8" fmla="*/ 0 60000 65536"/>
              <a:gd name="T9" fmla="*/ 0 w 49"/>
              <a:gd name="T10" fmla="*/ 0 h 193"/>
              <a:gd name="T11" fmla="*/ 49 w 49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" h="193">
                <a:moveTo>
                  <a:pt x="0" y="192"/>
                </a:moveTo>
                <a:lnTo>
                  <a:pt x="48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6019800" y="4419600"/>
            <a:ext cx="687388" cy="687388"/>
          </a:xfrm>
          <a:custGeom>
            <a:avLst/>
            <a:gdLst>
              <a:gd name="T0" fmla="*/ 0 w 433"/>
              <a:gd name="T1" fmla="*/ 0 h 433"/>
              <a:gd name="T2" fmla="*/ 2147483647 w 433"/>
              <a:gd name="T3" fmla="*/ 2147483647 h 433"/>
              <a:gd name="T4" fmla="*/ 2147483647 w 433"/>
              <a:gd name="T5" fmla="*/ 2147483647 h 433"/>
              <a:gd name="T6" fmla="*/ 2147483647 w 433"/>
              <a:gd name="T7" fmla="*/ 2147483647 h 433"/>
              <a:gd name="T8" fmla="*/ 0 60000 65536"/>
              <a:gd name="T9" fmla="*/ 0 60000 65536"/>
              <a:gd name="T10" fmla="*/ 0 60000 65536"/>
              <a:gd name="T11" fmla="*/ 0 60000 65536"/>
              <a:gd name="T12" fmla="*/ 0 w 433"/>
              <a:gd name="T13" fmla="*/ 0 h 433"/>
              <a:gd name="T14" fmla="*/ 433 w 433"/>
              <a:gd name="T15" fmla="*/ 433 h 4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3" h="433">
                <a:moveTo>
                  <a:pt x="0" y="0"/>
                </a:moveTo>
                <a:lnTo>
                  <a:pt x="432" y="130"/>
                </a:lnTo>
                <a:lnTo>
                  <a:pt x="144" y="389"/>
                </a:lnTo>
                <a:lnTo>
                  <a:pt x="240" y="432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5175250" y="4191000"/>
            <a:ext cx="546100" cy="0"/>
          </a:xfrm>
          <a:prstGeom prst="line">
            <a:avLst/>
          </a:prstGeom>
          <a:noFill/>
          <a:ln w="28575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4565650" y="4191000"/>
            <a:ext cx="546100" cy="0"/>
          </a:xfrm>
          <a:prstGeom prst="line">
            <a:avLst/>
          </a:prstGeom>
          <a:noFill/>
          <a:ln w="28575">
            <a:solidFill>
              <a:srgbClr val="99FFCC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6248400" y="5029200"/>
            <a:ext cx="230188" cy="992188"/>
          </a:xfrm>
          <a:custGeom>
            <a:avLst/>
            <a:gdLst>
              <a:gd name="T0" fmla="*/ 0 w 145"/>
              <a:gd name="T1" fmla="*/ 0 h 625"/>
              <a:gd name="T2" fmla="*/ 2147483647 w 145"/>
              <a:gd name="T3" fmla="*/ 2147483647 h 625"/>
              <a:gd name="T4" fmla="*/ 2147483647 w 145"/>
              <a:gd name="T5" fmla="*/ 2147483647 h 625"/>
              <a:gd name="T6" fmla="*/ 2147483647 w 145"/>
              <a:gd name="T7" fmla="*/ 2147483647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145"/>
              <a:gd name="T13" fmla="*/ 0 h 625"/>
              <a:gd name="T14" fmla="*/ 145 w 145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" h="625">
                <a:moveTo>
                  <a:pt x="0" y="0"/>
                </a:moveTo>
                <a:lnTo>
                  <a:pt x="48" y="624"/>
                </a:lnTo>
                <a:lnTo>
                  <a:pt x="96" y="576"/>
                </a:lnTo>
                <a:lnTo>
                  <a:pt x="144" y="624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834" name="Freeform 18"/>
          <p:cNvSpPr>
            <a:spLocks/>
          </p:cNvSpPr>
          <p:nvPr/>
        </p:nvSpPr>
        <p:spPr bwMode="auto">
          <a:xfrm>
            <a:off x="5943600" y="5029200"/>
            <a:ext cx="534988" cy="839788"/>
          </a:xfrm>
          <a:custGeom>
            <a:avLst/>
            <a:gdLst>
              <a:gd name="T0" fmla="*/ 2147483647 w 337"/>
              <a:gd name="T1" fmla="*/ 0 h 529"/>
              <a:gd name="T2" fmla="*/ 0 w 337"/>
              <a:gd name="T3" fmla="*/ 2147483647 h 529"/>
              <a:gd name="T4" fmla="*/ 2147483647 w 337"/>
              <a:gd name="T5" fmla="*/ 2147483647 h 529"/>
              <a:gd name="T6" fmla="*/ 2147483647 w 337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37"/>
              <a:gd name="T13" fmla="*/ 0 h 529"/>
              <a:gd name="T14" fmla="*/ 337 w 337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7" h="529">
                <a:moveTo>
                  <a:pt x="202" y="0"/>
                </a:moveTo>
                <a:lnTo>
                  <a:pt x="0" y="336"/>
                </a:lnTo>
                <a:lnTo>
                  <a:pt x="336" y="480"/>
                </a:lnTo>
                <a:lnTo>
                  <a:pt x="269" y="528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4178300" y="3711575"/>
            <a:ext cx="64440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>
                <a:solidFill>
                  <a:schemeClr val="bg1"/>
                </a:solidFill>
              </a:rPr>
              <a:t>m,b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5167313" y="3787775"/>
            <a:ext cx="644408" cy="36676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>
                <a:solidFill>
                  <a:schemeClr val="bg1"/>
                </a:solidFill>
              </a:rPr>
              <a:t>b,m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1892300" y="5311775"/>
            <a:ext cx="51135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bg1"/>
                </a:solidFill>
              </a:rPr>
              <a:t>ice</a:t>
            </a: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2368550" y="5645150"/>
            <a:ext cx="292100" cy="292100"/>
          </a:xfrm>
          <a:prstGeom prst="line">
            <a:avLst/>
          </a:prstGeom>
          <a:noFill/>
          <a:ln w="28575">
            <a:solidFill>
              <a:srgbClr val="F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3" grpId="0" animBg="1"/>
      <p:bldP spid="53256" grpId="0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53267" grpId="0"/>
      <p:bldP spid="53268" grpId="0"/>
      <p:bldP spid="34837" grpId="0"/>
      <p:bldP spid="34838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82950" y="3359150"/>
            <a:ext cx="1816100" cy="2654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block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Example of Good Thinking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1628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Consider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only the box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as the system!</a:t>
            </a:r>
          </a:p>
          <a:p>
            <a:pPr lvl="1">
              <a:defRPr/>
            </a:pP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/>
              </a:rPr>
              <a:t>on</a:t>
            </a:r>
            <a:r>
              <a:rPr lang="en-US" baseline="-25000" dirty="0" smtClean="0">
                <a:solidFill>
                  <a:schemeClr val="bg1"/>
                </a:solidFill>
                <a:effectLst/>
              </a:rPr>
              <a:t> box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m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box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=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="1" i="1" baseline="-25000" dirty="0" err="1" smtClean="0">
                <a:solidFill>
                  <a:schemeClr val="bg1"/>
                </a:solidFill>
                <a:effectLst/>
              </a:rPr>
              <a:t>b,m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Free Body Diagram (next power point).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2501900" y="4648200"/>
            <a:ext cx="635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654300" y="4092575"/>
            <a:ext cx="62837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003300" y="6019800"/>
            <a:ext cx="7061200" cy="0"/>
          </a:xfrm>
          <a:prstGeom prst="line">
            <a:avLst/>
          </a:prstGeom>
          <a:noFill/>
          <a:ln w="19050">
            <a:solidFill>
              <a:srgbClr val="F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5778500" y="3740150"/>
            <a:ext cx="368300" cy="368300"/>
          </a:xfrm>
          <a:prstGeom prst="ellips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5949950" y="4121150"/>
            <a:ext cx="292100" cy="9017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 flipV="1">
            <a:off x="5099050" y="4260850"/>
            <a:ext cx="927100" cy="1651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3" name="Freeform 13"/>
          <p:cNvSpPr>
            <a:spLocks/>
          </p:cNvSpPr>
          <p:nvPr/>
        </p:nvSpPr>
        <p:spPr bwMode="auto">
          <a:xfrm>
            <a:off x="5105400" y="3962400"/>
            <a:ext cx="77788" cy="306388"/>
          </a:xfrm>
          <a:custGeom>
            <a:avLst/>
            <a:gdLst>
              <a:gd name="T0" fmla="*/ 0 w 49"/>
              <a:gd name="T1" fmla="*/ 2147483647 h 193"/>
              <a:gd name="T2" fmla="*/ 2147483647 w 49"/>
              <a:gd name="T3" fmla="*/ 2147483647 h 193"/>
              <a:gd name="T4" fmla="*/ 0 w 49"/>
              <a:gd name="T5" fmla="*/ 0 h 193"/>
              <a:gd name="T6" fmla="*/ 0 60000 65536"/>
              <a:gd name="T7" fmla="*/ 0 60000 65536"/>
              <a:gd name="T8" fmla="*/ 0 60000 65536"/>
              <a:gd name="T9" fmla="*/ 0 w 49"/>
              <a:gd name="T10" fmla="*/ 0 h 193"/>
              <a:gd name="T11" fmla="*/ 49 w 49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" h="193">
                <a:moveTo>
                  <a:pt x="0" y="192"/>
                </a:moveTo>
                <a:lnTo>
                  <a:pt x="48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4" name="Freeform 14"/>
          <p:cNvSpPr>
            <a:spLocks/>
          </p:cNvSpPr>
          <p:nvPr/>
        </p:nvSpPr>
        <p:spPr bwMode="auto">
          <a:xfrm>
            <a:off x="6019800" y="4419600"/>
            <a:ext cx="687388" cy="687388"/>
          </a:xfrm>
          <a:custGeom>
            <a:avLst/>
            <a:gdLst>
              <a:gd name="T0" fmla="*/ 0 w 433"/>
              <a:gd name="T1" fmla="*/ 0 h 433"/>
              <a:gd name="T2" fmla="*/ 2147483647 w 433"/>
              <a:gd name="T3" fmla="*/ 2147483647 h 433"/>
              <a:gd name="T4" fmla="*/ 2147483647 w 433"/>
              <a:gd name="T5" fmla="*/ 2147483647 h 433"/>
              <a:gd name="T6" fmla="*/ 2147483647 w 433"/>
              <a:gd name="T7" fmla="*/ 2147483647 h 433"/>
              <a:gd name="T8" fmla="*/ 0 60000 65536"/>
              <a:gd name="T9" fmla="*/ 0 60000 65536"/>
              <a:gd name="T10" fmla="*/ 0 60000 65536"/>
              <a:gd name="T11" fmla="*/ 0 60000 65536"/>
              <a:gd name="T12" fmla="*/ 0 w 433"/>
              <a:gd name="T13" fmla="*/ 0 h 433"/>
              <a:gd name="T14" fmla="*/ 433 w 433"/>
              <a:gd name="T15" fmla="*/ 433 h 4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3" h="433">
                <a:moveTo>
                  <a:pt x="0" y="0"/>
                </a:moveTo>
                <a:lnTo>
                  <a:pt x="432" y="130"/>
                </a:lnTo>
                <a:lnTo>
                  <a:pt x="144" y="389"/>
                </a:lnTo>
                <a:lnTo>
                  <a:pt x="240" y="432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5175250" y="4191000"/>
            <a:ext cx="5461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4565650" y="4191000"/>
            <a:ext cx="5461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6248400" y="5029200"/>
            <a:ext cx="230188" cy="992188"/>
          </a:xfrm>
          <a:custGeom>
            <a:avLst/>
            <a:gdLst>
              <a:gd name="T0" fmla="*/ 0 w 145"/>
              <a:gd name="T1" fmla="*/ 0 h 625"/>
              <a:gd name="T2" fmla="*/ 2147483647 w 145"/>
              <a:gd name="T3" fmla="*/ 2147483647 h 625"/>
              <a:gd name="T4" fmla="*/ 2147483647 w 145"/>
              <a:gd name="T5" fmla="*/ 2147483647 h 625"/>
              <a:gd name="T6" fmla="*/ 2147483647 w 145"/>
              <a:gd name="T7" fmla="*/ 2147483647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145"/>
              <a:gd name="T13" fmla="*/ 0 h 625"/>
              <a:gd name="T14" fmla="*/ 145 w 145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" h="625">
                <a:moveTo>
                  <a:pt x="0" y="0"/>
                </a:moveTo>
                <a:lnTo>
                  <a:pt x="48" y="624"/>
                </a:lnTo>
                <a:lnTo>
                  <a:pt x="96" y="576"/>
                </a:lnTo>
                <a:lnTo>
                  <a:pt x="144" y="624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5943600" y="5029200"/>
            <a:ext cx="534988" cy="839788"/>
          </a:xfrm>
          <a:custGeom>
            <a:avLst/>
            <a:gdLst>
              <a:gd name="T0" fmla="*/ 2147483647 w 337"/>
              <a:gd name="T1" fmla="*/ 0 h 529"/>
              <a:gd name="T2" fmla="*/ 0 w 337"/>
              <a:gd name="T3" fmla="*/ 2147483647 h 529"/>
              <a:gd name="T4" fmla="*/ 2147483647 w 337"/>
              <a:gd name="T5" fmla="*/ 2147483647 h 529"/>
              <a:gd name="T6" fmla="*/ 2147483647 w 337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37"/>
              <a:gd name="T13" fmla="*/ 0 h 529"/>
              <a:gd name="T14" fmla="*/ 337 w 337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7" h="529">
                <a:moveTo>
                  <a:pt x="202" y="0"/>
                </a:moveTo>
                <a:lnTo>
                  <a:pt x="0" y="336"/>
                </a:lnTo>
                <a:lnTo>
                  <a:pt x="336" y="480"/>
                </a:lnTo>
                <a:lnTo>
                  <a:pt x="269" y="528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4178300" y="3711575"/>
            <a:ext cx="64440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>
                <a:solidFill>
                  <a:schemeClr val="bg1"/>
                </a:solidFill>
              </a:rPr>
              <a:t>m,b</a:t>
            </a:r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5167313" y="3787775"/>
            <a:ext cx="644408" cy="36676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>
                <a:solidFill>
                  <a:schemeClr val="bg1"/>
                </a:solidFill>
              </a:rPr>
              <a:t>b,m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1892300" y="5311775"/>
            <a:ext cx="51135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bg1"/>
                </a:solidFill>
              </a:rPr>
              <a:t>ice</a:t>
            </a: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2368550" y="5645150"/>
            <a:ext cx="292100" cy="292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6344" y="5305647"/>
            <a:ext cx="112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No ice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>
            <a:off x="7219507" y="5752214"/>
            <a:ext cx="287080" cy="116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ounded Rectangular Callout 30"/>
          <p:cNvSpPr/>
          <p:nvPr/>
        </p:nvSpPr>
        <p:spPr bwMode="auto">
          <a:xfrm>
            <a:off x="4805917" y="6209414"/>
            <a:ext cx="1626782" cy="350874"/>
          </a:xfrm>
          <a:prstGeom prst="wedgeRoundRectCallout">
            <a:avLst>
              <a:gd name="adj1" fmla="val 37182"/>
              <a:gd name="adj2" fmla="val -8901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Friction force</a:t>
            </a:r>
          </a:p>
        </p:txBody>
      </p:sp>
      <p:sp>
        <p:nvSpPr>
          <p:cNvPr id="32" name="Right Arrow 31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7" grpId="0" animBg="1"/>
      <p:bldP spid="86024" grpId="0"/>
      <p:bldP spid="35849" grpId="0" animBg="1"/>
      <p:bldP spid="35850" grpId="0" animBg="1"/>
      <p:bldP spid="35851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  <p:bldP spid="35858" grpId="0" animBg="1"/>
      <p:bldP spid="86035" grpId="0"/>
      <p:bldP spid="86036" grpId="0"/>
      <p:bldP spid="35861" grpId="0"/>
      <p:bldP spid="35862" grpId="0" animBg="1"/>
      <p:bldP spid="28" grpId="0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282950" y="3359150"/>
            <a:ext cx="1816100" cy="2654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block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493713" y="509588"/>
            <a:ext cx="8183562" cy="6635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Add a wall that stops the motion of the block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162800" cy="15652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Now there are two forces acting (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in the horizontal direction</a:t>
            </a:r>
            <a:r>
              <a:rPr lang="en-US" dirty="0" smtClean="0">
                <a:solidFill>
                  <a:schemeClr val="bg1"/>
                </a:solidFill>
                <a:effectLst/>
              </a:rPr>
              <a:t>) on block and they cancel</a:t>
            </a:r>
          </a:p>
          <a:p>
            <a:pPr lvl="1">
              <a:defRPr/>
            </a:pP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/>
              </a:rPr>
              <a:t>on</a:t>
            </a:r>
            <a:r>
              <a:rPr lang="en-US" baseline="-25000" dirty="0" smtClean="0">
                <a:solidFill>
                  <a:schemeClr val="bg1"/>
                </a:solidFill>
                <a:effectLst/>
              </a:rPr>
              <a:t> box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m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box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=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="1" i="1" baseline="-25000" dirty="0" err="1" smtClean="0">
                <a:solidFill>
                  <a:schemeClr val="bg1"/>
                </a:solidFill>
                <a:effectLst/>
              </a:rPr>
              <a:t>b,m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+ </a:t>
            </a:r>
            <a:r>
              <a:rPr lang="en-US" b="1" i="1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n-US" b="1" i="1" baseline="-25000" dirty="0" err="1" smtClean="0">
                <a:solidFill>
                  <a:schemeClr val="bg1"/>
                </a:solidFill>
                <a:effectLst/>
              </a:rPr>
              <a:t>b,w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0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Free Body Diagram (next power point).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770765" y="5206104"/>
            <a:ext cx="62837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1" i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box</a:t>
            </a:r>
            <a:endParaRPr lang="en-US" b="1" i="1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1003300" y="6019800"/>
            <a:ext cx="7061200" cy="0"/>
          </a:xfrm>
          <a:prstGeom prst="line">
            <a:avLst/>
          </a:prstGeom>
          <a:noFill/>
          <a:ln w="25400">
            <a:solidFill>
              <a:srgbClr val="F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5778500" y="3740150"/>
            <a:ext cx="368300" cy="368300"/>
          </a:xfrm>
          <a:prstGeom prst="ellips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5949950" y="4121150"/>
            <a:ext cx="292100" cy="9017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 flipV="1">
            <a:off x="5099050" y="4260850"/>
            <a:ext cx="927100" cy="1651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6" name="Freeform 13"/>
          <p:cNvSpPr>
            <a:spLocks/>
          </p:cNvSpPr>
          <p:nvPr/>
        </p:nvSpPr>
        <p:spPr bwMode="auto">
          <a:xfrm>
            <a:off x="5105400" y="3962400"/>
            <a:ext cx="77788" cy="306388"/>
          </a:xfrm>
          <a:custGeom>
            <a:avLst/>
            <a:gdLst>
              <a:gd name="T0" fmla="*/ 0 w 49"/>
              <a:gd name="T1" fmla="*/ 2147483647 h 193"/>
              <a:gd name="T2" fmla="*/ 2147483647 w 49"/>
              <a:gd name="T3" fmla="*/ 2147483647 h 193"/>
              <a:gd name="T4" fmla="*/ 0 w 49"/>
              <a:gd name="T5" fmla="*/ 0 h 193"/>
              <a:gd name="T6" fmla="*/ 0 60000 65536"/>
              <a:gd name="T7" fmla="*/ 0 60000 65536"/>
              <a:gd name="T8" fmla="*/ 0 60000 65536"/>
              <a:gd name="T9" fmla="*/ 0 w 49"/>
              <a:gd name="T10" fmla="*/ 0 h 193"/>
              <a:gd name="T11" fmla="*/ 49 w 49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" h="193">
                <a:moveTo>
                  <a:pt x="0" y="192"/>
                </a:moveTo>
                <a:lnTo>
                  <a:pt x="48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7" name="Freeform 14"/>
          <p:cNvSpPr>
            <a:spLocks/>
          </p:cNvSpPr>
          <p:nvPr/>
        </p:nvSpPr>
        <p:spPr bwMode="auto">
          <a:xfrm>
            <a:off x="6019800" y="4419600"/>
            <a:ext cx="687388" cy="687388"/>
          </a:xfrm>
          <a:custGeom>
            <a:avLst/>
            <a:gdLst>
              <a:gd name="T0" fmla="*/ 0 w 433"/>
              <a:gd name="T1" fmla="*/ 0 h 433"/>
              <a:gd name="T2" fmla="*/ 2147483647 w 433"/>
              <a:gd name="T3" fmla="*/ 2147483647 h 433"/>
              <a:gd name="T4" fmla="*/ 2147483647 w 433"/>
              <a:gd name="T5" fmla="*/ 2147483647 h 433"/>
              <a:gd name="T6" fmla="*/ 2147483647 w 433"/>
              <a:gd name="T7" fmla="*/ 2147483647 h 433"/>
              <a:gd name="T8" fmla="*/ 0 60000 65536"/>
              <a:gd name="T9" fmla="*/ 0 60000 65536"/>
              <a:gd name="T10" fmla="*/ 0 60000 65536"/>
              <a:gd name="T11" fmla="*/ 0 60000 65536"/>
              <a:gd name="T12" fmla="*/ 0 w 433"/>
              <a:gd name="T13" fmla="*/ 0 h 433"/>
              <a:gd name="T14" fmla="*/ 433 w 433"/>
              <a:gd name="T15" fmla="*/ 433 h 4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3" h="433">
                <a:moveTo>
                  <a:pt x="0" y="0"/>
                </a:moveTo>
                <a:lnTo>
                  <a:pt x="432" y="130"/>
                </a:lnTo>
                <a:lnTo>
                  <a:pt x="144" y="389"/>
                </a:lnTo>
                <a:lnTo>
                  <a:pt x="240" y="432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8" name="Line 15"/>
          <p:cNvSpPr>
            <a:spLocks noChangeShapeType="1"/>
          </p:cNvSpPr>
          <p:nvPr/>
        </p:nvSpPr>
        <p:spPr bwMode="auto">
          <a:xfrm flipH="1">
            <a:off x="5175250" y="4191000"/>
            <a:ext cx="5461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79" name="Line 16"/>
          <p:cNvSpPr>
            <a:spLocks noChangeShapeType="1"/>
          </p:cNvSpPr>
          <p:nvPr/>
        </p:nvSpPr>
        <p:spPr bwMode="auto">
          <a:xfrm flipH="1">
            <a:off x="4565650" y="4191000"/>
            <a:ext cx="5461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80" name="Freeform 17"/>
          <p:cNvSpPr>
            <a:spLocks/>
          </p:cNvSpPr>
          <p:nvPr/>
        </p:nvSpPr>
        <p:spPr bwMode="auto">
          <a:xfrm>
            <a:off x="6248400" y="5029200"/>
            <a:ext cx="230188" cy="992188"/>
          </a:xfrm>
          <a:custGeom>
            <a:avLst/>
            <a:gdLst>
              <a:gd name="T0" fmla="*/ 0 w 145"/>
              <a:gd name="T1" fmla="*/ 0 h 625"/>
              <a:gd name="T2" fmla="*/ 2147483647 w 145"/>
              <a:gd name="T3" fmla="*/ 2147483647 h 625"/>
              <a:gd name="T4" fmla="*/ 2147483647 w 145"/>
              <a:gd name="T5" fmla="*/ 2147483647 h 625"/>
              <a:gd name="T6" fmla="*/ 2147483647 w 145"/>
              <a:gd name="T7" fmla="*/ 2147483647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145"/>
              <a:gd name="T13" fmla="*/ 0 h 625"/>
              <a:gd name="T14" fmla="*/ 145 w 145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" h="625">
                <a:moveTo>
                  <a:pt x="0" y="0"/>
                </a:moveTo>
                <a:lnTo>
                  <a:pt x="48" y="624"/>
                </a:lnTo>
                <a:lnTo>
                  <a:pt x="96" y="576"/>
                </a:lnTo>
                <a:lnTo>
                  <a:pt x="144" y="624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81" name="Freeform 18"/>
          <p:cNvSpPr>
            <a:spLocks/>
          </p:cNvSpPr>
          <p:nvPr/>
        </p:nvSpPr>
        <p:spPr bwMode="auto">
          <a:xfrm>
            <a:off x="5943600" y="5029200"/>
            <a:ext cx="534988" cy="839788"/>
          </a:xfrm>
          <a:custGeom>
            <a:avLst/>
            <a:gdLst>
              <a:gd name="T0" fmla="*/ 2147483647 w 337"/>
              <a:gd name="T1" fmla="*/ 0 h 529"/>
              <a:gd name="T2" fmla="*/ 0 w 337"/>
              <a:gd name="T3" fmla="*/ 2147483647 h 529"/>
              <a:gd name="T4" fmla="*/ 2147483647 w 337"/>
              <a:gd name="T5" fmla="*/ 2147483647 h 529"/>
              <a:gd name="T6" fmla="*/ 2147483647 w 337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37"/>
              <a:gd name="T13" fmla="*/ 0 h 529"/>
              <a:gd name="T14" fmla="*/ 337 w 337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7" h="529">
                <a:moveTo>
                  <a:pt x="202" y="0"/>
                </a:moveTo>
                <a:lnTo>
                  <a:pt x="0" y="336"/>
                </a:lnTo>
                <a:lnTo>
                  <a:pt x="336" y="480"/>
                </a:lnTo>
                <a:lnTo>
                  <a:pt x="269" y="528"/>
                </a:lnTo>
              </a:path>
            </a:pathLst>
          </a:custGeom>
          <a:noFill/>
          <a:ln w="28575" cap="rnd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4178300" y="3711575"/>
            <a:ext cx="64440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 dirty="0" err="1">
                <a:solidFill>
                  <a:schemeClr val="bg1"/>
                </a:solidFill>
              </a:rPr>
              <a:t>m,b</a:t>
            </a:r>
            <a:endParaRPr lang="en-US" b="1" i="1" baseline="-25000" dirty="0">
              <a:solidFill>
                <a:schemeClr val="bg1"/>
              </a:solidFill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5167313" y="3787775"/>
            <a:ext cx="644408" cy="36676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 dirty="0" err="1">
                <a:solidFill>
                  <a:schemeClr val="bg1"/>
                </a:solidFill>
              </a:rPr>
              <a:t>b,m</a:t>
            </a:r>
            <a:endParaRPr lang="en-US" b="1" i="1" baseline="-25000" dirty="0">
              <a:solidFill>
                <a:schemeClr val="bg1"/>
              </a:solidFill>
            </a:endParaRPr>
          </a:p>
        </p:txBody>
      </p:sp>
      <p:sp>
        <p:nvSpPr>
          <p:cNvPr id="36884" name="Rectangle 21"/>
          <p:cNvSpPr>
            <a:spLocks noChangeArrowheads="1"/>
          </p:cNvSpPr>
          <p:nvPr/>
        </p:nvSpPr>
        <p:spPr bwMode="auto">
          <a:xfrm>
            <a:off x="1392238" y="5540375"/>
            <a:ext cx="51135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chemeClr val="bg1"/>
                </a:solidFill>
              </a:rPr>
              <a:t>ice</a:t>
            </a:r>
          </a:p>
        </p:txBody>
      </p:sp>
      <p:sp>
        <p:nvSpPr>
          <p:cNvPr id="36885" name="Line 22"/>
          <p:cNvSpPr>
            <a:spLocks noChangeShapeType="1"/>
          </p:cNvSpPr>
          <p:nvPr/>
        </p:nvSpPr>
        <p:spPr bwMode="auto">
          <a:xfrm>
            <a:off x="2368550" y="5645150"/>
            <a:ext cx="292100" cy="292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86" name="Rectangle 29"/>
          <p:cNvSpPr>
            <a:spLocks noChangeArrowheads="1"/>
          </p:cNvSpPr>
          <p:nvPr/>
        </p:nvSpPr>
        <p:spPr bwMode="auto">
          <a:xfrm>
            <a:off x="2293938" y="3242452"/>
            <a:ext cx="977900" cy="276494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87" name="Line 30"/>
          <p:cNvSpPr>
            <a:spLocks noChangeShapeType="1"/>
          </p:cNvSpPr>
          <p:nvPr/>
        </p:nvSpPr>
        <p:spPr bwMode="auto">
          <a:xfrm flipH="1">
            <a:off x="3284538" y="4343400"/>
            <a:ext cx="5461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88" name="Line 31"/>
          <p:cNvSpPr>
            <a:spLocks noChangeShapeType="1"/>
          </p:cNvSpPr>
          <p:nvPr/>
        </p:nvSpPr>
        <p:spPr bwMode="auto">
          <a:xfrm flipH="1">
            <a:off x="2713038" y="4343400"/>
            <a:ext cx="5461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2325688" y="3863975"/>
            <a:ext cx="6251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 dirty="0" err="1">
                <a:solidFill>
                  <a:schemeClr val="bg1"/>
                </a:solidFill>
              </a:rPr>
              <a:t>b,w</a:t>
            </a:r>
            <a:endParaRPr lang="en-US" b="1" i="1" baseline="-25000" dirty="0">
              <a:solidFill>
                <a:schemeClr val="bg1"/>
              </a:solidFill>
            </a:endParaRP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3276600" y="3940175"/>
            <a:ext cx="6188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 dirty="0" err="1">
                <a:solidFill>
                  <a:schemeClr val="bg1"/>
                </a:solidFill>
              </a:rPr>
              <a:t>w,b</a:t>
            </a:r>
            <a:endParaRPr lang="en-US" b="1" i="1" baseline="-25000" dirty="0">
              <a:solidFill>
                <a:schemeClr val="bg1"/>
              </a:solidFill>
            </a:endParaRPr>
          </a:p>
        </p:txBody>
      </p:sp>
      <p:sp>
        <p:nvSpPr>
          <p:cNvPr id="36891" name="Oval 34"/>
          <p:cNvSpPr>
            <a:spLocks noChangeArrowheads="1"/>
          </p:cNvSpPr>
          <p:nvPr/>
        </p:nvSpPr>
        <p:spPr bwMode="auto">
          <a:xfrm>
            <a:off x="4895850" y="3517900"/>
            <a:ext cx="939800" cy="971550"/>
          </a:xfrm>
          <a:prstGeom prst="ellipse">
            <a:avLst/>
          </a:prstGeom>
          <a:noFill/>
          <a:ln w="38100">
            <a:solidFill>
              <a:srgbClr val="F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6892" name="Oval 35"/>
          <p:cNvSpPr>
            <a:spLocks noChangeArrowheads="1"/>
          </p:cNvSpPr>
          <p:nvPr/>
        </p:nvSpPr>
        <p:spPr bwMode="auto">
          <a:xfrm>
            <a:off x="2355850" y="3714750"/>
            <a:ext cx="939800" cy="971550"/>
          </a:xfrm>
          <a:prstGeom prst="ellipse">
            <a:avLst/>
          </a:prstGeom>
          <a:noFill/>
          <a:ln w="38100">
            <a:solidFill>
              <a:srgbClr val="F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55304" grpId="0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55315" grpId="0"/>
      <p:bldP spid="55316" grpId="0"/>
      <p:bldP spid="36884" grpId="0"/>
      <p:bldP spid="36885" grpId="0" animBg="1"/>
      <p:bldP spid="36886" grpId="0" animBg="1"/>
      <p:bldP spid="36887" grpId="0" animBg="1"/>
      <p:bldP spid="36888" grpId="0" animBg="1"/>
      <p:bldP spid="55328" grpId="0"/>
      <p:bldP spid="55329" grpId="0"/>
      <p:bldP spid="36891" grpId="0" animBg="1"/>
      <p:bldP spid="36892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Newton’s 3rd Law Understanding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524000"/>
            <a:ext cx="7966075" cy="609600"/>
          </a:xfrm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Two blocks are stacked on the ground.  How many action-reaction pairs of forces are present in this system?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735638" y="2673350"/>
            <a:ext cx="12414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(a)  </a:t>
            </a:r>
            <a:r>
              <a:rPr lang="en-US" i="1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(b)  </a:t>
            </a:r>
            <a:r>
              <a:rPr lang="en-US" i="1" dirty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lphaLcParenBoth" startAt="3"/>
            </a:pPr>
            <a:r>
              <a:rPr lang="en-US" i="1" dirty="0">
                <a:solidFill>
                  <a:schemeClr val="bg1"/>
                </a:solidFill>
              </a:rPr>
              <a:t>4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lphaLcParenBoth" startAt="3"/>
            </a:pPr>
            <a:endParaRPr lang="en-US" i="1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lphaLcParenBoth" startAt="3"/>
            </a:pPr>
            <a:r>
              <a:rPr lang="en-US" i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3684588" y="2690813"/>
            <a:ext cx="1387475" cy="1538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4206875" y="3133725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</a:rPr>
              <a:t>a</a:t>
            </a:r>
            <a:endParaRPr lang="en-US" i="1" baseline="-25000" dirty="0">
              <a:solidFill>
                <a:schemeClr val="bg1"/>
              </a:solidFill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3686175" y="4237038"/>
            <a:ext cx="1385888" cy="1538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4141788" y="4556125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</a:rPr>
              <a:t>b</a:t>
            </a:r>
            <a:endParaRPr lang="en-US" i="1" baseline="-25000" dirty="0">
              <a:solidFill>
                <a:schemeClr val="bg1"/>
              </a:solidFill>
            </a:endParaRPr>
          </a:p>
        </p:txBody>
      </p:sp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482600" y="5773738"/>
            <a:ext cx="8169275" cy="48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/>
      <p:bldP spid="37895" grpId="0" animBg="1"/>
      <p:bldP spid="37896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423863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Solution: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213" y="2114550"/>
            <a:ext cx="1711325" cy="3195638"/>
            <a:chOff x="390" y="1323"/>
            <a:chExt cx="1078" cy="2013"/>
          </a:xfrm>
        </p:grpSpPr>
        <p:sp>
          <p:nvSpPr>
            <p:cNvPr id="39984" name="Rectangle 5"/>
            <p:cNvSpPr>
              <a:spLocks noChangeArrowheads="1"/>
            </p:cNvSpPr>
            <p:nvPr/>
          </p:nvSpPr>
          <p:spPr bwMode="auto">
            <a:xfrm>
              <a:off x="641" y="1323"/>
              <a:ext cx="686" cy="673"/>
            </a:xfrm>
            <a:prstGeom prst="rect">
              <a:avLst/>
            </a:prstGeom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85" name="Rectangle 6"/>
            <p:cNvSpPr>
              <a:spLocks noChangeArrowheads="1"/>
            </p:cNvSpPr>
            <p:nvPr/>
          </p:nvSpPr>
          <p:spPr bwMode="auto">
            <a:xfrm>
              <a:off x="639" y="1976"/>
              <a:ext cx="686" cy="673"/>
            </a:xfrm>
            <a:prstGeom prst="rect">
              <a:avLst/>
            </a:prstGeom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86" name="Rectangle 7"/>
            <p:cNvSpPr>
              <a:spLocks noChangeArrowheads="1"/>
            </p:cNvSpPr>
            <p:nvPr/>
          </p:nvSpPr>
          <p:spPr bwMode="auto">
            <a:xfrm>
              <a:off x="390" y="2648"/>
              <a:ext cx="1078" cy="30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87" name="Line 8"/>
            <p:cNvSpPr>
              <a:spLocks noChangeShapeType="1"/>
            </p:cNvSpPr>
            <p:nvPr/>
          </p:nvSpPr>
          <p:spPr bwMode="auto">
            <a:xfrm rot="5400000" flipH="1">
              <a:off x="520" y="3164"/>
              <a:ext cx="344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88" name="Line 9"/>
            <p:cNvSpPr>
              <a:spLocks noChangeShapeType="1"/>
            </p:cNvSpPr>
            <p:nvPr/>
          </p:nvSpPr>
          <p:spPr bwMode="auto">
            <a:xfrm rot="5400000" flipH="1" flipV="1">
              <a:off x="535" y="1757"/>
              <a:ext cx="344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93194" name="Rectangle 10"/>
            <p:cNvSpPr>
              <a:spLocks noChangeArrowheads="1"/>
            </p:cNvSpPr>
            <p:nvPr/>
          </p:nvSpPr>
          <p:spPr bwMode="auto">
            <a:xfrm>
              <a:off x="701" y="3105"/>
              <a:ext cx="3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E,a</a:t>
              </a:r>
              <a:endParaRPr lang="en-US" b="1" i="1" baseline="-25000">
                <a:solidFill>
                  <a:schemeClr val="bg1"/>
                </a:solidFill>
              </a:endParaRPr>
            </a:p>
          </p:txBody>
        </p:sp>
        <p:sp>
          <p:nvSpPr>
            <p:cNvPr id="93195" name="Rectangle 11"/>
            <p:cNvSpPr>
              <a:spLocks noChangeArrowheads="1"/>
            </p:cNvSpPr>
            <p:nvPr/>
          </p:nvSpPr>
          <p:spPr bwMode="auto">
            <a:xfrm>
              <a:off x="708" y="1697"/>
              <a:ext cx="3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a,E</a:t>
              </a:r>
              <a:endParaRPr lang="en-US" b="1" i="1" baseline="-25000">
                <a:solidFill>
                  <a:schemeClr val="bg1"/>
                </a:solidFill>
              </a:endParaRPr>
            </a:p>
          </p:txBody>
        </p:sp>
        <p:sp>
          <p:nvSpPr>
            <p:cNvPr id="39991" name="Rectangle 12"/>
            <p:cNvSpPr>
              <a:spLocks noChangeArrowheads="1"/>
            </p:cNvSpPr>
            <p:nvPr/>
          </p:nvSpPr>
          <p:spPr bwMode="auto">
            <a:xfrm>
              <a:off x="999" y="1375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 dirty="0">
                  <a:solidFill>
                    <a:schemeClr val="bg1"/>
                  </a:solidFill>
                </a:rPr>
                <a:t>a</a:t>
              </a:r>
              <a:endParaRPr lang="en-US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39992" name="Rectangle 13"/>
            <p:cNvSpPr>
              <a:spLocks noChangeArrowheads="1"/>
            </p:cNvSpPr>
            <p:nvPr/>
          </p:nvSpPr>
          <p:spPr bwMode="auto">
            <a:xfrm>
              <a:off x="981" y="2138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 dirty="0">
                  <a:solidFill>
                    <a:schemeClr val="bg1"/>
                  </a:solidFill>
                </a:rPr>
                <a:t>b</a:t>
              </a:r>
              <a:endParaRPr lang="en-US" i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935164" y="2103438"/>
            <a:ext cx="1711325" cy="3216275"/>
            <a:chOff x="1660" y="1325"/>
            <a:chExt cx="1078" cy="2026"/>
          </a:xfrm>
        </p:grpSpPr>
        <p:sp>
          <p:nvSpPr>
            <p:cNvPr id="39975" name="Rectangle 15"/>
            <p:cNvSpPr>
              <a:spLocks noChangeArrowheads="1"/>
            </p:cNvSpPr>
            <p:nvPr/>
          </p:nvSpPr>
          <p:spPr bwMode="auto">
            <a:xfrm>
              <a:off x="1890" y="1325"/>
              <a:ext cx="686" cy="673"/>
            </a:xfrm>
            <a:prstGeom prst="rect">
              <a:avLst/>
            </a:prstGeom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76" name="Line 16"/>
            <p:cNvSpPr>
              <a:spLocks noChangeShapeType="1"/>
            </p:cNvSpPr>
            <p:nvPr/>
          </p:nvSpPr>
          <p:spPr bwMode="auto">
            <a:xfrm rot="5400000" flipH="1">
              <a:off x="1814" y="3179"/>
              <a:ext cx="344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2018" y="3088"/>
              <a:ext cx="38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E,b</a:t>
              </a:r>
              <a:endParaRPr lang="en-US" b="1" i="1" baseline="-25000">
                <a:solidFill>
                  <a:schemeClr val="bg1"/>
                </a:solidFill>
              </a:endParaRPr>
            </a:p>
          </p:txBody>
        </p:sp>
        <p:sp>
          <p:nvSpPr>
            <p:cNvPr id="39978" name="Rectangle 18"/>
            <p:cNvSpPr>
              <a:spLocks noChangeArrowheads="1"/>
            </p:cNvSpPr>
            <p:nvPr/>
          </p:nvSpPr>
          <p:spPr bwMode="auto">
            <a:xfrm>
              <a:off x="1889" y="1986"/>
              <a:ext cx="686" cy="673"/>
            </a:xfrm>
            <a:prstGeom prst="rect">
              <a:avLst/>
            </a:prstGeom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79" name="Rectangle 19"/>
            <p:cNvSpPr>
              <a:spLocks noChangeArrowheads="1"/>
            </p:cNvSpPr>
            <p:nvPr/>
          </p:nvSpPr>
          <p:spPr bwMode="auto">
            <a:xfrm>
              <a:off x="1660" y="2658"/>
              <a:ext cx="1078" cy="30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80" name="Rectangle 20"/>
            <p:cNvSpPr>
              <a:spLocks noChangeArrowheads="1"/>
            </p:cNvSpPr>
            <p:nvPr/>
          </p:nvSpPr>
          <p:spPr bwMode="auto">
            <a:xfrm>
              <a:off x="2225" y="1392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 dirty="0">
                  <a:solidFill>
                    <a:schemeClr val="bg1"/>
                  </a:solidFill>
                </a:rPr>
                <a:t>a</a:t>
              </a:r>
              <a:endParaRPr lang="en-US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39981" name="Rectangle 21"/>
            <p:cNvSpPr>
              <a:spLocks noChangeArrowheads="1"/>
            </p:cNvSpPr>
            <p:nvPr/>
          </p:nvSpPr>
          <p:spPr bwMode="auto">
            <a:xfrm>
              <a:off x="2238" y="2078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 dirty="0">
                  <a:solidFill>
                    <a:schemeClr val="bg1"/>
                  </a:solidFill>
                </a:rPr>
                <a:t>b</a:t>
              </a:r>
              <a:endParaRPr lang="en-US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39982" name="Line 22"/>
            <p:cNvSpPr>
              <a:spLocks noChangeShapeType="1"/>
            </p:cNvSpPr>
            <p:nvPr/>
          </p:nvSpPr>
          <p:spPr bwMode="auto">
            <a:xfrm rot="5400000" flipH="1" flipV="1">
              <a:off x="1814" y="2442"/>
              <a:ext cx="344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93207" name="Rectangle 23"/>
            <p:cNvSpPr>
              <a:spLocks noChangeArrowheads="1"/>
            </p:cNvSpPr>
            <p:nvPr/>
          </p:nvSpPr>
          <p:spPr bwMode="auto">
            <a:xfrm>
              <a:off x="2009" y="2384"/>
              <a:ext cx="38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b,E</a:t>
              </a:r>
              <a:endParaRPr lang="en-US" b="1" i="1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716341" y="2120900"/>
            <a:ext cx="1711325" cy="2586038"/>
            <a:chOff x="2926" y="1318"/>
            <a:chExt cx="1078" cy="1629"/>
          </a:xfrm>
        </p:grpSpPr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3121" y="1971"/>
              <a:ext cx="686" cy="67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3123" y="1318"/>
              <a:ext cx="686" cy="67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3146" y="1524"/>
              <a:ext cx="117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endParaRPr lang="en-US" i="1" baseline="-25000">
                <a:solidFill>
                  <a:schemeClr val="bg1"/>
                </a:solidFill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rot="5400000" flipH="1">
              <a:off x="3011" y="2194"/>
              <a:ext cx="344" cy="0"/>
            </a:xfrm>
            <a:prstGeom prst="line">
              <a:avLst/>
            </a:prstGeom>
            <a:noFill/>
            <a:ln w="1270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rot="5400000" flipH="1" flipV="1">
              <a:off x="3011" y="1779"/>
              <a:ext cx="344" cy="0"/>
            </a:xfrm>
            <a:prstGeom prst="line">
              <a:avLst/>
            </a:prstGeom>
            <a:noFill/>
            <a:ln w="12700">
              <a:noFill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93214" name="Rectangle 30"/>
            <p:cNvSpPr>
              <a:spLocks noChangeArrowheads="1"/>
            </p:cNvSpPr>
            <p:nvPr/>
          </p:nvSpPr>
          <p:spPr bwMode="auto">
            <a:xfrm>
              <a:off x="3182" y="1699"/>
              <a:ext cx="37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b,a</a:t>
              </a:r>
              <a:endParaRPr lang="en-US" b="1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93215" name="Rectangle 31"/>
            <p:cNvSpPr>
              <a:spLocks noChangeArrowheads="1"/>
            </p:cNvSpPr>
            <p:nvPr/>
          </p:nvSpPr>
          <p:spPr bwMode="auto">
            <a:xfrm>
              <a:off x="3206" y="2069"/>
              <a:ext cx="37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a,b</a:t>
              </a:r>
              <a:endParaRPr lang="en-US" b="1" i="1" baseline="-25000">
                <a:solidFill>
                  <a:schemeClr val="bg1"/>
                </a:solidFill>
              </a:endParaRPr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2926" y="2643"/>
              <a:ext cx="1078" cy="30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481" y="1370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>
                  <a:solidFill>
                    <a:schemeClr val="bg1"/>
                  </a:solidFill>
                </a:rPr>
                <a:t>a</a:t>
              </a:r>
              <a:endParaRPr lang="en-US" i="1" baseline="-25000">
                <a:solidFill>
                  <a:schemeClr val="bg1"/>
                </a:solidFill>
              </a:endParaRPr>
            </a:p>
          </p:txBody>
        </p:sp>
        <p:sp>
          <p:nvSpPr>
            <p:cNvPr id="39974" name="Rectangle 34"/>
            <p:cNvSpPr>
              <a:spLocks noChangeArrowheads="1"/>
            </p:cNvSpPr>
            <p:nvPr/>
          </p:nvSpPr>
          <p:spPr bwMode="auto">
            <a:xfrm>
              <a:off x="3463" y="2133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>
                  <a:solidFill>
                    <a:schemeClr val="bg1"/>
                  </a:solidFill>
                </a:rPr>
                <a:t>b</a:t>
              </a:r>
              <a:endParaRPr lang="en-US" i="1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340600" y="2095500"/>
            <a:ext cx="1711325" cy="2697163"/>
            <a:chOff x="4183" y="1320"/>
            <a:chExt cx="1078" cy="1699"/>
          </a:xfrm>
        </p:grpSpPr>
        <p:sp>
          <p:nvSpPr>
            <p:cNvPr id="39955" name="Rectangle 36"/>
            <p:cNvSpPr>
              <a:spLocks noChangeArrowheads="1"/>
            </p:cNvSpPr>
            <p:nvPr/>
          </p:nvSpPr>
          <p:spPr bwMode="auto">
            <a:xfrm>
              <a:off x="4183" y="2645"/>
              <a:ext cx="1078" cy="30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56" name="Rectangle 37"/>
            <p:cNvSpPr>
              <a:spLocks noChangeArrowheads="1"/>
            </p:cNvSpPr>
            <p:nvPr/>
          </p:nvSpPr>
          <p:spPr bwMode="auto">
            <a:xfrm>
              <a:off x="4432" y="1973"/>
              <a:ext cx="686" cy="673"/>
            </a:xfrm>
            <a:prstGeom prst="rect">
              <a:avLst/>
            </a:prstGeom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57" name="Line 38"/>
            <p:cNvSpPr>
              <a:spLocks noChangeShapeType="1"/>
            </p:cNvSpPr>
            <p:nvPr/>
          </p:nvSpPr>
          <p:spPr bwMode="auto">
            <a:xfrm rot="5400000" flipH="1">
              <a:off x="4664" y="2847"/>
              <a:ext cx="344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58" name="Line 39"/>
            <p:cNvSpPr>
              <a:spLocks noChangeShapeType="1"/>
            </p:cNvSpPr>
            <p:nvPr/>
          </p:nvSpPr>
          <p:spPr bwMode="auto">
            <a:xfrm rot="5400000" flipH="1" flipV="1">
              <a:off x="4664" y="2447"/>
              <a:ext cx="344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93224" name="Rectangle 40"/>
            <p:cNvSpPr>
              <a:spLocks noChangeArrowheads="1"/>
            </p:cNvSpPr>
            <p:nvPr/>
          </p:nvSpPr>
          <p:spPr bwMode="auto">
            <a:xfrm>
              <a:off x="4476" y="2694"/>
              <a:ext cx="3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b,g</a:t>
              </a:r>
              <a:endParaRPr lang="en-US" b="1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93225" name="Rectangle 41"/>
            <p:cNvSpPr>
              <a:spLocks noChangeArrowheads="1"/>
            </p:cNvSpPr>
            <p:nvPr/>
          </p:nvSpPr>
          <p:spPr bwMode="auto">
            <a:xfrm>
              <a:off x="4460" y="2401"/>
              <a:ext cx="3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g,b</a:t>
              </a:r>
              <a:endParaRPr lang="en-US" b="1" i="1" baseline="-25000">
                <a:solidFill>
                  <a:schemeClr val="bg1"/>
                </a:solidFill>
              </a:endParaRPr>
            </a:p>
          </p:txBody>
        </p:sp>
        <p:sp>
          <p:nvSpPr>
            <p:cNvPr id="39961" name="Rectangle 42"/>
            <p:cNvSpPr>
              <a:spLocks noChangeArrowheads="1"/>
            </p:cNvSpPr>
            <p:nvPr/>
          </p:nvSpPr>
          <p:spPr bwMode="auto">
            <a:xfrm>
              <a:off x="4434" y="1320"/>
              <a:ext cx="686" cy="673"/>
            </a:xfrm>
            <a:prstGeom prst="rect">
              <a:avLst/>
            </a:prstGeom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39963" name="Rectangle 44"/>
            <p:cNvSpPr>
              <a:spLocks noChangeArrowheads="1"/>
            </p:cNvSpPr>
            <p:nvPr/>
          </p:nvSpPr>
          <p:spPr bwMode="auto">
            <a:xfrm>
              <a:off x="4792" y="1372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 dirty="0">
                  <a:solidFill>
                    <a:schemeClr val="bg1"/>
                  </a:solidFill>
                </a:rPr>
                <a:t>a</a:t>
              </a:r>
              <a:endParaRPr lang="en-US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39964" name="Rectangle 45"/>
            <p:cNvSpPr>
              <a:spLocks noChangeArrowheads="1"/>
            </p:cNvSpPr>
            <p:nvPr/>
          </p:nvSpPr>
          <p:spPr bwMode="auto">
            <a:xfrm>
              <a:off x="4805" y="2049"/>
              <a:ext cx="2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4000" i="1">
                  <a:solidFill>
                    <a:schemeClr val="bg1"/>
                  </a:solidFill>
                </a:rPr>
                <a:t>b</a:t>
              </a:r>
              <a:endParaRPr lang="en-US" i="1" baseline="-25000">
                <a:solidFill>
                  <a:schemeClr val="bg1"/>
                </a:solidFill>
              </a:endParaRPr>
            </a:p>
          </p:txBody>
        </p:sp>
      </p:grpSp>
      <p:sp>
        <p:nvSpPr>
          <p:cNvPr id="39944" name="Rectangle 47"/>
          <p:cNvSpPr>
            <a:spLocks noChangeArrowheads="1"/>
          </p:cNvSpPr>
          <p:nvPr/>
        </p:nvSpPr>
        <p:spPr bwMode="auto">
          <a:xfrm>
            <a:off x="5907088" y="3167063"/>
            <a:ext cx="1089025" cy="106838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9945" name="Rectangle 48"/>
          <p:cNvSpPr>
            <a:spLocks noChangeArrowheads="1"/>
          </p:cNvSpPr>
          <p:nvPr/>
        </p:nvSpPr>
        <p:spPr bwMode="auto">
          <a:xfrm>
            <a:off x="5910263" y="2116138"/>
            <a:ext cx="1089025" cy="106838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9946" name="Line 50"/>
          <p:cNvSpPr>
            <a:spLocks noChangeShapeType="1"/>
          </p:cNvSpPr>
          <p:nvPr/>
        </p:nvSpPr>
        <p:spPr bwMode="auto">
          <a:xfrm rot="5400000" flipH="1">
            <a:off x="6132513" y="3706813"/>
            <a:ext cx="5461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9947" name="Line 51"/>
          <p:cNvSpPr>
            <a:spLocks noChangeShapeType="1"/>
          </p:cNvSpPr>
          <p:nvPr/>
        </p:nvSpPr>
        <p:spPr bwMode="auto">
          <a:xfrm rot="5400000" flipH="1" flipV="1">
            <a:off x="6118225" y="2633663"/>
            <a:ext cx="5461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93236" name="Rectangle 52"/>
          <p:cNvSpPr>
            <a:spLocks noChangeArrowheads="1"/>
          </p:cNvSpPr>
          <p:nvPr/>
        </p:nvSpPr>
        <p:spPr bwMode="auto">
          <a:xfrm>
            <a:off x="6389688" y="2506663"/>
            <a:ext cx="5867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a,b</a:t>
            </a:r>
            <a:endParaRPr lang="en-US" b="1" i="1" baseline="-25000">
              <a:solidFill>
                <a:schemeClr val="bg1"/>
              </a:solidFill>
            </a:endParaRPr>
          </a:p>
        </p:txBody>
      </p:sp>
      <p:sp>
        <p:nvSpPr>
          <p:cNvPr id="93237" name="Rectangle 53"/>
          <p:cNvSpPr>
            <a:spLocks noChangeArrowheads="1"/>
          </p:cNvSpPr>
          <p:nvPr/>
        </p:nvSpPr>
        <p:spPr bwMode="auto">
          <a:xfrm>
            <a:off x="6442075" y="3508375"/>
            <a:ext cx="5867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b,a</a:t>
            </a:r>
            <a:endParaRPr lang="en-US" b="1" i="1" baseline="-25000">
              <a:solidFill>
                <a:schemeClr val="bg1"/>
              </a:solidFill>
            </a:endParaRPr>
          </a:p>
        </p:txBody>
      </p:sp>
      <p:sp>
        <p:nvSpPr>
          <p:cNvPr id="39950" name="Rectangle 54"/>
          <p:cNvSpPr>
            <a:spLocks noChangeArrowheads="1"/>
          </p:cNvSpPr>
          <p:nvPr/>
        </p:nvSpPr>
        <p:spPr bwMode="auto">
          <a:xfrm>
            <a:off x="5533066" y="4219575"/>
            <a:ext cx="1711325" cy="48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9951" name="Rectangle 55"/>
          <p:cNvSpPr>
            <a:spLocks noChangeArrowheads="1"/>
          </p:cNvSpPr>
          <p:nvPr/>
        </p:nvSpPr>
        <p:spPr bwMode="auto">
          <a:xfrm>
            <a:off x="5947249" y="2198688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</a:rPr>
              <a:t>a</a:t>
            </a:r>
            <a:endParaRPr lang="en-US" i="1" baseline="-25000" dirty="0">
              <a:solidFill>
                <a:schemeClr val="bg1"/>
              </a:solidFill>
            </a:endParaRPr>
          </a:p>
        </p:txBody>
      </p:sp>
      <p:sp>
        <p:nvSpPr>
          <p:cNvPr id="39952" name="Rectangle 56"/>
          <p:cNvSpPr>
            <a:spLocks noChangeArrowheads="1"/>
          </p:cNvSpPr>
          <p:nvPr/>
        </p:nvSpPr>
        <p:spPr bwMode="auto">
          <a:xfrm>
            <a:off x="5932962" y="3409950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4000" i="1">
                <a:solidFill>
                  <a:schemeClr val="bg1"/>
                </a:solidFill>
              </a:rPr>
              <a:t>b</a:t>
            </a:r>
            <a:endParaRPr lang="en-US" i="1" baseline="-25000">
              <a:solidFill>
                <a:schemeClr val="bg1"/>
              </a:solidFill>
            </a:endParaRPr>
          </a:p>
        </p:txBody>
      </p:sp>
      <p:sp>
        <p:nvSpPr>
          <p:cNvPr id="39953" name="Text Box 57"/>
          <p:cNvSpPr txBox="1">
            <a:spLocks noChangeArrowheads="1"/>
          </p:cNvSpPr>
          <p:nvPr/>
        </p:nvSpPr>
        <p:spPr bwMode="auto">
          <a:xfrm>
            <a:off x="5840893" y="1538768"/>
            <a:ext cx="1001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39954" name="Text Box 58"/>
          <p:cNvSpPr txBox="1">
            <a:spLocks noChangeArrowheads="1"/>
          </p:cNvSpPr>
          <p:nvPr/>
        </p:nvSpPr>
        <p:spPr bwMode="auto">
          <a:xfrm>
            <a:off x="630496" y="1561922"/>
            <a:ext cx="9396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2335250" y="1597364"/>
            <a:ext cx="9396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7885888" y="1627372"/>
            <a:ext cx="1001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4135765" y="1441407"/>
            <a:ext cx="9413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gravity</a:t>
            </a:r>
          </a:p>
          <a:p>
            <a:r>
              <a:rPr lang="en-US" sz="1600" dirty="0">
                <a:solidFill>
                  <a:schemeClr val="bg1"/>
                </a:solidFill>
              </a:rPr>
              <a:t>very tiny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253023" y="5124893"/>
            <a:ext cx="16905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600" dirty="0" smtClean="0">
                <a:solidFill>
                  <a:schemeClr val="bg1"/>
                </a:solidFill>
              </a:rPr>
              <a:t>5</a:t>
            </a:r>
            <a:endParaRPr lang="en-CA" sz="6600" dirty="0">
              <a:solidFill>
                <a:schemeClr val="bg1"/>
              </a:solidFill>
            </a:endParaRPr>
          </a:p>
        </p:txBody>
      </p:sp>
      <p:sp>
        <p:nvSpPr>
          <p:cNvPr id="61" name="Right Arrow 60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solidFill>
                  <a:schemeClr val="bg1"/>
                </a:solidFill>
              </a:rPr>
              <a:t>Understanding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6488" y="1955800"/>
            <a:ext cx="7218362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chemeClr val="bg1"/>
                </a:solidFill>
              </a:rPr>
              <a:t>A moon of mass m orbits a planet of mass 100m. Let the strength of the gravitational force exerted by the planet on the moon be denoted by F</a:t>
            </a:r>
            <a:r>
              <a:rPr lang="en-CA" baseline="-25000" dirty="0">
                <a:solidFill>
                  <a:schemeClr val="bg1"/>
                </a:solidFill>
              </a:rPr>
              <a:t>1</a:t>
            </a:r>
            <a:r>
              <a:rPr lang="en-CA" dirty="0">
                <a:solidFill>
                  <a:schemeClr val="bg1"/>
                </a:solidFill>
              </a:rPr>
              <a:t>, and let the strength of the gravitational force exerted by the moon on the planet be F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. Which of the following is true?</a:t>
            </a:r>
          </a:p>
          <a:p>
            <a:pPr>
              <a:defRPr/>
            </a:pPr>
            <a:endParaRPr lang="en-CA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F</a:t>
            </a:r>
            <a:r>
              <a:rPr lang="en-CA" baseline="-25000" dirty="0">
                <a:solidFill>
                  <a:schemeClr val="bg1"/>
                </a:solidFill>
              </a:rPr>
              <a:t>1</a:t>
            </a:r>
            <a:r>
              <a:rPr lang="en-CA" dirty="0">
                <a:solidFill>
                  <a:schemeClr val="bg1"/>
                </a:solidFill>
              </a:rPr>
              <a:t>=100F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F</a:t>
            </a:r>
            <a:r>
              <a:rPr lang="en-CA" baseline="-25000" dirty="0">
                <a:solidFill>
                  <a:schemeClr val="bg1"/>
                </a:solidFill>
              </a:rPr>
              <a:t>1</a:t>
            </a:r>
            <a:r>
              <a:rPr lang="en-CA" dirty="0">
                <a:solidFill>
                  <a:schemeClr val="bg1"/>
                </a:solidFill>
              </a:rPr>
              <a:t>=10F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F</a:t>
            </a:r>
            <a:r>
              <a:rPr lang="en-CA" baseline="-25000" dirty="0">
                <a:solidFill>
                  <a:schemeClr val="bg1"/>
                </a:solidFill>
              </a:rPr>
              <a:t>1</a:t>
            </a:r>
            <a:r>
              <a:rPr lang="en-CA" dirty="0">
                <a:solidFill>
                  <a:schemeClr val="bg1"/>
                </a:solidFill>
              </a:rPr>
              <a:t>=F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F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=10F</a:t>
            </a:r>
            <a:r>
              <a:rPr lang="en-CA" baseline="-25000" dirty="0">
                <a:solidFill>
                  <a:schemeClr val="bg1"/>
                </a:solidFill>
              </a:rPr>
              <a:t>1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en-CA" dirty="0">
                <a:solidFill>
                  <a:schemeClr val="bg1"/>
                </a:solidFill>
              </a:rPr>
              <a:t>F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=100F</a:t>
            </a:r>
            <a:r>
              <a:rPr lang="en-CA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7900" y="4413250"/>
            <a:ext cx="2616200" cy="350838"/>
          </a:xfrm>
          <a:prstGeom prst="rect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32773" name="Rounded Rectangular Callout 5"/>
          <p:cNvSpPr>
            <a:spLocks noChangeArrowheads="1"/>
          </p:cNvSpPr>
          <p:nvPr/>
        </p:nvSpPr>
        <p:spPr bwMode="auto">
          <a:xfrm>
            <a:off x="5072063" y="4114800"/>
            <a:ext cx="1912937" cy="690563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603898" y="4348716"/>
            <a:ext cx="2626242" cy="489097"/>
          </a:xfrm>
          <a:prstGeom prst="wedgeRoundRectCallout">
            <a:avLst>
              <a:gd name="adj1" fmla="val -84027"/>
              <a:gd name="adj2" fmla="val 2227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CA" dirty="0">
                <a:solidFill>
                  <a:schemeClr val="bg1"/>
                </a:solidFill>
              </a:rPr>
              <a:t>Newton’s Third Law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Newton’s First Law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19250"/>
            <a:ext cx="7162800" cy="47418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An object subject to no external forces is at rest or moves with a constant velocity if viewed from an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inertial reference frame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If no forces act, there is no acceleration.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The following statements can be thought of as the definition of  inertial reference frames.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An IRF is a reference frame that is not accelerating (or rotating) with respect to the “fixed stars”.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If one IRF exists, infinitely many exist since they are related by any arbitrary constant velocity vector!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If you can eliminate all forces, then an IRF is a reference frame in which a mass moves with a constant velocity.     </a:t>
            </a:r>
            <a:r>
              <a:rPr lang="en-US" sz="16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(alternative definition of IRF)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005513" y="131763"/>
            <a:ext cx="18280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chemeClr val="bg1"/>
                </a:solidFill>
              </a:rPr>
              <a:t>Newton’s Second Law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391400" cy="43688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For any object,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NET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</a:t>
            </a:r>
            <a:r>
              <a:rPr lang="en-US" dirty="0" smtClean="0">
                <a:solidFill>
                  <a:schemeClr val="bg1"/>
                </a:solidFill>
                <a:effectLst/>
                <a:latin typeface="Symbol" pitchFamily="18" charset="2"/>
              </a:rPr>
              <a:t>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m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The acceleration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of an object is proportional to the 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dirty="0" smtClean="0">
                <a:solidFill>
                  <a:schemeClr val="bg1"/>
                </a:solidFill>
                <a:effectLst/>
              </a:rPr>
              <a:t>net force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NET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 acting on it.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The constant of proportionality is called “mass”, denoted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This is the definition of mass and force.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The mass of an object is a constant property of that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dirty="0" smtClean="0">
                <a:solidFill>
                  <a:schemeClr val="bg1"/>
                </a:solidFill>
                <a:effectLst/>
              </a:rPr>
              <a:t>object, and is independent of external influences.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The force is the external influence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The acceleration is a combination of these two things</a:t>
            </a:r>
          </a:p>
          <a:p>
            <a:pPr lvl="2">
              <a:buClr>
                <a:schemeClr val="accent1"/>
              </a:buClr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Force has units of [M]x[L / T</a:t>
            </a:r>
            <a:r>
              <a:rPr lang="en-US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dirty="0" smtClean="0">
                <a:solidFill>
                  <a:schemeClr val="bg1"/>
                </a:solidFill>
                <a:effectLst/>
              </a:rPr>
              <a:t>] = kg m/s</a:t>
            </a:r>
            <a:r>
              <a:rPr lang="en-US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N (Newton)</a:t>
            </a:r>
          </a:p>
          <a:p>
            <a:pPr>
              <a:lnSpc>
                <a:spcPct val="100000"/>
              </a:lnSpc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uiExpand="1" build="p" autoUpdateAnimBg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Newton’s Second Law...</a:t>
            </a:r>
          </a:p>
        </p:txBody>
      </p:sp>
      <p:sp>
        <p:nvSpPr>
          <p:cNvPr id="2150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What is a force?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A Force is a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push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or a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pull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A Force has magnitude &amp; direction 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(vector)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Adding forces is just adding force vectors.</a:t>
            </a:r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1849438" y="4856163"/>
            <a:ext cx="658812" cy="641350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H="1" flipV="1">
            <a:off x="2665413" y="4870450"/>
            <a:ext cx="641350" cy="1169988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2478088" y="4640263"/>
            <a:ext cx="273050" cy="244475"/>
          </a:xfrm>
          <a:prstGeom prst="ellipse">
            <a:avLst/>
          </a:prstGeom>
          <a:ln w="38100"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4145293" y="4375150"/>
            <a:ext cx="658813" cy="641350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 flipV="1">
            <a:off x="4132263" y="5014433"/>
            <a:ext cx="641350" cy="1169988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V="1">
            <a:off x="4787900" y="4416574"/>
            <a:ext cx="44450" cy="1793875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V="1">
            <a:off x="4830614" y="3656343"/>
            <a:ext cx="9525" cy="631825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V="1">
            <a:off x="2619375" y="4013200"/>
            <a:ext cx="9525" cy="631825"/>
          </a:xfrm>
          <a:prstGeom prst="line">
            <a:avLst/>
          </a:prstGeom>
          <a:noFill/>
          <a:ln w="38100">
            <a:solidFill>
              <a:srgbClr val="99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587500" y="4854575"/>
            <a:ext cx="48250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2959100" y="5083175"/>
            <a:ext cx="48250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654300" y="41687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102100" y="4397375"/>
            <a:ext cx="48250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025900" y="5464175"/>
            <a:ext cx="48250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4862513" y="38639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786313" y="4930775"/>
            <a:ext cx="72936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i="1" baseline="-25000">
                <a:solidFill>
                  <a:schemeClr val="bg1"/>
                </a:solidFill>
              </a:rPr>
              <a:t>NET </a:t>
            </a:r>
          </a:p>
        </p:txBody>
      </p:sp>
      <p:sp>
        <p:nvSpPr>
          <p:cNvPr id="21526" name="AutoShape 24"/>
          <p:cNvSpPr>
            <a:spLocks noChangeArrowheads="1"/>
          </p:cNvSpPr>
          <p:nvPr/>
        </p:nvSpPr>
        <p:spPr bwMode="auto">
          <a:xfrm>
            <a:off x="5809845" y="4732486"/>
            <a:ext cx="2028825" cy="69215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3200" i="1" baseline="-25000" dirty="0" smtClean="0">
                <a:solidFill>
                  <a:schemeClr val="bg1"/>
                </a:solidFill>
              </a:rPr>
              <a:t>NET</a:t>
            </a:r>
            <a:r>
              <a:rPr lang="en-US" sz="3200" i="1" dirty="0" smtClean="0">
                <a:solidFill>
                  <a:schemeClr val="bg1"/>
                </a:solidFill>
              </a:rPr>
              <a:t>  = m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18447" grpId="0"/>
      <p:bldP spid="18448" grpId="0"/>
      <p:bldP spid="18449" grpId="0"/>
      <p:bldP spid="18450" grpId="0"/>
      <p:bldP spid="18451" grpId="0"/>
      <p:bldP spid="18452" grpId="0"/>
      <p:bldP spid="18453" grpId="0"/>
      <p:bldP spid="21526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Newton’s Second Law...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Components of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m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:</a:t>
            </a:r>
            <a:endParaRPr lang="en-US" b="1" i="1" dirty="0" smtClean="0">
              <a:solidFill>
                <a:schemeClr val="bg1"/>
              </a:solidFill>
              <a:effectLst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 				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X  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=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ma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X</a:t>
            </a:r>
            <a:endParaRPr lang="en-US" i="1" baseline="-25000" dirty="0" smtClean="0">
              <a:solidFill>
                <a:schemeClr val="bg1"/>
              </a:solidFill>
              <a:effectLst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				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Y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 =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ma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Y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				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Z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ma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Z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Suppose we know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X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, we can solve for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effectLst/>
              </a:rPr>
              <a:t>X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and apply the things we learned about kinematics over the last  few lectures:  (if the force is constant)</a:t>
            </a:r>
          </a:p>
        </p:txBody>
      </p:sp>
      <p:graphicFrame>
        <p:nvGraphicFramePr>
          <p:cNvPr id="95232" name="Object 0"/>
          <p:cNvGraphicFramePr>
            <a:graphicFrameLocks/>
          </p:cNvGraphicFramePr>
          <p:nvPr/>
        </p:nvGraphicFramePr>
        <p:xfrm>
          <a:off x="3472453" y="4895296"/>
          <a:ext cx="2407351" cy="1080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39814560" imgH="20339280" progId="">
                  <p:embed/>
                </p:oleObj>
              </mc:Choice>
              <mc:Fallback>
                <p:oleObj name="Equation" r:id="rId3" imgW="39814560" imgH="20339280" progId="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2453" y="4895296"/>
                        <a:ext cx="2407351" cy="108020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Example: Pushing a Box on Ice.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A skater is pushing a heavy box (mass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100 kg) across a sheet of ice (horizontal &amp; frictionless).  He applies a force of 50 N in the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x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direction.  If the box starts at rest, what is its speed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v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after being pushed a distance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d =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10 m?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606550" y="5416550"/>
            <a:ext cx="5702300" cy="139700"/>
          </a:xfrm>
          <a:prstGeom prst="rect">
            <a:avLst/>
          </a:prstGeom>
          <a:solidFill>
            <a:srgbClr val="767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139950" y="4578350"/>
            <a:ext cx="1054100" cy="8255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749300" y="5029200"/>
            <a:ext cx="139700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25500" y="4549775"/>
            <a:ext cx="33983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273300" y="4092575"/>
            <a:ext cx="74379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bg1"/>
                </a:solidFill>
              </a:rPr>
              <a:t>v = 0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425700" y="4854575"/>
            <a:ext cx="3959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435350" y="4953000"/>
            <a:ext cx="67310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444875" y="49307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7702550" y="5943600"/>
            <a:ext cx="52070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758113" y="5540375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Example: Pushing a Box on Ice.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5767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/>
              </a:rPr>
              <a:t>A skater is pushing a heavy box (mass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= 100 kg) across a sheet of ice (horizontal &amp; frictionless).  He applies a force of 50 N in the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x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direction.  If the box starts at rest, what is its speed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v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after being pushed a distance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d =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10m ?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606550" y="5416550"/>
            <a:ext cx="5702300" cy="139700"/>
          </a:xfrm>
          <a:prstGeom prst="rect">
            <a:avLst/>
          </a:prstGeom>
          <a:solidFill>
            <a:srgbClr val="767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139950" y="4578350"/>
            <a:ext cx="1054100" cy="825500"/>
          </a:xfrm>
          <a:prstGeom prst="rect">
            <a:avLst/>
          </a:prstGeom>
          <a:noFill/>
          <a:ln w="19050">
            <a:solidFill>
              <a:srgbClr val="FC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133600" y="5645150"/>
            <a:ext cx="0" cy="3683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410200" y="5677047"/>
            <a:ext cx="0" cy="3683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139950" y="5823097"/>
            <a:ext cx="32639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492500" y="58451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152355" y="4578350"/>
            <a:ext cx="1054100" cy="8255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m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4025900" y="5029200"/>
            <a:ext cx="1397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102100" y="4549775"/>
            <a:ext cx="33983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76913" y="3940175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645150" y="4375297"/>
            <a:ext cx="6731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711950" y="4984897"/>
            <a:ext cx="6731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767513" y="49307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7702550" y="5975497"/>
            <a:ext cx="5207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758113" y="5540375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371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Example: Pushing a Box on Ice...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Start with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m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lvl="1"/>
            <a:r>
              <a:rPr lang="en-US" b="1" i="1" dirty="0" smtClean="0">
                <a:solidFill>
                  <a:schemeClr val="bg1"/>
                </a:solidFill>
                <a:effectLst/>
              </a:rPr>
              <a:t>a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/ 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	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Recall that 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v</a:t>
            </a:r>
            <a:r>
              <a:rPr lang="en-US" i="1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- v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0</a:t>
            </a:r>
            <a:r>
              <a:rPr lang="en-US" i="1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 2a(x - x</a:t>
            </a:r>
            <a:r>
              <a:rPr lang="en-US" i="1" baseline="-25000" dirty="0" smtClean="0">
                <a:solidFill>
                  <a:schemeClr val="bg1"/>
                </a:solidFill>
                <a:effectLst/>
              </a:rPr>
              <a:t>0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)		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So 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v</a:t>
            </a:r>
            <a:r>
              <a:rPr lang="en-US" i="1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=  2Fd / m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		</a:t>
            </a:r>
          </a:p>
        </p:txBody>
      </p:sp>
      <p:graphicFrame>
        <p:nvGraphicFramePr>
          <p:cNvPr id="28678" name="Object 6"/>
          <p:cNvGraphicFramePr>
            <a:graphicFrameLocks/>
          </p:cNvGraphicFramePr>
          <p:nvPr/>
        </p:nvGraphicFramePr>
        <p:xfrm>
          <a:off x="5821363" y="3029014"/>
          <a:ext cx="1259921" cy="827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21526560" imgH="14233680" progId="">
                  <p:embed/>
                </p:oleObj>
              </mc:Choice>
              <mc:Fallback>
                <p:oleObj name="Equation" r:id="rId3" imgW="21526560" imgH="14233680" progId="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3029014"/>
                        <a:ext cx="1259921" cy="8270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044950" y="3213100"/>
            <a:ext cx="825500" cy="368300"/>
          </a:xfrm>
          <a:prstGeom prst="rightArrow">
            <a:avLst>
              <a:gd name="adj1" fmla="val 50000"/>
              <a:gd name="adj2" fmla="val 1120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606550" y="5416550"/>
            <a:ext cx="5702300" cy="139700"/>
          </a:xfrm>
          <a:prstGeom prst="rect">
            <a:avLst/>
          </a:prstGeom>
          <a:solidFill>
            <a:srgbClr val="767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139950" y="4578350"/>
            <a:ext cx="1054100" cy="825500"/>
          </a:xfrm>
          <a:prstGeom prst="rect">
            <a:avLst/>
          </a:prstGeom>
          <a:noFill/>
          <a:ln w="19050">
            <a:solidFill>
              <a:srgbClr val="FC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133600" y="56451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410200" y="56451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139950" y="5791200"/>
            <a:ext cx="3263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492500" y="58451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416550" y="4578350"/>
            <a:ext cx="1054100" cy="8255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4025900" y="5029200"/>
            <a:ext cx="1397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4102100" y="4549775"/>
            <a:ext cx="33983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776913" y="3940175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645150" y="4343400"/>
            <a:ext cx="673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700713" y="4854575"/>
            <a:ext cx="3959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6711950" y="4953000"/>
            <a:ext cx="6731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6767513" y="4930775"/>
            <a:ext cx="32541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 i="1">
                <a:solidFill>
                  <a:schemeClr val="bg1"/>
                </a:solidFill>
              </a:rPr>
              <a:t>a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7702550" y="59436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>
              <a:solidFill>
                <a:schemeClr val="bg1"/>
              </a:solidFill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7758113" y="5540375"/>
            <a:ext cx="25327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8814391" y="6592186"/>
            <a:ext cx="329609" cy="265814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  <p:bldP spid="28679" grpId="0" animBg="1"/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15623720</TotalTime>
  <Pages>32</Pages>
  <Words>1078</Words>
  <Application>Microsoft Office PowerPoint</Application>
  <PresentationFormat>On-screen Show (4:3)</PresentationFormat>
  <Paragraphs>255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Theme1</vt:lpstr>
      <vt:lpstr>Equation</vt:lpstr>
      <vt:lpstr>Clip</vt:lpstr>
      <vt:lpstr>SPH4U  </vt:lpstr>
      <vt:lpstr>Dynamics</vt:lpstr>
      <vt:lpstr>Newton’s First Law</vt:lpstr>
      <vt:lpstr>Newton’s Second Law</vt:lpstr>
      <vt:lpstr>Newton’s Second Law...</vt:lpstr>
      <vt:lpstr>Newton’s Second Law...</vt:lpstr>
      <vt:lpstr>Example: Pushing a Box on Ice.</vt:lpstr>
      <vt:lpstr>Example: Pushing a Box on Ice.</vt:lpstr>
      <vt:lpstr>Example: Pushing a Box on Ice...</vt:lpstr>
      <vt:lpstr>Example: Pushing a Box on Ice...</vt:lpstr>
      <vt:lpstr>Question Force and acceleration</vt:lpstr>
      <vt:lpstr>Solution Force and acceleration</vt:lpstr>
      <vt:lpstr>Forces</vt:lpstr>
      <vt:lpstr>Contact forces:</vt:lpstr>
      <vt:lpstr>Action at a Distance</vt:lpstr>
      <vt:lpstr>Gravitation (Courtesy of Newton)</vt:lpstr>
      <vt:lpstr>Understanding</vt:lpstr>
      <vt:lpstr>Newton’s Third Law:</vt:lpstr>
      <vt:lpstr>Newton's Third Law...</vt:lpstr>
      <vt:lpstr>Example of Bad Thinking</vt:lpstr>
      <vt:lpstr>Example of Good Thinking</vt:lpstr>
      <vt:lpstr>Add a wall that stops the motion of the block</vt:lpstr>
      <vt:lpstr>Newton’s 3rd Law Understanding</vt:lpstr>
      <vt:lpstr>Solution:</vt:lpstr>
      <vt:lpstr>Understanding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106P: Lecture 5  Notes</dc:title>
  <dc:subject>Dynamics</dc:subject>
  <dc:creator>Mats A. Selen</dc:creator>
  <cp:lastModifiedBy>Morrison, Brent</cp:lastModifiedBy>
  <cp:revision>112</cp:revision>
  <cp:lastPrinted>1994-12-14T22:48:06Z</cp:lastPrinted>
  <dcterms:created xsi:type="dcterms:W3CDTF">1994-12-12T15:55:06Z</dcterms:created>
  <dcterms:modified xsi:type="dcterms:W3CDTF">2016-02-24T14:51:48Z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\\Phyugwww\WWW\courses\phys111\fall02\Lectures</vt:lpwstr>
  </property>
</Properties>
</file>