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1" r:id="rId6"/>
    <p:sldId id="259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6D4F42-66C7-4453-975E-F0AF6C6C77EE}" type="datetimeFigureOut">
              <a:rPr lang="en-CA" smtClean="0"/>
              <a:pPr/>
              <a:t>25/03/2011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FF4C96-D4BC-495A-A94B-6695EEC8662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Mechanical Systems Unit </a:t>
            </a:r>
            <a:r>
              <a:rPr lang="en-CA" b="1" dirty="0" smtClean="0"/>
              <a:t>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 8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5400600" cy="6122152"/>
          </a:xfrm>
        </p:spPr>
        <p:txBody>
          <a:bodyPr/>
          <a:lstStyle/>
          <a:p>
            <a:pPr lvl="0"/>
            <a:r>
              <a:rPr lang="en-CA" b="1" dirty="0" smtClean="0"/>
              <a:t>First Class Lever </a:t>
            </a:r>
            <a:r>
              <a:rPr lang="en-CA" dirty="0" smtClean="0"/>
              <a:t>- The fulcrum is between the load and the effort force. </a:t>
            </a:r>
          </a:p>
          <a:p>
            <a:pPr lvl="0"/>
            <a:r>
              <a:rPr lang="en-CA" b="1" dirty="0" smtClean="0"/>
              <a:t>Second Class Lever -</a:t>
            </a:r>
            <a:r>
              <a:rPr lang="en-CA" dirty="0" smtClean="0"/>
              <a:t>The load is between the fulcrum and the effort force. </a:t>
            </a:r>
          </a:p>
          <a:p>
            <a:pPr lvl="0"/>
            <a:r>
              <a:rPr lang="en-CA" b="1" dirty="0" smtClean="0"/>
              <a:t>Third Class Lever - </a:t>
            </a:r>
            <a:r>
              <a:rPr lang="en-CA" dirty="0" smtClean="0"/>
              <a:t>The effort force is exerted between the fulcrum and the load. </a:t>
            </a:r>
          </a:p>
          <a:p>
            <a:endParaRPr lang="en-CA" dirty="0"/>
          </a:p>
        </p:txBody>
      </p:sp>
      <p:pic>
        <p:nvPicPr>
          <p:cNvPr id="4" name="Picture 3" descr="http://image.wistatutor.com/content/power-energy-machines/classified-levers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00808"/>
            <a:ext cx="341987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b="1" dirty="0" smtClean="0"/>
              <a:t>pulley</a:t>
            </a:r>
            <a:r>
              <a:rPr lang="en-CA" dirty="0" smtClean="0"/>
              <a:t> is a wheel with a grooved part of the lever family of machines. The wheel rotates around a central fulcrum </a:t>
            </a:r>
          </a:p>
          <a:p>
            <a:r>
              <a:rPr lang="en-CA" dirty="0" smtClean="0"/>
              <a:t>A </a:t>
            </a:r>
            <a:r>
              <a:rPr lang="en-CA" b="1" dirty="0" smtClean="0"/>
              <a:t>wheel and axel</a:t>
            </a:r>
            <a:r>
              <a:rPr lang="en-CA" dirty="0" smtClean="0"/>
              <a:t> is a large diameter, rigid, circular disk (the wheel) connected to a small diameter, ridged rod (the axel). </a:t>
            </a:r>
          </a:p>
          <a:p>
            <a:r>
              <a:rPr lang="en-CA" b="1" dirty="0" smtClean="0"/>
              <a:t>Gears</a:t>
            </a:r>
            <a:r>
              <a:rPr lang="en-CA" dirty="0" smtClean="0"/>
              <a:t> are toothed wheels of different diameters linked together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The Inclined Plane Family of Machines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Inclined Plane</a:t>
            </a:r>
            <a:r>
              <a:rPr lang="en-CA" dirty="0" smtClean="0"/>
              <a:t> – A ramp that increases the load that can be raised by an effort force. </a:t>
            </a:r>
          </a:p>
          <a:p>
            <a:r>
              <a:rPr lang="en-CA" b="1" dirty="0" smtClean="0"/>
              <a:t>Wedge</a:t>
            </a:r>
            <a:r>
              <a:rPr lang="en-CA" dirty="0" smtClean="0"/>
              <a:t> – A double inclined plane that increases the applied or effort force. </a:t>
            </a:r>
          </a:p>
          <a:p>
            <a:r>
              <a:rPr lang="en-CA" b="1" dirty="0" smtClean="0"/>
              <a:t>Screw</a:t>
            </a:r>
            <a:r>
              <a:rPr lang="en-CA" dirty="0" smtClean="0"/>
              <a:t>- An inclined plane wrapped around a central shaft that can turn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Torque</a:t>
            </a:r>
            <a:r>
              <a:rPr lang="en-CA" dirty="0" smtClean="0"/>
              <a:t> – the turning effect caused by a force on a rigid object around a axis or fulcrum, symbol T; it is measured in Newton-meters, or Nm;  it can be called a “moment force”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amount of torque produced depends on two factors.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CA" dirty="0" smtClean="0"/>
              <a:t>The magnitude of the force (F) applied to the rigid object.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CA" dirty="0" smtClean="0"/>
              <a:t>The distance (d) between the force and the axis or fulcrum.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Using the symbol T for the magnitude of torque, the following statements hold true:</a:t>
            </a:r>
          </a:p>
          <a:p>
            <a:r>
              <a:rPr lang="en-CA" b="1" dirty="0" smtClean="0"/>
              <a:t>T </a:t>
            </a:r>
            <a:r>
              <a:rPr lang="en-CA" dirty="0" smtClean="0"/>
              <a:t>increases as</a:t>
            </a:r>
            <a:r>
              <a:rPr lang="en-CA" b="1" dirty="0" smtClean="0"/>
              <a:t> F </a:t>
            </a:r>
            <a:r>
              <a:rPr lang="en-CA" dirty="0" smtClean="0"/>
              <a:t>increases</a:t>
            </a:r>
            <a:r>
              <a:rPr lang="en-CA" b="1" dirty="0" smtClean="0"/>
              <a:t> ( T </a:t>
            </a:r>
            <a:r>
              <a:rPr lang="en-CA" b="1" dirty="0" smtClean="0">
                <a:sym typeface="Symbol"/>
              </a:rPr>
              <a:t></a:t>
            </a:r>
            <a:r>
              <a:rPr lang="en-CA" b="1" dirty="0" smtClean="0"/>
              <a:t> F) </a:t>
            </a:r>
            <a:endParaRPr lang="en-CA" dirty="0" smtClean="0"/>
          </a:p>
          <a:p>
            <a:r>
              <a:rPr lang="en-CA" b="1" dirty="0" smtClean="0"/>
              <a:t>T </a:t>
            </a:r>
            <a:r>
              <a:rPr lang="en-CA" dirty="0" smtClean="0"/>
              <a:t>increases as</a:t>
            </a:r>
            <a:r>
              <a:rPr lang="en-CA" b="1" dirty="0" smtClean="0"/>
              <a:t> d </a:t>
            </a:r>
            <a:r>
              <a:rPr lang="en-CA" dirty="0" smtClean="0"/>
              <a:t>increases</a:t>
            </a:r>
            <a:r>
              <a:rPr lang="en-CA" b="1" dirty="0" smtClean="0"/>
              <a:t> ( T </a:t>
            </a:r>
            <a:r>
              <a:rPr lang="en-CA" b="1" dirty="0" smtClean="0">
                <a:sym typeface="Symbol"/>
              </a:rPr>
              <a:t></a:t>
            </a:r>
            <a:r>
              <a:rPr lang="en-CA" b="1" dirty="0" smtClean="0"/>
              <a:t> d)</a:t>
            </a:r>
            <a:endParaRPr lang="en-CA" dirty="0" smtClean="0"/>
          </a:p>
          <a:p>
            <a:r>
              <a:rPr lang="en-CA" b="1" dirty="0" smtClean="0"/>
              <a:t>Torque = force x distance</a:t>
            </a:r>
            <a:r>
              <a:rPr lang="en-CA" dirty="0" smtClean="0"/>
              <a:t> or </a:t>
            </a:r>
            <a:r>
              <a:rPr lang="en-CA" b="1" dirty="0" smtClean="0"/>
              <a:t>T = </a:t>
            </a:r>
            <a:r>
              <a:rPr lang="en-CA" b="1" dirty="0" err="1" smtClean="0"/>
              <a:t>Fd</a:t>
            </a:r>
            <a:r>
              <a:rPr lang="en-CA" dirty="0" smtClean="0"/>
              <a:t>   (where F is perpendicular to the ridge object)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Torque on Levers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torques can be calculated for a lever: the effort torque (T</a:t>
            </a:r>
            <a:r>
              <a:rPr lang="en-CA" baseline="-25000" dirty="0" smtClean="0"/>
              <a:t>E</a:t>
            </a:r>
            <a:r>
              <a:rPr lang="en-CA" dirty="0" smtClean="0"/>
              <a:t>) and the load torque (T</a:t>
            </a:r>
            <a:r>
              <a:rPr lang="en-CA" baseline="-25000" dirty="0" smtClean="0"/>
              <a:t>L</a:t>
            </a:r>
            <a:r>
              <a:rPr lang="en-CA" dirty="0" smtClean="0"/>
              <a:t>). The associated distances are the effort distance, or effort arm (</a:t>
            </a:r>
            <a:r>
              <a:rPr lang="en-CA" dirty="0" err="1" smtClean="0"/>
              <a:t>d</a:t>
            </a:r>
            <a:r>
              <a:rPr lang="en-CA" baseline="-25000" dirty="0" err="1" smtClean="0"/>
              <a:t>E</a:t>
            </a:r>
            <a:r>
              <a:rPr lang="en-CA" dirty="0" smtClean="0"/>
              <a:t>), and the load distance, or load arm (</a:t>
            </a:r>
            <a:r>
              <a:rPr lang="en-CA" dirty="0" err="1" smtClean="0"/>
              <a:t>d</a:t>
            </a:r>
            <a:r>
              <a:rPr lang="en-CA" baseline="-25000" dirty="0" err="1" smtClean="0"/>
              <a:t>L</a:t>
            </a:r>
            <a:r>
              <a:rPr lang="en-CA" dirty="0" smtClean="0"/>
              <a:t>). </a:t>
            </a:r>
          </a:p>
          <a:p>
            <a:pPr algn="ctr"/>
            <a:r>
              <a:rPr lang="en-CA" dirty="0" smtClean="0"/>
              <a:t>Effort torque = effort force x effort arm</a:t>
            </a:r>
          </a:p>
          <a:p>
            <a:pPr algn="ctr"/>
            <a:r>
              <a:rPr lang="en-CA" dirty="0" smtClean="0"/>
              <a:t>T</a:t>
            </a:r>
            <a:r>
              <a:rPr lang="en-CA" baseline="-25000" dirty="0" smtClean="0"/>
              <a:t>E</a:t>
            </a:r>
            <a:r>
              <a:rPr lang="en-CA" dirty="0" smtClean="0"/>
              <a:t> =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E</a:t>
            </a:r>
            <a:r>
              <a:rPr lang="en-CA" dirty="0" err="1" smtClean="0"/>
              <a:t>d</a:t>
            </a:r>
            <a:r>
              <a:rPr lang="en-CA" baseline="-25000" dirty="0" err="1" smtClean="0"/>
              <a:t>E</a:t>
            </a:r>
            <a:endParaRPr lang="en-CA" baseline="-25000" dirty="0" smtClean="0"/>
          </a:p>
          <a:p>
            <a:pPr algn="ctr"/>
            <a:r>
              <a:rPr lang="en-CA" dirty="0" smtClean="0"/>
              <a:t>Load Torque = load force x load arm </a:t>
            </a:r>
          </a:p>
          <a:p>
            <a:pPr algn="ctr"/>
            <a:r>
              <a:rPr lang="en-CA" dirty="0" smtClean="0"/>
              <a:t>T</a:t>
            </a:r>
            <a:r>
              <a:rPr lang="en-CA" baseline="-25000" dirty="0" smtClean="0"/>
              <a:t>L</a:t>
            </a:r>
            <a:r>
              <a:rPr lang="en-CA" dirty="0" smtClean="0"/>
              <a:t> =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L</a:t>
            </a:r>
            <a:r>
              <a:rPr lang="en-CA" dirty="0" err="1" smtClean="0"/>
              <a:t>d</a:t>
            </a:r>
            <a:r>
              <a:rPr lang="en-CA" baseline="-25000" dirty="0" err="1" smtClean="0"/>
              <a:t>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Law of the Lever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When a lever is in static equilibrium, the magnitude of the effort torque equals the magnitude of the load torque. </a:t>
            </a:r>
            <a:endParaRPr lang="en-CA" dirty="0" smtClean="0"/>
          </a:p>
          <a:p>
            <a:r>
              <a:rPr lang="en-CA" dirty="0" smtClean="0"/>
              <a:t>This law can be written in the equation form</a:t>
            </a:r>
          </a:p>
          <a:p>
            <a:r>
              <a:rPr lang="en-CA" dirty="0" smtClean="0"/>
              <a:t>Effort force x effort arm = load force x load arm 			</a:t>
            </a:r>
            <a:r>
              <a:rPr lang="en-CA" dirty="0" err="1" smtClean="0"/>
              <a:t>F</a:t>
            </a:r>
            <a:r>
              <a:rPr lang="en-CA" baseline="-25000" dirty="0" err="1" smtClean="0"/>
              <a:t>E</a:t>
            </a:r>
            <a:r>
              <a:rPr lang="en-CA" dirty="0" err="1" smtClean="0"/>
              <a:t>d</a:t>
            </a:r>
            <a:r>
              <a:rPr lang="en-CA" baseline="-25000" dirty="0" err="1" smtClean="0"/>
              <a:t>E</a:t>
            </a:r>
            <a:r>
              <a:rPr lang="en-CA" dirty="0" smtClean="0"/>
              <a:t> =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L</a:t>
            </a:r>
            <a:r>
              <a:rPr lang="en-CA" dirty="0" err="1" smtClean="0"/>
              <a:t>d</a:t>
            </a:r>
            <a:r>
              <a:rPr lang="en-CA" baseline="-25000" dirty="0" err="1" smtClean="0"/>
              <a:t>L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00808"/>
            <a:ext cx="8964488" cy="5157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31620" y="4072382"/>
          <a:ext cx="6080760" cy="192786"/>
        </p:xfrm>
        <a:graphic>
          <a:graphicData uri="http://schemas.openxmlformats.org/drawingml/2006/table">
            <a:tbl>
              <a:tblPr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365104"/>
            <a:ext cx="3381904" cy="2060848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132856"/>
            <a:ext cx="2594653" cy="1556792"/>
          </a:xfrm>
          <a:prstGeom prst="rect">
            <a:avLst/>
          </a:prstGeom>
          <a:noFill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797152"/>
            <a:ext cx="2474640" cy="1484784"/>
          </a:xfrm>
          <a:prstGeom prst="rect">
            <a:avLst/>
          </a:prstGeom>
          <a:noFill/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204864"/>
            <a:ext cx="2880320" cy="1702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any ridged object, the law of the lever can be stated in more general terms based on which way it is turned. 		</a:t>
            </a:r>
            <a:r>
              <a:rPr lang="en-CA" i="1" dirty="0" smtClean="0"/>
              <a:t>The clockwise torque is balanced by the counter clockwise torque.</a:t>
            </a:r>
            <a:r>
              <a:rPr lang="en-CA" dirty="0" smtClean="0"/>
              <a:t>	</a:t>
            </a:r>
          </a:p>
          <a:p>
            <a:r>
              <a:rPr lang="en-CA" dirty="0" err="1" smtClean="0"/>
              <a:t>T</a:t>
            </a:r>
            <a:r>
              <a:rPr lang="en-CA" baseline="-25000" dirty="0" err="1" smtClean="0"/>
              <a:t>CW</a:t>
            </a:r>
            <a:r>
              <a:rPr lang="en-CA" dirty="0" smtClean="0"/>
              <a:t> = </a:t>
            </a:r>
            <a:r>
              <a:rPr lang="en-CA" dirty="0" err="1" smtClean="0"/>
              <a:t>T</a:t>
            </a:r>
            <a:r>
              <a:rPr lang="en-CA" baseline="-25000" dirty="0" err="1" smtClean="0"/>
              <a:t>CCW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88024" y="476672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/>
              <a:t>Static Friction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sz="3200" dirty="0" smtClean="0"/>
              <a:t>The force exerted on a stationary object by a surface that prevents the object from staring to move. </a:t>
            </a:r>
            <a:endParaRPr lang="en-CA" sz="2800" dirty="0" smtClean="0"/>
          </a:p>
          <a:p>
            <a:pPr lvl="1"/>
            <a:r>
              <a:rPr lang="en-CA" sz="2800" dirty="0" smtClean="0"/>
              <a:t>The object remains at rest because the static friction is equal in magnitude and opposite in direction to the applied force </a:t>
            </a:r>
            <a:endParaRPr lang="en-CA" sz="2400" dirty="0" smtClean="0"/>
          </a:p>
          <a:p>
            <a:pPr lvl="0"/>
            <a:r>
              <a:rPr lang="en-CA" sz="3200" dirty="0" smtClean="0"/>
              <a:t>Starting friction</a:t>
            </a:r>
            <a:endParaRPr lang="en-CA" sz="2800" dirty="0" smtClean="0"/>
          </a:p>
          <a:p>
            <a:pPr lvl="1"/>
            <a:r>
              <a:rPr lang="en-CA" sz="2800" dirty="0" smtClean="0"/>
              <a:t>The amount of force that must be overcome to start a stationary object moving</a:t>
            </a:r>
            <a:endParaRPr lang="en-CA" sz="2400" dirty="0" smtClean="0"/>
          </a:p>
          <a:p>
            <a:endParaRPr lang="en-C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548680"/>
            <a:ext cx="1043608" cy="1147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Actual mechanical advantage (</a:t>
            </a:r>
            <a:r>
              <a:rPr lang="en-CA" b="1" dirty="0" err="1" smtClean="0"/>
              <a:t>AMA</a:t>
            </a:r>
            <a:r>
              <a:rPr lang="en-CA" b="1" dirty="0" smtClean="0"/>
              <a:t>)</a:t>
            </a:r>
            <a:endParaRPr lang="en-CA" dirty="0" smtClean="0"/>
          </a:p>
          <a:p>
            <a:r>
              <a:rPr lang="en-CA" dirty="0" smtClean="0"/>
              <a:t>The ratio of the load force to effort force for a machine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979712" y="3645024"/>
            <a:ext cx="3600400" cy="2016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645024"/>
            <a:ext cx="827584" cy="2096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AMA</a:t>
            </a:r>
            <a:r>
              <a:rPr lang="en-CA" dirty="0" smtClean="0"/>
              <a:t> of a first class lever system can be greater than 1, less than 1 or equal to one depending on the situation. 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501008"/>
          <a:ext cx="9144000" cy="3356992"/>
        </p:xfrm>
        <a:graphic>
          <a:graphicData uri="http://schemas.openxmlformats.org/drawingml/2006/table">
            <a:tbl>
              <a:tblPr/>
              <a:tblGrid>
                <a:gridCol w="1341670"/>
                <a:gridCol w="2132912"/>
                <a:gridCol w="2133773"/>
                <a:gridCol w="3535645"/>
              </a:tblGrid>
              <a:tr h="522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err="1">
                          <a:latin typeface="Times New Roman"/>
                          <a:ea typeface="Calibri"/>
                          <a:cs typeface="Times New Roman"/>
                        </a:rPr>
                        <a:t>AMA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Load Force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Load Distance 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Example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latin typeface="Times New Roman"/>
                          <a:ea typeface="Calibri"/>
                          <a:cs typeface="Times New Roman"/>
                        </a:rPr>
                        <a:t>Load force = effort force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latin typeface="Times New Roman"/>
                          <a:ea typeface="Calibri"/>
                          <a:cs typeface="Times New Roman"/>
                        </a:rPr>
                        <a:t>Load distance and effort distance are approximately equal 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240683" cy="1096417"/>
          </a:xfrm>
          <a:prstGeom prst="rect">
            <a:avLst/>
          </a:prstGeom>
          <a:noFill/>
        </p:spPr>
      </p:pic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6012160" y="4365104"/>
            <a:ext cx="2952328" cy="1656184"/>
            <a:chOff x="7980" y="1097"/>
            <a:chExt cx="3066" cy="870"/>
          </a:xfrm>
        </p:grpSpPr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9992" y="1623"/>
              <a:ext cx="1054" cy="3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9215" y="1586"/>
              <a:ext cx="370" cy="3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7980" y="1512"/>
              <a:ext cx="2813" cy="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10451" y="1218"/>
              <a:ext cx="342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10566" y="1623"/>
              <a:ext cx="127" cy="288"/>
            </a:xfrm>
            <a:prstGeom prst="downArrow">
              <a:avLst>
                <a:gd name="adj1" fmla="val 50000"/>
                <a:gd name="adj2" fmla="val 566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7980" y="1097"/>
              <a:ext cx="182" cy="379"/>
            </a:xfrm>
            <a:prstGeom prst="downArrow">
              <a:avLst>
                <a:gd name="adj1" fmla="val 50000"/>
                <a:gd name="adj2" fmla="val 5206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8201" y="1163"/>
              <a:ext cx="1053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28800"/>
          <a:ext cx="9144000" cy="3626728"/>
        </p:xfrm>
        <a:graphic>
          <a:graphicData uri="http://schemas.openxmlformats.org/drawingml/2006/table">
            <a:tbl>
              <a:tblPr/>
              <a:tblGrid>
                <a:gridCol w="1341670"/>
                <a:gridCol w="2132912"/>
                <a:gridCol w="2133773"/>
                <a:gridCol w="3535645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 err="1">
                          <a:latin typeface="Times New Roman"/>
                          <a:ea typeface="Calibri"/>
                          <a:cs typeface="Times New Roman"/>
                        </a:rPr>
                        <a:t>AMA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Distance 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latin typeface="Times New Roman"/>
                          <a:ea typeface="Calibri"/>
                          <a:cs typeface="Times New Roman"/>
                        </a:rPr>
                        <a:t>Example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Larger load force than effort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Smaller load distance than effort distance 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924944"/>
            <a:ext cx="1191254" cy="1052736"/>
          </a:xfrm>
          <a:prstGeom prst="rect">
            <a:avLst/>
          </a:prstGeom>
          <a:noFill/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724128" y="2780928"/>
            <a:ext cx="3274516" cy="1695202"/>
            <a:chOff x="7941" y="2085"/>
            <a:chExt cx="3166" cy="864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10019" y="2579"/>
              <a:ext cx="1088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Load force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36 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7" name="AutoShape 5"/>
            <p:cNvSpPr>
              <a:spLocks noChangeArrowheads="1"/>
            </p:cNvSpPr>
            <p:nvPr/>
          </p:nvSpPr>
          <p:spPr bwMode="auto">
            <a:xfrm>
              <a:off x="9721" y="2540"/>
              <a:ext cx="382" cy="4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7941" y="2460"/>
              <a:ext cx="2905" cy="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10493" y="2144"/>
              <a:ext cx="353" cy="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10611" y="2579"/>
              <a:ext cx="132" cy="310"/>
            </a:xfrm>
            <a:prstGeom prst="downArrow">
              <a:avLst>
                <a:gd name="adj1" fmla="val 50000"/>
                <a:gd name="adj2" fmla="val 5871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21" name="AutoShape 9"/>
            <p:cNvSpPr>
              <a:spLocks noChangeArrowheads="1"/>
            </p:cNvSpPr>
            <p:nvPr/>
          </p:nvSpPr>
          <p:spPr bwMode="auto">
            <a:xfrm>
              <a:off x="7941" y="2289"/>
              <a:ext cx="125" cy="132"/>
            </a:xfrm>
            <a:prstGeom prst="downArrow">
              <a:avLst>
                <a:gd name="adj1" fmla="val 50000"/>
                <a:gd name="adj2" fmla="val 264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8169" y="2085"/>
              <a:ext cx="1088" cy="2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Effort force 12 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28800"/>
          <a:ext cx="9144000" cy="3626728"/>
        </p:xfrm>
        <a:graphic>
          <a:graphicData uri="http://schemas.openxmlformats.org/drawingml/2006/table">
            <a:tbl>
              <a:tblPr/>
              <a:tblGrid>
                <a:gridCol w="1341670"/>
                <a:gridCol w="2132912"/>
                <a:gridCol w="2133773"/>
                <a:gridCol w="3535645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 err="1">
                          <a:latin typeface="Times New Roman"/>
                          <a:ea typeface="Calibri"/>
                          <a:cs typeface="Times New Roman"/>
                        </a:rPr>
                        <a:t>AMA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Distance 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latin typeface="Times New Roman"/>
                          <a:ea typeface="Calibri"/>
                          <a:cs typeface="Times New Roman"/>
                        </a:rPr>
                        <a:t>Example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Smaller load force than effort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Larger load distance than effort distance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" y="2636912"/>
            <a:ext cx="1361532" cy="1124744"/>
          </a:xfrm>
          <a:prstGeom prst="rect">
            <a:avLst/>
          </a:prstGeom>
          <a:noFill/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796136" y="2708920"/>
            <a:ext cx="2880320" cy="1800200"/>
            <a:chOff x="7828" y="2717"/>
            <a:chExt cx="3066" cy="1032"/>
          </a:xfrm>
        </p:grpSpPr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9840" y="3405"/>
              <a:ext cx="1054" cy="3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Load force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36 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8201" y="3369"/>
              <a:ext cx="370" cy="3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7828" y="3294"/>
              <a:ext cx="2813" cy="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10299" y="3000"/>
              <a:ext cx="342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4" name="AutoShape 8"/>
            <p:cNvSpPr>
              <a:spLocks noChangeArrowheads="1"/>
            </p:cNvSpPr>
            <p:nvPr/>
          </p:nvSpPr>
          <p:spPr bwMode="auto">
            <a:xfrm>
              <a:off x="10414" y="3405"/>
              <a:ext cx="127" cy="288"/>
            </a:xfrm>
            <a:prstGeom prst="downArrow">
              <a:avLst>
                <a:gd name="adj1" fmla="val 50000"/>
                <a:gd name="adj2" fmla="val 566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5" name="AutoShape 9"/>
            <p:cNvSpPr>
              <a:spLocks noChangeArrowheads="1"/>
            </p:cNvSpPr>
            <p:nvPr/>
          </p:nvSpPr>
          <p:spPr bwMode="auto">
            <a:xfrm>
              <a:off x="7828" y="2717"/>
              <a:ext cx="113" cy="541"/>
            </a:xfrm>
            <a:prstGeom prst="downArrow">
              <a:avLst>
                <a:gd name="adj1" fmla="val 50000"/>
                <a:gd name="adj2" fmla="val 1196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8049" y="2945"/>
              <a:ext cx="1053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Effort force 12 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Ideal mechanical advantage (</a:t>
            </a:r>
            <a:r>
              <a:rPr lang="en-CA" b="1" dirty="0" err="1" smtClean="0"/>
              <a:t>IMA</a:t>
            </a:r>
            <a:r>
              <a:rPr lang="en-CA" b="1" dirty="0" smtClean="0"/>
              <a:t>)</a:t>
            </a:r>
            <a:endParaRPr lang="en-CA" dirty="0" smtClean="0"/>
          </a:p>
          <a:p>
            <a:r>
              <a:rPr lang="en-CA" dirty="0" smtClean="0"/>
              <a:t>The ratio of the effort arm (or effort distance) to the load arm (or load distance) for a machine.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843808" y="4509120"/>
            <a:ext cx="2448272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437112"/>
            <a:ext cx="899592" cy="2192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en-CA" b="1" dirty="0" smtClean="0"/>
              <a:t>Efficiency of Machines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/>
          <a:lstStyle/>
          <a:p>
            <a:r>
              <a:rPr lang="en-CA" dirty="0" smtClean="0"/>
              <a:t>In many situations, friction is undesirable; reducing this friction can improve a machines efficiency. </a:t>
            </a:r>
          </a:p>
          <a:p>
            <a:r>
              <a:rPr lang="en-CA" b="1" dirty="0" smtClean="0"/>
              <a:t>Percent Efficiency </a:t>
            </a:r>
            <a:r>
              <a:rPr lang="en-CA" dirty="0" smtClean="0"/>
              <a:t>– the ratio of the </a:t>
            </a:r>
            <a:r>
              <a:rPr lang="en-CA" dirty="0" err="1" smtClean="0"/>
              <a:t>AMA</a:t>
            </a:r>
            <a:r>
              <a:rPr lang="en-CA" dirty="0" smtClean="0"/>
              <a:t> to the </a:t>
            </a:r>
            <a:r>
              <a:rPr lang="en-CA" dirty="0" err="1" smtClean="0"/>
              <a:t>IMA</a:t>
            </a:r>
            <a:r>
              <a:rPr lang="en-CA" dirty="0" smtClean="0"/>
              <a:t> of a machine, expressed as a percentage. Machines with large amounts of friction will have a low percent efficiency. 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67744" y="5013176"/>
            <a:ext cx="4896544" cy="18448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301208"/>
            <a:ext cx="4640516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/>
              <a:t>Practice Questions: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CA" sz="3200" dirty="0" smtClean="0"/>
              <a:t>The coefficients of friction between a stationary box of mass 9.5 kg and a horizontal floor beneath it are </a:t>
            </a:r>
            <a:r>
              <a:rPr lang="en-CA" sz="3200" dirty="0" err="1" smtClean="0"/>
              <a:t>μs</a:t>
            </a:r>
            <a:r>
              <a:rPr lang="en-CA" sz="3200" dirty="0" smtClean="0"/>
              <a:t> = 0.65 and </a:t>
            </a:r>
            <a:r>
              <a:rPr lang="en-CA" sz="3200" dirty="0" err="1" smtClean="0"/>
              <a:t>μk</a:t>
            </a:r>
            <a:r>
              <a:rPr lang="en-CA" sz="3200" dirty="0" smtClean="0"/>
              <a:t> = 0.49. What is the magnitude of the minimum horizontal force needed to just get the box moving? And continue sliding at a constant rate? </a:t>
            </a:r>
            <a:endParaRPr lang="en-CA" sz="3600" dirty="0" smtClean="0"/>
          </a:p>
          <a:p>
            <a:pPr lvl="0"/>
            <a:r>
              <a:rPr lang="en-CA" sz="3200" dirty="0" smtClean="0"/>
              <a:t>The normal force between a snow machine and the snow has a magnitude of 2200 N; the horizontal force needed to get the snowmobile to just start moving has a magnitude of 140 N. Calculate the coefficient of static friction in this case. </a:t>
            </a:r>
            <a:endParaRPr lang="en-CA" sz="3600" dirty="0" smtClean="0"/>
          </a:p>
          <a:p>
            <a:pPr lvl="0"/>
            <a:r>
              <a:rPr lang="en-CA" sz="3200" dirty="0" smtClean="0"/>
              <a:t>A 3.5 kg computer printer is pushed at a constant velocity across a desk with a horizontal force. The coefficient of kinetic friction between the printer and the desk is 0.36. </a:t>
            </a:r>
            <a:endParaRPr lang="en-CA" sz="3600" dirty="0" smtClean="0"/>
          </a:p>
          <a:p>
            <a:pPr lvl="1"/>
            <a:r>
              <a:rPr lang="en-CA" sz="2800" dirty="0" smtClean="0"/>
              <a:t>Calculate the magnitude of the normal force acting on the printer. </a:t>
            </a:r>
            <a:endParaRPr lang="en-CA" sz="3200" dirty="0" smtClean="0"/>
          </a:p>
          <a:p>
            <a:pPr lvl="1"/>
            <a:r>
              <a:rPr lang="en-CA" sz="2800" dirty="0" smtClean="0"/>
              <a:t>Calculate the magnitude of the kinetic friction acting on the printer. </a:t>
            </a:r>
            <a:endParaRPr lang="en-CA" sz="3200" dirty="0" smtClean="0"/>
          </a:p>
          <a:p>
            <a:pPr lvl="1"/>
            <a:r>
              <a:rPr lang="en-CA" sz="2800" dirty="0" smtClean="0"/>
              <a:t>Draw an </a:t>
            </a:r>
            <a:r>
              <a:rPr lang="en-CA" sz="2800" dirty="0" err="1" smtClean="0"/>
              <a:t>FBD</a:t>
            </a:r>
            <a:r>
              <a:rPr lang="en-CA" sz="2800" dirty="0" smtClean="0"/>
              <a:t> of the printer in the situation. </a:t>
            </a:r>
            <a:endParaRPr lang="en-CA" sz="3200" dirty="0" smtClean="0"/>
          </a:p>
          <a:p>
            <a:pPr lvl="0"/>
            <a:r>
              <a:rPr lang="en-CA" sz="3200" dirty="0" smtClean="0"/>
              <a:t>Describe ways of reducing sliding friction in devices such as car engines. </a:t>
            </a:r>
            <a:endParaRPr lang="en-CA" sz="36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CA" sz="3200" dirty="0" smtClean="0"/>
              <a:t>What is the angle between a ridged object and the force applied to it that yields torque using the equation T = </a:t>
            </a:r>
            <a:r>
              <a:rPr lang="en-CA" sz="3200" dirty="0" err="1" smtClean="0"/>
              <a:t>Fd</a:t>
            </a:r>
            <a:endParaRPr lang="en-CA" sz="3600" dirty="0" smtClean="0"/>
          </a:p>
          <a:p>
            <a:pPr lvl="0"/>
            <a:r>
              <a:rPr lang="en-CA" sz="3200" dirty="0" smtClean="0"/>
              <a:t>A first class lever, 2.8 m long, has a load force of magnitude 6.8 x 10</a:t>
            </a:r>
            <a:r>
              <a:rPr lang="en-CA" sz="3200" baseline="30000" dirty="0" smtClean="0"/>
              <a:t>2 </a:t>
            </a:r>
            <a:r>
              <a:rPr lang="en-CA" sz="3200" dirty="0" smtClean="0"/>
              <a:t>N located 1.3 m from the fulcrum </a:t>
            </a:r>
            <a:endParaRPr lang="en-CA" sz="3600" dirty="0" smtClean="0"/>
          </a:p>
          <a:p>
            <a:pPr lvl="1"/>
            <a:r>
              <a:rPr lang="en-CA" sz="2800" dirty="0" smtClean="0"/>
              <a:t>Draw a diagram of the lever, showing the fulcrum, forces, and distances involved. </a:t>
            </a:r>
            <a:endParaRPr lang="en-CA" sz="3200" dirty="0" smtClean="0"/>
          </a:p>
          <a:p>
            <a:pPr lvl="1"/>
            <a:r>
              <a:rPr lang="en-CA" sz="2800" dirty="0" smtClean="0"/>
              <a:t>Calculate the magnitude of the effort force at the end of the lever need to balance the load. </a:t>
            </a:r>
            <a:endParaRPr lang="en-CA" sz="3200" dirty="0" smtClean="0"/>
          </a:p>
          <a:p>
            <a:pPr lvl="0"/>
            <a:r>
              <a:rPr lang="en-CA" sz="3200" dirty="0" smtClean="0"/>
              <a:t>A wheel barrow has a 95 kg load located 0.60 m from the fulcrum. An effort force at the end of the lever needed to balance the load. </a:t>
            </a:r>
            <a:endParaRPr lang="en-CA" sz="3600" dirty="0" smtClean="0"/>
          </a:p>
          <a:p>
            <a:pPr lvl="1"/>
            <a:r>
              <a:rPr lang="en-CA" sz="2800" dirty="0" smtClean="0"/>
              <a:t>Calculate the magnitude of the load force</a:t>
            </a:r>
            <a:endParaRPr lang="en-CA" sz="3200" dirty="0" smtClean="0"/>
          </a:p>
          <a:p>
            <a:pPr lvl="1"/>
            <a:r>
              <a:rPr lang="en-CA" sz="2800" dirty="0" smtClean="0"/>
              <a:t>Calculate the distance from the effort force to the load. 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CA" sz="3200" dirty="0" smtClean="0"/>
              <a:t>In a student’s arm, acting as a lever, the distance from the fulcrum to the muscle is 4.0 cm, and the distance from the fulcrum to the hand is 31.5 cm. </a:t>
            </a:r>
            <a:endParaRPr lang="en-CA" sz="3600" dirty="0" smtClean="0"/>
          </a:p>
          <a:p>
            <a:pPr lvl="1"/>
            <a:r>
              <a:rPr lang="en-CA" sz="2800" dirty="0" smtClean="0"/>
              <a:t>What class of lever is the arm?</a:t>
            </a:r>
            <a:endParaRPr lang="en-CA" sz="3200" dirty="0" smtClean="0"/>
          </a:p>
          <a:p>
            <a:pPr lvl="1"/>
            <a:r>
              <a:rPr lang="en-CA" sz="2800" dirty="0" smtClean="0"/>
              <a:t>If an effort force of magnitude 1.5 x 10</a:t>
            </a:r>
            <a:r>
              <a:rPr lang="en-CA" sz="2800" baseline="30000" dirty="0" smtClean="0"/>
              <a:t>2</a:t>
            </a:r>
            <a:r>
              <a:rPr lang="en-CA" sz="2800" dirty="0" smtClean="0"/>
              <a:t> N is required to support a particular load, what is the magnitude of the load force?</a:t>
            </a:r>
            <a:endParaRPr lang="en-CA" sz="3200" dirty="0" smtClean="0"/>
          </a:p>
          <a:p>
            <a:pPr lvl="1"/>
            <a:r>
              <a:rPr lang="en-CA" sz="2800" dirty="0" smtClean="0"/>
              <a:t>Calculate the mass of the load. </a:t>
            </a:r>
            <a:endParaRPr lang="en-CA" sz="3200" dirty="0" smtClean="0"/>
          </a:p>
          <a:p>
            <a:pPr lvl="0"/>
            <a:r>
              <a:rPr lang="en-CA" sz="3200" dirty="0" smtClean="0"/>
              <a:t>An emergency crew is using a plank as a first class lever to raise one side of a car off the load. The fulcrum is a large block of wood. The magnitude of the load force is 5200 N and that of the effort force is 650 N; the load arm is 0.40 m and the effort arm is 3.6 m. </a:t>
            </a:r>
            <a:endParaRPr lang="en-CA" sz="3600" dirty="0" smtClean="0"/>
          </a:p>
          <a:p>
            <a:pPr lvl="1"/>
            <a:r>
              <a:rPr lang="en-CA" sz="2800" dirty="0" smtClean="0"/>
              <a:t>Calculate the </a:t>
            </a:r>
            <a:r>
              <a:rPr lang="en-CA" sz="2800" dirty="0" err="1" smtClean="0"/>
              <a:t>AMA</a:t>
            </a:r>
            <a:endParaRPr lang="en-CA" sz="3200" dirty="0" smtClean="0"/>
          </a:p>
          <a:p>
            <a:pPr lvl="1"/>
            <a:r>
              <a:rPr lang="en-CA" sz="2800" dirty="0" smtClean="0"/>
              <a:t>Calculate the </a:t>
            </a:r>
            <a:r>
              <a:rPr lang="en-CA" sz="2800" dirty="0" err="1" smtClean="0"/>
              <a:t>IMA</a:t>
            </a:r>
            <a:endParaRPr lang="en-CA" sz="3200" dirty="0" smtClean="0"/>
          </a:p>
          <a:p>
            <a:pPr lvl="1"/>
            <a:r>
              <a:rPr lang="en-CA" sz="2800" dirty="0" smtClean="0"/>
              <a:t>Calculate the efficiency of the plank. 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sz="3200" dirty="0" smtClean="0"/>
              <a:t>A 15 kg wooden table requires an applied horizontal force of 46 N to push it across the floor at a constant velocity. </a:t>
            </a:r>
            <a:endParaRPr lang="en-CA" sz="3600" dirty="0" smtClean="0"/>
          </a:p>
          <a:p>
            <a:pPr lvl="1"/>
            <a:r>
              <a:rPr lang="en-CA" sz="2800" dirty="0" smtClean="0"/>
              <a:t>Calculate the magnitude of the normal force acting on the table </a:t>
            </a:r>
            <a:endParaRPr lang="en-CA" sz="3200" dirty="0" smtClean="0"/>
          </a:p>
          <a:p>
            <a:pPr lvl="1"/>
            <a:r>
              <a:rPr lang="en-CA" sz="2800" dirty="0" smtClean="0"/>
              <a:t>Determine the coefficient of kinetic friction between the table and the floor. </a:t>
            </a:r>
            <a:endParaRPr lang="en-CA" sz="3200" dirty="0" smtClean="0"/>
          </a:p>
          <a:p>
            <a:pPr lvl="1"/>
            <a:r>
              <a:rPr lang="en-CA" sz="2800" dirty="0" smtClean="0"/>
              <a:t>Using the table of coefficients, suggest the floor material. </a:t>
            </a:r>
            <a:endParaRPr lang="en-CA" sz="3200" smtClean="0"/>
          </a:p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Kinetic Friction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The force exerted on a moving object by a surface, and acts opposite to the direction of the motion of the object. 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788024" y="476672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76672"/>
            <a:ext cx="1187624" cy="130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http://image.wistatutor.com/content/feed/u1507/11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1720" y="3933056"/>
            <a:ext cx="2448272" cy="19442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Coefficients of Friction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ratio of the magnitude of the force of friction between two surfaces to the magnitude of the normal force between the surfaces.</a:t>
            </a:r>
            <a:endParaRPr lang="en-CA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077072"/>
            <a:ext cx="2240143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/>
              <a:t>coefficient of kinetic friction</a:t>
            </a:r>
            <a:r>
              <a:rPr lang="en-CA" dirty="0" smtClean="0"/>
              <a:t> is the ratio of the magnitude of the kinetic friction to the magnitude of the normal force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051720" y="3933056"/>
            <a:ext cx="2448272" cy="19442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005064"/>
            <a:ext cx="216024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/>
              <a:t>coefficient of static friction</a:t>
            </a:r>
            <a:r>
              <a:rPr lang="en-CA" dirty="0" smtClean="0"/>
              <a:t> is the ratio of the magnitude of the static friction to the magnitude of the normal force. The maximum force occurs just when the stationary object start to move.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483768" y="4437112"/>
            <a:ext cx="2448272" cy="19442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653136"/>
            <a:ext cx="2050416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</a:t>
            </a:r>
            <a:r>
              <a:rPr lang="en-CA" b="1" dirty="0" smtClean="0"/>
              <a:t>Machine</a:t>
            </a:r>
            <a:r>
              <a:rPr lang="en-CA" dirty="0" smtClean="0"/>
              <a:t> is a device that helps perform tasks. It is designed to achieve at least 1 of the 5 main functions: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CA" dirty="0" smtClean="0"/>
              <a:t>Change energy from one form into another.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CA" dirty="0" smtClean="0"/>
              <a:t>Transfer forces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CA" dirty="0" smtClean="0"/>
              <a:t>Change the direction of the force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CA" dirty="0" smtClean="0"/>
              <a:t>Change the magnitude of a force</a:t>
            </a:r>
          </a:p>
          <a:p>
            <a:pPr marL="578358" indent="-514350">
              <a:buFont typeface="+mj-lt"/>
              <a:buAutoNum type="arabicPeriod"/>
            </a:pPr>
            <a:r>
              <a:rPr lang="en-CA" dirty="0" smtClean="0"/>
              <a:t>Change the distance or speed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Lever Family of Machines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b="1" dirty="0" smtClean="0"/>
              <a:t>lever</a:t>
            </a:r>
            <a:r>
              <a:rPr lang="en-CA" dirty="0" smtClean="0"/>
              <a:t> is a ridge bar that can rotate freely around a support called a </a:t>
            </a:r>
            <a:r>
              <a:rPr lang="en-CA" b="1" dirty="0" smtClean="0"/>
              <a:t>fulcrum</a:t>
            </a:r>
            <a:r>
              <a:rPr lang="en-CA" dirty="0" smtClean="0"/>
              <a:t>. </a:t>
            </a:r>
          </a:p>
          <a:p>
            <a:r>
              <a:rPr lang="en-CA" dirty="0" smtClean="0"/>
              <a:t>An </a:t>
            </a:r>
            <a:r>
              <a:rPr lang="en-CA" b="1" dirty="0" smtClean="0"/>
              <a:t>effort force, </a:t>
            </a:r>
            <a:r>
              <a:rPr lang="en-CA" dirty="0" smtClean="0"/>
              <a:t>F</a:t>
            </a:r>
            <a:r>
              <a:rPr lang="en-CA" baseline="-25000" dirty="0" smtClean="0"/>
              <a:t>E</a:t>
            </a:r>
            <a:r>
              <a:rPr lang="en-CA" dirty="0" smtClean="0"/>
              <a:t>, is a force applied to one part of a lever to move a load at another part; the load exerts a </a:t>
            </a:r>
            <a:r>
              <a:rPr lang="en-CA" b="1" dirty="0" smtClean="0"/>
              <a:t>load force</a:t>
            </a:r>
            <a:r>
              <a:rPr lang="en-CA" dirty="0" smtClean="0"/>
              <a:t>, F</a:t>
            </a:r>
            <a:r>
              <a:rPr lang="en-CA" baseline="-25000" dirty="0" smtClean="0"/>
              <a:t>L</a:t>
            </a:r>
            <a:r>
              <a:rPr lang="en-CA" dirty="0" smtClean="0"/>
              <a:t>. </a:t>
            </a:r>
          </a:p>
          <a:p>
            <a:endParaRPr lang="en-CA" dirty="0"/>
          </a:p>
        </p:txBody>
      </p:sp>
      <p:pic>
        <p:nvPicPr>
          <p:cNvPr id="4" name="Picture 3" descr="http://learn.uci.edu/media/OC08/11004/OC0811004_L6Balance2.gif"/>
          <p:cNvPicPr/>
          <p:nvPr/>
        </p:nvPicPr>
        <p:blipFill>
          <a:blip r:embed="rId2" cstate="print"/>
          <a:srcRect l="1337" t="25537" r="-1336" b="37231"/>
          <a:stretch>
            <a:fillRect/>
          </a:stretch>
        </p:blipFill>
        <p:spPr bwMode="auto">
          <a:xfrm>
            <a:off x="2987824" y="4437112"/>
            <a:ext cx="482453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1439</Words>
  <Application>Microsoft Office PowerPoint</Application>
  <PresentationFormat>On-screen Show (4:3)</PresentationFormat>
  <Paragraphs>111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Verve</vt:lpstr>
      <vt:lpstr>Median</vt:lpstr>
      <vt:lpstr>Mechanical Systems Unit Review</vt:lpstr>
      <vt:lpstr>Static Friction </vt:lpstr>
      <vt:lpstr>Kinetic Friction </vt:lpstr>
      <vt:lpstr>Slide 4</vt:lpstr>
      <vt:lpstr>Coefficients of Friction</vt:lpstr>
      <vt:lpstr>Slide 6</vt:lpstr>
      <vt:lpstr>Slide 7</vt:lpstr>
      <vt:lpstr>Slide 8</vt:lpstr>
      <vt:lpstr>The Lever Family of Machines</vt:lpstr>
      <vt:lpstr>Slide 10</vt:lpstr>
      <vt:lpstr>Slide 11</vt:lpstr>
      <vt:lpstr>The Inclined Plane Family of Machines</vt:lpstr>
      <vt:lpstr>Slide 13</vt:lpstr>
      <vt:lpstr>Slide 14</vt:lpstr>
      <vt:lpstr>Slide 15</vt:lpstr>
      <vt:lpstr>Torque on Levers</vt:lpstr>
      <vt:lpstr>Law of the Lever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Efficiency of Machines </vt:lpstr>
      <vt:lpstr>Practice Questions:</vt:lpstr>
      <vt:lpstr>Slide 27</vt:lpstr>
      <vt:lpstr>Slide 28</vt:lpstr>
      <vt:lpstr>Slide 29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Systems Unit Review</dc:title>
  <dc:creator>David W Hoover</dc:creator>
  <cp:lastModifiedBy>David W Hoover</cp:lastModifiedBy>
  <cp:revision>5</cp:revision>
  <dcterms:created xsi:type="dcterms:W3CDTF">2011-03-07T04:59:58Z</dcterms:created>
  <dcterms:modified xsi:type="dcterms:W3CDTF">2011-03-25T17:30:05Z</dcterms:modified>
</cp:coreProperties>
</file>