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A6A38FF-E808-4CFB-B07D-696879928FA1}" type="datetimeFigureOut">
              <a:rPr lang="en-CA" smtClean="0"/>
              <a:t>06/03/2011</a:t>
            </a:fld>
            <a:endParaRPr lang="en-CA"/>
          </a:p>
        </p:txBody>
      </p:sp>
      <p:sp>
        <p:nvSpPr>
          <p:cNvPr id="2" name="Footer Placeholder 1"/>
          <p:cNvSpPr>
            <a:spLocks noGrp="1"/>
          </p:cNvSpPr>
          <p:nvPr>
            <p:ph type="ftr" sz="quarter" idx="11"/>
          </p:nvPr>
        </p:nvSpPr>
        <p:spPr/>
        <p:txBody>
          <a:bodyPr/>
          <a:lstStyle/>
          <a:p>
            <a:endParaRPr lang="en-CA"/>
          </a:p>
        </p:txBody>
      </p:sp>
      <p:sp>
        <p:nvSpPr>
          <p:cNvPr id="15" name="Slide Number Placeholder 14"/>
          <p:cNvSpPr>
            <a:spLocks noGrp="1"/>
          </p:cNvSpPr>
          <p:nvPr>
            <p:ph type="sldNum" sz="quarter" idx="12"/>
          </p:nvPr>
        </p:nvSpPr>
        <p:spPr>
          <a:xfrm>
            <a:off x="8229600" y="6473952"/>
            <a:ext cx="758952" cy="246888"/>
          </a:xfrm>
        </p:spPr>
        <p:txBody>
          <a:bodyPr/>
          <a:lstStyle/>
          <a:p>
            <a:fld id="{C99C2ED1-2E06-4142-899C-2AD97278AF12}"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6A38FF-E808-4CFB-B07D-696879928FA1}" type="datetimeFigureOut">
              <a:rPr lang="en-CA" smtClean="0"/>
              <a:t>06/03/2011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9C2ED1-2E06-4142-899C-2AD97278AF12}"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6A38FF-E808-4CFB-B07D-696879928FA1}" type="datetimeFigureOut">
              <a:rPr lang="en-CA" smtClean="0"/>
              <a:t>06/03/2011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9C2ED1-2E06-4142-899C-2AD97278AF12}"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A6A38FF-E808-4CFB-B07D-696879928FA1}" type="datetimeFigureOut">
              <a:rPr lang="en-CA" smtClean="0"/>
              <a:t>06/03/2011</a:t>
            </a:fld>
            <a:endParaRPr lang="en-CA"/>
          </a:p>
        </p:txBody>
      </p:sp>
      <p:sp>
        <p:nvSpPr>
          <p:cNvPr id="19" name="Footer Placeholder 18"/>
          <p:cNvSpPr>
            <a:spLocks noGrp="1"/>
          </p:cNvSpPr>
          <p:nvPr>
            <p:ph type="ftr" sz="quarter" idx="11"/>
          </p:nvPr>
        </p:nvSpPr>
        <p:spPr>
          <a:xfrm>
            <a:off x="3581400" y="76200"/>
            <a:ext cx="2895600" cy="288925"/>
          </a:xfrm>
        </p:spPr>
        <p:txBody>
          <a:bodyPr/>
          <a:lstStyle/>
          <a:p>
            <a:endParaRPr lang="en-CA"/>
          </a:p>
        </p:txBody>
      </p:sp>
      <p:sp>
        <p:nvSpPr>
          <p:cNvPr id="16" name="Slide Number Placeholder 15"/>
          <p:cNvSpPr>
            <a:spLocks noGrp="1"/>
          </p:cNvSpPr>
          <p:nvPr>
            <p:ph type="sldNum" sz="quarter" idx="12"/>
          </p:nvPr>
        </p:nvSpPr>
        <p:spPr>
          <a:xfrm>
            <a:off x="8229600" y="6473952"/>
            <a:ext cx="758952" cy="246888"/>
          </a:xfrm>
        </p:spPr>
        <p:txBody>
          <a:bodyPr/>
          <a:lstStyle/>
          <a:p>
            <a:fld id="{C99C2ED1-2E06-4142-899C-2AD97278AF12}"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A6A38FF-E808-4CFB-B07D-696879928FA1}" type="datetimeFigureOut">
              <a:rPr lang="en-CA" smtClean="0"/>
              <a:t>06/03/2011</a:t>
            </a:fld>
            <a:endParaRPr lang="en-CA"/>
          </a:p>
        </p:txBody>
      </p:sp>
      <p:sp>
        <p:nvSpPr>
          <p:cNvPr id="11" name="Footer Placeholder 10"/>
          <p:cNvSpPr>
            <a:spLocks noGrp="1"/>
          </p:cNvSpPr>
          <p:nvPr>
            <p:ph type="ftr" sz="quarter" idx="11"/>
          </p:nvPr>
        </p:nvSpPr>
        <p:spPr/>
        <p:txBody>
          <a:bodyPr/>
          <a:lstStyle/>
          <a:p>
            <a:endParaRPr lang="en-CA"/>
          </a:p>
        </p:txBody>
      </p:sp>
      <p:sp>
        <p:nvSpPr>
          <p:cNvPr id="16" name="Slide Number Placeholder 15"/>
          <p:cNvSpPr>
            <a:spLocks noGrp="1"/>
          </p:cNvSpPr>
          <p:nvPr>
            <p:ph type="sldNum" sz="quarter" idx="12"/>
          </p:nvPr>
        </p:nvSpPr>
        <p:spPr/>
        <p:txBody>
          <a:bodyPr/>
          <a:lstStyle/>
          <a:p>
            <a:fld id="{C99C2ED1-2E06-4142-899C-2AD97278AF12}" type="slidenum">
              <a:rPr lang="en-CA" smtClean="0"/>
              <a:t>‹#›</a:t>
            </a:fld>
            <a:endParaRPr lang="en-CA"/>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A6A38FF-E808-4CFB-B07D-696879928FA1}" type="datetimeFigureOut">
              <a:rPr lang="en-CA" smtClean="0"/>
              <a:t>06/03/2011</a:t>
            </a:fld>
            <a:endParaRPr lang="en-CA"/>
          </a:p>
        </p:txBody>
      </p:sp>
      <p:sp>
        <p:nvSpPr>
          <p:cNvPr id="10" name="Footer Placeholder 9"/>
          <p:cNvSpPr>
            <a:spLocks noGrp="1"/>
          </p:cNvSpPr>
          <p:nvPr>
            <p:ph type="ftr" sz="quarter" idx="11"/>
          </p:nvPr>
        </p:nvSpPr>
        <p:spPr/>
        <p:txBody>
          <a:bodyPr/>
          <a:lstStyle/>
          <a:p>
            <a:endParaRPr lang="en-CA"/>
          </a:p>
        </p:txBody>
      </p:sp>
      <p:sp>
        <p:nvSpPr>
          <p:cNvPr id="31" name="Slide Number Placeholder 30"/>
          <p:cNvSpPr>
            <a:spLocks noGrp="1"/>
          </p:cNvSpPr>
          <p:nvPr>
            <p:ph type="sldNum" sz="quarter" idx="12"/>
          </p:nvPr>
        </p:nvSpPr>
        <p:spPr/>
        <p:txBody>
          <a:bodyPr/>
          <a:lstStyle/>
          <a:p>
            <a:fld id="{C99C2ED1-2E06-4142-899C-2AD97278AF12}"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A6A38FF-E808-4CFB-B07D-696879928FA1}" type="datetimeFigureOut">
              <a:rPr lang="en-CA" smtClean="0"/>
              <a:t>06/03/2011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229600" y="6477000"/>
            <a:ext cx="762000" cy="246888"/>
          </a:xfrm>
        </p:spPr>
        <p:txBody>
          <a:bodyPr/>
          <a:lstStyle/>
          <a:p>
            <a:fld id="{C99C2ED1-2E06-4142-899C-2AD97278AF12}" type="slidenum">
              <a:rPr lang="en-CA" smtClean="0"/>
              <a:t>‹#›</a:t>
            </a:fld>
            <a:endParaRPr lang="en-CA"/>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A6A38FF-E808-4CFB-B07D-696879928FA1}" type="datetimeFigureOut">
              <a:rPr lang="en-CA" smtClean="0"/>
              <a:t>06/03/2011</a:t>
            </a:fld>
            <a:endParaRPr lang="en-CA"/>
          </a:p>
        </p:txBody>
      </p:sp>
      <p:sp>
        <p:nvSpPr>
          <p:cNvPr id="21" name="Footer Placeholder 20"/>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9C2ED1-2E06-4142-899C-2AD97278AF12}"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A6A38FF-E808-4CFB-B07D-696879928FA1}" type="datetimeFigureOut">
              <a:rPr lang="en-CA" smtClean="0"/>
              <a:t>06/03/2011</a:t>
            </a:fld>
            <a:endParaRPr lang="en-CA"/>
          </a:p>
        </p:txBody>
      </p:sp>
      <p:sp>
        <p:nvSpPr>
          <p:cNvPr id="24" name="Footer Placeholder 23"/>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9C2ED1-2E06-4142-899C-2AD97278AF12}"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A6A38FF-E808-4CFB-B07D-696879928FA1}" type="datetimeFigureOut">
              <a:rPr lang="en-CA" smtClean="0"/>
              <a:t>06/03/2011</a:t>
            </a:fld>
            <a:endParaRPr lang="en-CA"/>
          </a:p>
        </p:txBody>
      </p:sp>
      <p:sp>
        <p:nvSpPr>
          <p:cNvPr id="29" name="Footer Placeholder 28"/>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9C2ED1-2E06-4142-899C-2AD97278AF12}"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A6A38FF-E808-4CFB-B07D-696879928FA1}" type="datetimeFigureOut">
              <a:rPr lang="en-CA" smtClean="0"/>
              <a:t>06/03/2011</a:t>
            </a:fld>
            <a:endParaRPr lang="en-CA"/>
          </a:p>
        </p:txBody>
      </p:sp>
      <p:sp>
        <p:nvSpPr>
          <p:cNvPr id="5" name="Footer Placeholder 4"/>
          <p:cNvSpPr>
            <a:spLocks noGrp="1"/>
          </p:cNvSpPr>
          <p:nvPr>
            <p:ph type="ftr" sz="quarter" idx="11"/>
          </p:nvPr>
        </p:nvSpPr>
        <p:spPr/>
        <p:txBody>
          <a:bodyPr/>
          <a:lstStyle/>
          <a:p>
            <a:endParaRPr lang="en-CA"/>
          </a:p>
        </p:txBody>
      </p:sp>
      <p:sp>
        <p:nvSpPr>
          <p:cNvPr id="31" name="Slide Number Placeholder 30"/>
          <p:cNvSpPr>
            <a:spLocks noGrp="1"/>
          </p:cNvSpPr>
          <p:nvPr>
            <p:ph type="sldNum" sz="quarter" idx="12"/>
          </p:nvPr>
        </p:nvSpPr>
        <p:spPr/>
        <p:txBody>
          <a:bodyPr/>
          <a:lstStyle/>
          <a:p>
            <a:fld id="{C99C2ED1-2E06-4142-899C-2AD97278AF12}" type="slidenum">
              <a:rPr lang="en-CA" smtClean="0"/>
              <a:t>‹#›</a:t>
            </a:fld>
            <a:endParaRPr lang="en-CA"/>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A6A38FF-E808-4CFB-B07D-696879928FA1}" type="datetimeFigureOut">
              <a:rPr lang="en-CA" smtClean="0"/>
              <a:t>06/03/2011</a:t>
            </a:fld>
            <a:endParaRPr lang="en-CA"/>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CA"/>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99C2ED1-2E06-4142-899C-2AD97278AF12}" type="slidenum">
              <a:rPr lang="en-CA" smtClean="0"/>
              <a:t>‹#›</a:t>
            </a:fld>
            <a:endParaRPr lang="en-CA"/>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gif"/><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b="1" dirty="0"/>
              <a:t>Domestic and Industrial </a:t>
            </a:r>
            <a:r>
              <a:rPr lang="en-CA" b="1" dirty="0" smtClean="0"/>
              <a:t>Machines</a:t>
            </a:r>
            <a:endParaRPr lang="en-CA" dirty="0"/>
          </a:p>
        </p:txBody>
      </p:sp>
      <p:sp>
        <p:nvSpPr>
          <p:cNvPr id="3" name="Subtitle 2"/>
          <p:cNvSpPr>
            <a:spLocks noGrp="1"/>
          </p:cNvSpPr>
          <p:nvPr>
            <p:ph type="subTitle" idx="1"/>
          </p:nvPr>
        </p:nvSpPr>
        <p:spPr/>
        <p:txBody>
          <a:bodyPr/>
          <a:lstStyle/>
          <a:p>
            <a:r>
              <a:rPr lang="en-CA" dirty="0" smtClean="0"/>
              <a:t>Lesson 7</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normAutofit fontScale="85000" lnSpcReduction="10000"/>
          </a:bodyPr>
          <a:lstStyle/>
          <a:p>
            <a:r>
              <a:rPr lang="en-CA" dirty="0" smtClean="0"/>
              <a:t>Computer Assignment: Using the computer for research, you will find examples for all of the following questions. </a:t>
            </a:r>
          </a:p>
          <a:p>
            <a:pPr lvl="0">
              <a:buNone/>
            </a:pPr>
            <a:r>
              <a:rPr lang="en-CA" dirty="0" smtClean="0"/>
              <a:t>Name at least one machine that applies the principles of :</a:t>
            </a:r>
          </a:p>
          <a:p>
            <a:pPr lvl="0"/>
            <a:r>
              <a:rPr lang="en-CA" dirty="0" smtClean="0"/>
              <a:t>The lever and the wheel and axel </a:t>
            </a:r>
          </a:p>
          <a:p>
            <a:pPr lvl="0"/>
            <a:r>
              <a:rPr lang="en-CA" dirty="0" smtClean="0"/>
              <a:t>The pulley and the lever</a:t>
            </a:r>
          </a:p>
          <a:p>
            <a:pPr lvl="0"/>
            <a:r>
              <a:rPr lang="en-CA" dirty="0" smtClean="0"/>
              <a:t>The pulley and gears</a:t>
            </a:r>
          </a:p>
          <a:p>
            <a:pPr lvl="0"/>
            <a:r>
              <a:rPr lang="en-CA" dirty="0" smtClean="0"/>
              <a:t>The wheel and the axel and gears</a:t>
            </a:r>
          </a:p>
          <a:p>
            <a:pPr lvl="0"/>
            <a:r>
              <a:rPr lang="en-CA" dirty="0" smtClean="0"/>
              <a:t>The wedge and wheel and axel </a:t>
            </a:r>
          </a:p>
          <a:p>
            <a:pPr lvl="0"/>
            <a:r>
              <a:rPr lang="en-CA" dirty="0" smtClean="0"/>
              <a:t>The screw and the wheel and axel </a:t>
            </a:r>
          </a:p>
          <a:p>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85000" lnSpcReduction="20000"/>
          </a:bodyPr>
          <a:lstStyle/>
          <a:p>
            <a:pPr lvl="0">
              <a:buNone/>
            </a:pPr>
            <a:r>
              <a:rPr lang="en-CA" dirty="0" smtClean="0"/>
              <a:t>Name at least one industrial machine that applies the principles of:</a:t>
            </a:r>
          </a:p>
          <a:p>
            <a:pPr lvl="0"/>
            <a:r>
              <a:rPr lang="en-CA" dirty="0" smtClean="0"/>
              <a:t>The lever and the wheel and axel </a:t>
            </a:r>
          </a:p>
          <a:p>
            <a:pPr lvl="0"/>
            <a:r>
              <a:rPr lang="en-CA" dirty="0" smtClean="0"/>
              <a:t>The pulley and the lever</a:t>
            </a:r>
          </a:p>
          <a:p>
            <a:pPr lvl="0"/>
            <a:r>
              <a:rPr lang="en-CA" dirty="0" smtClean="0"/>
              <a:t>The pulley and gears</a:t>
            </a:r>
          </a:p>
          <a:p>
            <a:pPr lvl="0"/>
            <a:r>
              <a:rPr lang="en-CA" dirty="0" smtClean="0"/>
              <a:t>The wheel and the axel and gears. </a:t>
            </a:r>
          </a:p>
          <a:p>
            <a:r>
              <a:rPr lang="en-CA" dirty="0" smtClean="0"/>
              <a:t> </a:t>
            </a:r>
          </a:p>
          <a:p>
            <a:pPr lvl="0">
              <a:buNone/>
            </a:pPr>
            <a:r>
              <a:rPr lang="en-CA" dirty="0" smtClean="0"/>
              <a:t>Choose a compound machine in the kitchen, such as a coffee grinder, a pepper grinder, or a food processor, and describe the simple machines it uses. Draw a sketch to show how the device works. </a:t>
            </a:r>
          </a:p>
          <a:p>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A compound machine is a machine made of two or more simple machines. The complexity can range from being very simple to very complex. </a:t>
            </a:r>
          </a:p>
          <a:p>
            <a:endParaRPr lang="en-CA" dirty="0"/>
          </a:p>
        </p:txBody>
      </p:sp>
      <p:sp>
        <p:nvSpPr>
          <p:cNvPr id="1026" name="AutoShape 2" descr="data:image/jpg;base64,/9j/4AAQSkZJRgABAQAAAQABAAD/2wCEAAkGBhMSERUUDxAUExUWFBIUFRMSEhIYFRQUFRQVFBUVFBYXHCYeFxojGRQUHy8gJicpLCwsFR4xNTAqNSYrLSkBCQoKDAwNDw8PFCkYFBgpKSkpKSkpKSkpKSkpKSkpKSkpKSkpKSkpKSkpKSkpKSkpKSkpKSkpKSkpKSkpKSkpKf/AABEIAMMBAgMBIgACEQEDEQH/xAAbAAEAAgMBAQAAAAAAAAAAAAAABAUBAwYCB//EADoQAAIBAgQDBAkDAwMFAAAAAAABAgMRBAUhMUFRYRJxgZEGIjJSobHR4fATQsEjYvEzcpIUJEOiwv/EABYBAQEBAAAAAAAAAAAAAAAAAAABAv/EABkRAQEBAQEBAAAAAAAAAAAAAAARATEhQf/aAAwDAQACEQMRAD8A+z47HwpR7U30S5s5+r6QVakkqcd/2q935GvM3KviFCL6LlbdvrodLgsDClHswVub4vvfEIov+lxL/wDFHxmv5kZviKavKk0uLhJOy52TZ0lhYEUmCz5Sdm7+FpfcuKNeMleLuRcxymFVaq0uE427S8eJT/q1MPPs1JaO/Znwlb3l4r7g46YGjC4pTWm9ldG8KAAAAAAAAAAAAAAAAAAAAAAAAAAAAAAAAAADmcnX/dy/2P8A+DpkcxWl+ji1KWkW2m+9NXfmn4HTRYTGQAFDViMNGacZxUk+DNoA5uvSnhprVum3aM3vF+7LmXmFxSmuq3X8m6pBNWauno09n3nPVqUsPNa+o5epLX1X7kun08icdGDRhMT21fit0bwoAAAAAAAAAAAAAAAAAAAAAAAAAAAAAAACsznLVUjfiuW9uhVYfHVqKjFKNSC4Wfatfa/2Z1Bpr4SMt14rcJFfh/SOnJ2mpU+XbWj8eHiWVOtGSvFprmmmvgVmLyW609bo1r5ld/0Dpu8HKlLmr2fenowOoBQUs6qw0nD9Re9HSVuq2b8ti0wmaU6mkJ6+67qXkwVLNOKw0ZxcZq6a/GupuAVzWEqzo1OxU3Wz4Th+fI6KlUUkmtmVHpDh1JRtpJXa+B4yLMm12Z87Po/uVF6ACKAAAAAAAAAAAAAAAAAAAAAAAAA0SxkFvNGuWZwvZXk+Cind/YCWDUqkvc/9vsANoAAHmUE91fvPQAh1cri9rr5eRW4vJnva7X7o6SX54l8Akc5Sx9alv/UXX2l4cSzwudU5rdp8U0yXXw0Ze0rlZjMjvrHW3W0vBoHrVi6/bk2ttl3IpMZU7FW8eSb680T6kakHaScl5SXhs+8qMTVcpNtW6ckVl2mWYz9SCfHTx5P85Ew5fI6zhFPXeXimdNGV0muJGs16AAUAAAAAAAAAAAC5GrY+EeN3yWoEk8uaW7Kmrmk3taPzI05tu8nd9QlW9TMYLjfu+uxFnmz/AGxXjr8iAaamKinbWT5RV348ipU6pjpv91u7Qi1sdrZycn7urfkKGAq1ePYi/O3fz7uZb4HKYUvZV3ze4MV2Fy2pP27048lbtPx4Fzh8JGHsq3N8X3vdm4EagAAAAAAAAAAAAA1VcPGS9ZJ/MpswyxJ3cVJcG9+5l8YlFPdXCRziXIsMuxlvVlz0ffwPGNwHZ1j7Py+xDKnHRgq8Fj7erN6cHy7y0I0AAAAYAyDTWxUY+0/DiQa2at+wrdXqwlWU6iSu2kupCrZql7Cv14FbOo37Tb7zyVK3VsXKW705LY0gjTxvCmnN9Nl3sIkkepjYp2V5PlHUUMBVqu0np7sdvFlzg8lhBapX6bfVhVPRwlWq9fVjyjv4yLnA5LCnwv8AL47k+MElZK3ceiLmMKNtjIAUAAAAAAAAAAAAAAAAAAGGirxmX21gtOS4dS1MAc6TcHjnHR6rhrZ+F9zbjMvvrBa+6uPcVpWeLyGMi932ektGbe0c7UxSpxcpyShFOUnK3ZjFK7k77JJN+BGoZsppPsVIU3ZxlJwcX2rJPsRk5xTbWrjx1sti10VbMoLb1n028yBWx85ceyun1Is246yTtzXrL4bCMk1dO65oJWQaqmJS01b5RV39jxCNWekV2PjL6II3TqKPtNLvI8sU5f6cL/3PSP3J2H9H3vPV85u78ti1o5dCPC75v6bBYosNlM6jvN381FfUuMNlMY2vrbZbInWMkWMKNtjIAUAAAAAAAAAAAAAAAAAAAAAAAAAI2Lxagub5X+IHvEYlQV34LmcnmOPq05upKLqUnq1FLtUrLh70NL66osqtVyd5bmIU3L2U33IrKsWYQxFKaoTpuUoTjGNVadqUXZVIbuPO19LmnDYqU7QlQrRk04z0nCMLxSk414+q9JPs9luTt+3VqbjPQaNV9vtfozve8FfbmrpX6qxcYXIVCHZdSc3782m+7RbAiHGbTunY01sNGWusJe9DTluuPwJtbL5x4XXT6EYIjVHUhbRVFzin2l3omYL0hWzSXR2j8tDwjVWwsJ3co6v9y0d+b5+IVe0MxhLjbv8A4ZKTONeCqQf9KXaXLj3dl/wbcLnsouzTjz469YvYi11wKzCZzGS1/wCUdvFcCxhUTV07roFegAAAAAAAAAAAAAAAAAAAAAAADBkr8bmFtIWb4vgvuBsxuO7OkdZfIqZzbbbd2YN+Ewjm+i3+iDPWMLhXN8kt3+cS5pUVFWirGaVJRVoqyPYXAABQ0VsHCW615rR+ZvAFVWytr2Xfo9yHODTtJWfU6E8zppqzSfeEjnjxXoRmvXjfr+7zLatlS/Y7dHqiDVwso+1Hx3RUisllUk70ZvubtLuTWkvgeMPm04StO6to7aSXeixMVIKStOKkuu67pLVfYImYPP4y317tH4p/wWtKspK8Xc5CrlLWtKXdFu0vB7Pfoa6WZVaUrSvdbpq0l+dQtdsCmwPpDGVlLf4+X0LanWUleLuRp7AAAAAAAAAAAAAAYcktyHWzSK9n1vgvMCaaK+NjDd68luUuJztvSLu/dhz6vgKeUVZq832f7U3r3u1wle8XnLleME9N4x/mWiSKKvmE29Lx6fXQuP0Ox6tkrcEVGZR/qaLVpbcXr9isrHL5ynFcW3bvOkw9BQikv8srshy/sQTe+tr9dy2I1mAACgAAAAAAABhoyAItbL4PZdl819NiDUyya2tLu0fx8S4ASOce9uK0fNM81aSkkpq6W3TufA6GrQUvaSZEqZVH9ra+Pz1+ISOZq5S96bv0ekvDg/hsecLmtSm931TvdfnUv55XNbWfiRcTh76VYX6tWku6Xj1KJmB9IYTspaP84fQtUzi8TlTWtJ9pcn7S7ve8NTOCzqpSdndpcJXuvMFdoCvy7OYVdFpLk/4J6I0yAAAI+KxcYK78vzgUOKz1ydo3k/dhf/L4BF9Vx0I7u/RakGvnD4Wiubf4vmQaGXV6m6VKPPeT7l/gn4X0ehHWo3Vlznt/x/yD1WPFyqS9SMqjbSul6q6OWyJlHIpT/wBeaS9yGnnLiXNKioq0UkuSVkewRHwuBhTVqcUvm+9m+xkw2FVWdtRtN8nfwtt5lVlGDdWfblxv4Lp8j1mFd4mqowv+nF2vzb3a/Op0WDwqhFJeNgz1uirGQA0AAAAAAAAAAAAAAAAAAALAAaamDhLeK+XyImMyOnUXrXvwkn61uV3uixAHN1fRRp3p1f8AktV4r6Im0I4mlZPs1o/7uzJeMty3ASI6xL405rpZO3imCQArmM3k6tZUoPd2fHRce7Rsv8Hg4U4qMIpW421fV8yiyr1sZJv3ZNdG+zt5vzOlCYwjIAUAAGDn86zdyl+lRet2pS+cb/Nm3O877P8ATo6zeja/b0X93yPWR5P2F26msn8AjfkuWqnBN7/XfuLMAKAAAAAAAAAAAAAAAAAAAAAAAAAAAAAAAA5ONf8AQxd57bNpcGrX80n4HVxZUZ7k/wCqlKHtLS3NFVhs5rUbRnHtRWiTun0tL+AnHWgpV6V0uMZp8rR+pqxHpVG39KEm/wC6yS8m7gq9lKyu3bn0OdzX0kd3Cg+jnx1936kOdbEYlqNnbXRerHx5l1lWQxp+tO0p/BdyfzAj5JkPZ9esk5cI72vrd9S+ACgAAAAAAAAAAAAAAAAAAAAAAAAAAAAAAAAAAGurh4y9qKfXj5mABUYyhFNWXDjr8yVgcJBpXjw5vmAVn6n06airRVkewCNAAAAAAAAAAAAAAAAAAAAAAAAAAAAAAAAAAAAA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028" name="AutoShape 4" descr="data:image/jpg;base64,/9j/4AAQSkZJRgABAQAAAQABAAD/2wCEAAkGBhMSERUUDxAUExUWFBIUFRMSEhIYFRQUFRQVFBUVFBYXHCYeFxojGRQUHy8gJicpLCwsFR4xNTAqNSYrLSkBCQoKDAwNDw8PFCkYFBgpKSkpKSkpKSkpKSkpKSkpKSkpKSkpKSkpKSkpKSkpKSkpKSkpKSkpKSkpKSkpKSkpKf/AABEIAMMBAgMBIgACEQEDEQH/xAAbAAEAAgMBAQAAAAAAAAAAAAAABAUBAwYCB//EADoQAAIBAgQDBAkDAwMFAAAAAAABAgMRBAUhMUFRYRJxgZEGIjJSobHR4fATQsEjYvEzcpIUJEOiwv/EABYBAQEBAAAAAAAAAAAAAAAAAAABAv/EABkRAQEBAQEBAAAAAAAAAAAAAAARATEhQf/aAAwDAQACEQMRAD8A+z47HwpR7U30S5s5+r6QVakkqcd/2q935GvM3KviFCL6LlbdvrodLgsDClHswVub4vvfEIov+lxL/wDFHxmv5kZviKavKk0uLhJOy52TZ0lhYEUmCz5Sdm7+FpfcuKNeMleLuRcxymFVaq0uE427S8eJT/q1MPPs1JaO/Znwlb3l4r7g46YGjC4pTWm9ldG8KAAAAAAAAAAAAAAAAAAAAAAAAAAAAAAAAAADmcnX/dy/2P8A+DpkcxWl+ji1KWkW2m+9NXfmn4HTRYTGQAFDViMNGacZxUk+DNoA5uvSnhprVum3aM3vF+7LmXmFxSmuq3X8m6pBNWauno09n3nPVqUsPNa+o5epLX1X7kun08icdGDRhMT21fit0bwoAAAAAAAAAAAAAAAAAAAAAAAAAAAAAAACsznLVUjfiuW9uhVYfHVqKjFKNSC4Wfatfa/2Z1Bpr4SMt14rcJFfh/SOnJ2mpU+XbWj8eHiWVOtGSvFprmmmvgVmLyW609bo1r5ld/0Dpu8HKlLmr2fenowOoBQUs6qw0nD9Re9HSVuq2b8ti0wmaU6mkJ6+67qXkwVLNOKw0ZxcZq6a/GupuAVzWEqzo1OxU3Wz4Th+fI6KlUUkmtmVHpDh1JRtpJXa+B4yLMm12Z87Po/uVF6ACKAAAAAAAAAAAAAAAAAAAAAAAAA0SxkFvNGuWZwvZXk+Cind/YCWDUqkvc/9vsANoAAHmUE91fvPQAh1cri9rr5eRW4vJnva7X7o6SX54l8Akc5Sx9alv/UXX2l4cSzwudU5rdp8U0yXXw0Ze0rlZjMjvrHW3W0vBoHrVi6/bk2ttl3IpMZU7FW8eSb680T6kakHaScl5SXhs+8qMTVcpNtW6ckVl2mWYz9SCfHTx5P85Ew5fI6zhFPXeXimdNGV0muJGs16AAUAAAAAAAAAAAC5GrY+EeN3yWoEk8uaW7Kmrmk3taPzI05tu8nd9QlW9TMYLjfu+uxFnmz/AGxXjr8iAaamKinbWT5RV348ipU6pjpv91u7Qi1sdrZycn7urfkKGAq1ePYi/O3fz7uZb4HKYUvZV3ze4MV2Fy2pP27048lbtPx4Fzh8JGHsq3N8X3vdm4EagAAAAAAAAAAAAA1VcPGS9ZJ/MpswyxJ3cVJcG9+5l8YlFPdXCRziXIsMuxlvVlz0ffwPGNwHZ1j7Py+xDKnHRgq8Fj7erN6cHy7y0I0AAAAYAyDTWxUY+0/DiQa2at+wrdXqwlWU6iSu2kupCrZql7Cv14FbOo37Tb7zyVK3VsXKW705LY0gjTxvCmnN9Nl3sIkkepjYp2V5PlHUUMBVqu0np7sdvFlzg8lhBapX6bfVhVPRwlWq9fVjyjv4yLnA5LCnwv8AL47k+MElZK3ceiLmMKNtjIAUAAAAAAAAAAAAAAAAAAGGirxmX21gtOS4dS1MAc6TcHjnHR6rhrZ+F9zbjMvvrBa+6uPcVpWeLyGMi932ektGbe0c7UxSpxcpyShFOUnK3ZjFK7k77JJN+BGoZsppPsVIU3ZxlJwcX2rJPsRk5xTbWrjx1sti10VbMoLb1n028yBWx85ceyun1Is246yTtzXrL4bCMk1dO65oJWQaqmJS01b5RV39jxCNWekV2PjL6II3TqKPtNLvI8sU5f6cL/3PSP3J2H9H3vPV85u78ti1o5dCPC75v6bBYosNlM6jvN381FfUuMNlMY2vrbZbInWMkWMKNtjIAUAAAAAAAAAAAAAAAAAAAAAAAAAI2Lxagub5X+IHvEYlQV34LmcnmOPq05upKLqUnq1FLtUrLh70NL66osqtVyd5bmIU3L2U33IrKsWYQxFKaoTpuUoTjGNVadqUXZVIbuPO19LmnDYqU7QlQrRk04z0nCMLxSk414+q9JPs9luTt+3VqbjPQaNV9vtfozve8FfbmrpX6qxcYXIVCHZdSc3782m+7RbAiHGbTunY01sNGWusJe9DTluuPwJtbL5x4XXT6EYIjVHUhbRVFzin2l3omYL0hWzSXR2j8tDwjVWwsJ3co6v9y0d+b5+IVe0MxhLjbv8A4ZKTONeCqQf9KXaXLj3dl/wbcLnsouzTjz469YvYi11wKzCZzGS1/wCUdvFcCxhUTV07roFegAAAAAAAAAAAAAAAAAAAAAAADBkr8bmFtIWb4vgvuBsxuO7OkdZfIqZzbbbd2YN+Ewjm+i3+iDPWMLhXN8kt3+cS5pUVFWirGaVJRVoqyPYXAABQ0VsHCW615rR+ZvAFVWytr2Xfo9yHODTtJWfU6E8zppqzSfeEjnjxXoRmvXjfr+7zLatlS/Y7dHqiDVwso+1Hx3RUisllUk70ZvubtLuTWkvgeMPm04StO6to7aSXeixMVIKStOKkuu67pLVfYImYPP4y317tH4p/wWtKspK8Xc5CrlLWtKXdFu0vB7Pfoa6WZVaUrSvdbpq0l+dQtdsCmwPpDGVlLf4+X0LanWUleLuRp7AAAAAAAAAAAAAAYcktyHWzSK9n1vgvMCaaK+NjDd68luUuJztvSLu/dhz6vgKeUVZq832f7U3r3u1wle8XnLleME9N4x/mWiSKKvmE29Lx6fXQuP0Ox6tkrcEVGZR/qaLVpbcXr9isrHL5ynFcW3bvOkw9BQikv8srshy/sQTe+tr9dy2I1mAACgAAAAAAABhoyAItbL4PZdl819NiDUyya2tLu0fx8S4ASOce9uK0fNM81aSkkpq6W3TufA6GrQUvaSZEqZVH9ra+Pz1+ISOZq5S96bv0ekvDg/hsecLmtSm931TvdfnUv55XNbWfiRcTh76VYX6tWku6Xj1KJmB9IYTspaP84fQtUzi8TlTWtJ9pcn7S7ve8NTOCzqpSdndpcJXuvMFdoCvy7OYVdFpLk/4J6I0yAAAI+KxcYK78vzgUOKz1ydo3k/dhf/L4BF9Vx0I7u/RakGvnD4Wiubf4vmQaGXV6m6VKPPeT7l/gn4X0ehHWo3Vlznt/x/yD1WPFyqS9SMqjbSul6q6OWyJlHIpT/wBeaS9yGnnLiXNKioq0UkuSVkewRHwuBhTVqcUvm+9m+xkw2FVWdtRtN8nfwtt5lVlGDdWfblxv4Lp8j1mFd4mqowv+nF2vzb3a/Op0WDwqhFJeNgz1uirGQA0AAAAAAAAAAAAAAAAAAALAAaamDhLeK+XyImMyOnUXrXvwkn61uV3uixAHN1fRRp3p1f8AktV4r6Im0I4mlZPs1o/7uzJeMty3ASI6xL405rpZO3imCQArmM3k6tZUoPd2fHRce7Rsv8Hg4U4qMIpW421fV8yiyr1sZJv3ZNdG+zt5vzOlCYwjIAUAAGDn86zdyl+lRet2pS+cb/Nm3O877P8ATo6zeja/b0X93yPWR5P2F26msn8AjfkuWqnBN7/XfuLMAKAAAAAAAAAAAAAAAAAAAAAAAAAAAAAAAA5ONf8AQxd57bNpcGrX80n4HVxZUZ7k/wCqlKHtLS3NFVhs5rUbRnHtRWiTun0tL+AnHWgpV6V0uMZp8rR+pqxHpVG39KEm/wC6yS8m7gq9lKyu3bn0OdzX0kd3Cg+jnx1936kOdbEYlqNnbXRerHx5l1lWQxp+tO0p/BdyfzAj5JkPZ9esk5cI72vrd9S+ACgAAAAAAAAAAAAAAAAAAAAAAAAAAAAAAAAAAGurh4y9qKfXj5mABUYyhFNWXDjr8yVgcJBpXjw5vmAVn6n06airRVkewCNAAAAAAAAAAAAAAAAAAAAAAAAAAAAAAAAAAAAA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030" name="AutoShape 6" descr="data:image/jpg;base64,/9j/4AAQSkZJRgABAQAAAQABAAD/2wCEAAkGBhMSERUUDxAUExUWFBIUFRMSEhIYFRQUFRQVFBUVFBYXHCYeFxojGRQUHy8gJicpLCwsFR4xNTAqNSYrLSkBCQoKDAwNDw8PFCkYFBgpKSkpKSkpKSkpKSkpKSkpKSkpKSkpKSkpKSkpKSkpKSkpKSkpKSkpKSkpKSkpKSkpKf/AABEIAMMBAgMBIgACEQEDEQH/xAAbAAEAAgMBAQAAAAAAAAAAAAAABAUBAwYCB//EADoQAAIBAgQDBAkDAwMFAAAAAAABAgMRBAUhMUFRYRJxgZEGIjJSobHR4fATQsEjYvEzcpIUJEOiwv/EABYBAQEBAAAAAAAAAAAAAAAAAAABAv/EABkRAQEBAQEBAAAAAAAAAAAAAAARATEhQf/aAAwDAQACEQMRAD8A+z47HwpR7U30S5s5+r6QVakkqcd/2q935GvM3KviFCL6LlbdvrodLgsDClHswVub4vvfEIov+lxL/wDFHxmv5kZviKavKk0uLhJOy52TZ0lhYEUmCz5Sdm7+FpfcuKNeMleLuRcxymFVaq0uE427S8eJT/q1MPPs1JaO/Znwlb3l4r7g46YGjC4pTWm9ldG8KAAAAAAAAAAAAAAAAAAAAAAAAAAAAAAAAAADmcnX/dy/2P8A+DpkcxWl+ji1KWkW2m+9NXfmn4HTRYTGQAFDViMNGacZxUk+DNoA5uvSnhprVum3aM3vF+7LmXmFxSmuq3X8m6pBNWauno09n3nPVqUsPNa+o5epLX1X7kun08icdGDRhMT21fit0bwoAAAAAAAAAAAAAAAAAAAAAAAAAAAAAAACsznLVUjfiuW9uhVYfHVqKjFKNSC4Wfatfa/2Z1Bpr4SMt14rcJFfh/SOnJ2mpU+XbWj8eHiWVOtGSvFprmmmvgVmLyW609bo1r5ld/0Dpu8HKlLmr2fenowOoBQUs6qw0nD9Re9HSVuq2b8ti0wmaU6mkJ6+67qXkwVLNOKw0ZxcZq6a/GupuAVzWEqzo1OxU3Wz4Th+fI6KlUUkmtmVHpDh1JRtpJXa+B4yLMm12Z87Po/uVF6ACKAAAAAAAAAAAAAAAAAAAAAAAAA0SxkFvNGuWZwvZXk+Cind/YCWDUqkvc/9vsANoAAHmUE91fvPQAh1cri9rr5eRW4vJnva7X7o6SX54l8Akc5Sx9alv/UXX2l4cSzwudU5rdp8U0yXXw0Ze0rlZjMjvrHW3W0vBoHrVi6/bk2ttl3IpMZU7FW8eSb680T6kakHaScl5SXhs+8qMTVcpNtW6ckVl2mWYz9SCfHTx5P85Ew5fI6zhFPXeXimdNGV0muJGs16AAUAAAAAAAAAAAC5GrY+EeN3yWoEk8uaW7Kmrmk3taPzI05tu8nd9QlW9TMYLjfu+uxFnmz/AGxXjr8iAaamKinbWT5RV348ipU6pjpv91u7Qi1sdrZycn7urfkKGAq1ePYi/O3fz7uZb4HKYUvZV3ze4MV2Fy2pP27048lbtPx4Fzh8JGHsq3N8X3vdm4EagAAAAAAAAAAAAA1VcPGS9ZJ/MpswyxJ3cVJcG9+5l8YlFPdXCRziXIsMuxlvVlz0ffwPGNwHZ1j7Py+xDKnHRgq8Fj7erN6cHy7y0I0AAAAYAyDTWxUY+0/DiQa2at+wrdXqwlWU6iSu2kupCrZql7Cv14FbOo37Tb7zyVK3VsXKW705LY0gjTxvCmnN9Nl3sIkkepjYp2V5PlHUUMBVqu0np7sdvFlzg8lhBapX6bfVhVPRwlWq9fVjyjv4yLnA5LCnwv8AL47k+MElZK3ceiLmMKNtjIAUAAAAAAAAAAAAAAAAAAGGirxmX21gtOS4dS1MAc6TcHjnHR6rhrZ+F9zbjMvvrBa+6uPcVpWeLyGMi932ektGbe0c7UxSpxcpyShFOUnK3ZjFK7k77JJN+BGoZsppPsVIU3ZxlJwcX2rJPsRk5xTbWrjx1sti10VbMoLb1n028yBWx85ceyun1Is246yTtzXrL4bCMk1dO65oJWQaqmJS01b5RV39jxCNWekV2PjL6II3TqKPtNLvI8sU5f6cL/3PSP3J2H9H3vPV85u78ti1o5dCPC75v6bBYosNlM6jvN381FfUuMNlMY2vrbZbInWMkWMKNtjIAUAAAAAAAAAAAAAAAAAAAAAAAAAI2Lxagub5X+IHvEYlQV34LmcnmOPq05upKLqUnq1FLtUrLh70NL66osqtVyd5bmIU3L2U33IrKsWYQxFKaoTpuUoTjGNVadqUXZVIbuPO19LmnDYqU7QlQrRk04z0nCMLxSk414+q9JPs9luTt+3VqbjPQaNV9vtfozve8FfbmrpX6qxcYXIVCHZdSc3782m+7RbAiHGbTunY01sNGWusJe9DTluuPwJtbL5x4XXT6EYIjVHUhbRVFzin2l3omYL0hWzSXR2j8tDwjVWwsJ3co6v9y0d+b5+IVe0MxhLjbv8A4ZKTONeCqQf9KXaXLj3dl/wbcLnsouzTjz469YvYi11wKzCZzGS1/wCUdvFcCxhUTV07roFegAAAAAAAAAAAAAAAAAAAAAAADBkr8bmFtIWb4vgvuBsxuO7OkdZfIqZzbbbd2YN+Ewjm+i3+iDPWMLhXN8kt3+cS5pUVFWirGaVJRVoqyPYXAABQ0VsHCW615rR+ZvAFVWytr2Xfo9yHODTtJWfU6E8zppqzSfeEjnjxXoRmvXjfr+7zLatlS/Y7dHqiDVwso+1Hx3RUisllUk70ZvubtLuTWkvgeMPm04StO6to7aSXeixMVIKStOKkuu67pLVfYImYPP4y317tH4p/wWtKspK8Xc5CrlLWtKXdFu0vB7Pfoa6WZVaUrSvdbpq0l+dQtdsCmwPpDGVlLf4+X0LanWUleLuRp7AAAAAAAAAAAAAAYcktyHWzSK9n1vgvMCaaK+NjDd68luUuJztvSLu/dhz6vgKeUVZq832f7U3r3u1wle8XnLleME9N4x/mWiSKKvmE29Lx6fXQuP0Ox6tkrcEVGZR/qaLVpbcXr9isrHL5ynFcW3bvOkw9BQikv8srshy/sQTe+tr9dy2I1mAACgAAAAAAABhoyAItbL4PZdl819NiDUyya2tLu0fx8S4ASOce9uK0fNM81aSkkpq6W3TufA6GrQUvaSZEqZVH9ra+Pz1+ISOZq5S96bv0ekvDg/hsecLmtSm931TvdfnUv55XNbWfiRcTh76VYX6tWku6Xj1KJmB9IYTspaP84fQtUzi8TlTWtJ9pcn7S7ve8NTOCzqpSdndpcJXuvMFdoCvy7OYVdFpLk/4J6I0yAAAI+KxcYK78vzgUOKz1ydo3k/dhf/L4BF9Vx0I7u/RakGvnD4Wiubf4vmQaGXV6m6VKPPeT7l/gn4X0ehHWo3Vlznt/x/yD1WPFyqS9SMqjbSul6q6OWyJlHIpT/wBeaS9yGnnLiXNKioq0UkuSVkewRHwuBhTVqcUvm+9m+xkw2FVWdtRtN8nfwtt5lVlGDdWfblxv4Lp8j1mFd4mqowv+nF2vzb3a/Op0WDwqhFJeNgz1uirGQA0AAAAAAAAAAAAAAAAAAALAAaamDhLeK+XyImMyOnUXrXvwkn61uV3uixAHN1fRRp3p1f8AktV4r6Im0I4mlZPs1o/7uzJeMty3ASI6xL405rpZO3imCQArmM3k6tZUoPd2fHRce7Rsv8Hg4U4qMIpW421fV8yiyr1sZJv3ZNdG+zt5vzOlCYwjIAUAAGDn86zdyl+lRet2pS+cb/Nm3O877P8ATo6zeja/b0X93yPWR5P2F26msn8AjfkuWqnBN7/XfuLMAKAAAAAAAAAAAAAAAAAAAAAAAAAAAAAAAA5ONf8AQxd57bNpcGrX80n4HVxZUZ7k/wCqlKHtLS3NFVhs5rUbRnHtRWiTun0tL+AnHWgpV6V0uMZp8rR+pqxHpVG39KEm/wC6yS8m7gq9lKyu3bn0OdzX0kd3Cg+jnx1936kOdbEYlqNnbXRerHx5l1lWQxp+tO0p/BdyfzAj5JkPZ9esk5cI72vrd9S+ACgAAAAAAAAAAAAAAAAAAAAAAAAAAAAAAAAAAGurh4y9qKfXj5mABUYyhFNWXDjr8yVgcJBpXjw5vmAVn6n06airRVkewCNAAAAAAAAAAAAAAAAAAAAAAAAAAAAAAAAAAAAA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032" name="Picture 8" descr="http://library.thinkquest.org/CR0210120/Media/scissors"/>
          <p:cNvPicPr>
            <a:picLocks noChangeAspect="1" noChangeArrowheads="1"/>
          </p:cNvPicPr>
          <p:nvPr/>
        </p:nvPicPr>
        <p:blipFill>
          <a:blip r:embed="rId2" cstate="print"/>
          <a:srcRect/>
          <a:stretch>
            <a:fillRect/>
          </a:stretch>
        </p:blipFill>
        <p:spPr bwMode="auto">
          <a:xfrm>
            <a:off x="539552" y="3645024"/>
            <a:ext cx="3752850" cy="2838450"/>
          </a:xfrm>
          <a:prstGeom prst="rect">
            <a:avLst/>
          </a:prstGeom>
          <a:noFill/>
        </p:spPr>
      </p:pic>
      <p:pic>
        <p:nvPicPr>
          <p:cNvPr id="1034" name="Picture 10" descr="http://www.sz-wholesaler.com/userimg/1068/1121sw1/absorbent-paper-compound-machine-347.jpg"/>
          <p:cNvPicPr>
            <a:picLocks noChangeAspect="1" noChangeArrowheads="1"/>
          </p:cNvPicPr>
          <p:nvPr/>
        </p:nvPicPr>
        <p:blipFill>
          <a:blip r:embed="rId3" cstate="print"/>
          <a:srcRect/>
          <a:stretch>
            <a:fillRect/>
          </a:stretch>
        </p:blipFill>
        <p:spPr bwMode="auto">
          <a:xfrm>
            <a:off x="4716016" y="3933056"/>
            <a:ext cx="3921274" cy="198099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Domestic </a:t>
            </a:r>
            <a:r>
              <a:rPr lang="en-CA" b="1" dirty="0" smtClean="0"/>
              <a:t>Machines</a:t>
            </a:r>
            <a:endParaRPr lang="en-CA" dirty="0"/>
          </a:p>
        </p:txBody>
      </p:sp>
      <p:sp>
        <p:nvSpPr>
          <p:cNvPr id="3" name="Content Placeholder 2"/>
          <p:cNvSpPr>
            <a:spLocks noGrp="1"/>
          </p:cNvSpPr>
          <p:nvPr>
            <p:ph idx="1"/>
          </p:nvPr>
        </p:nvSpPr>
        <p:spPr/>
        <p:txBody>
          <a:bodyPr/>
          <a:lstStyle/>
          <a:p>
            <a:r>
              <a:rPr lang="en-CA" dirty="0" smtClean="0"/>
              <a:t>A </a:t>
            </a:r>
            <a:r>
              <a:rPr lang="en-CA" dirty="0" smtClean="0"/>
              <a:t>common example of a domestic compound machine is nail clippers. A nail clipper contains two levers. A second class lever and a third class lever. The cutting blades themselves are also simple machines as they are inclined planes. </a:t>
            </a:r>
          </a:p>
          <a:p>
            <a:endParaRPr lang="en-CA" dirty="0"/>
          </a:p>
        </p:txBody>
      </p:sp>
      <p:pic>
        <p:nvPicPr>
          <p:cNvPr id="4" name="Picture 3" descr="http://citytechnology.org/stuff-that-works/images/designtech/dt_mech/nailclipperlevers.gif"/>
          <p:cNvPicPr/>
          <p:nvPr/>
        </p:nvPicPr>
        <p:blipFill>
          <a:blip r:embed="rId2" cstate="print"/>
          <a:srcRect/>
          <a:stretch>
            <a:fillRect/>
          </a:stretch>
        </p:blipFill>
        <p:spPr bwMode="auto">
          <a:xfrm>
            <a:off x="2699792" y="4149080"/>
            <a:ext cx="4181174" cy="27089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Other common examples found around the house are can openers, faucets, window shades, coffee grinders, pianos, bathroom scales clamps, bicycles, egg beaters and salad spinners. </a:t>
            </a:r>
            <a:endParaRPr lang="en-CA" dirty="0"/>
          </a:p>
        </p:txBody>
      </p:sp>
      <p:sp>
        <p:nvSpPr>
          <p:cNvPr id="28674" name="AutoShape 2" descr="data:image/jpg;base64,/9j/4AAQSkZJRgABAQAAAQABAAD/2wCEAAkGBhQRERQSEhQVFBUSFBQVFRUVFBQVFRQUFRUWFxQYFRcXHCYfGBojGhQVIS8gIycpLCwtFR4xNTAqNSYrLCkBCQoKDgwMFA8PFCkYFBgpKSkpKSkpKSkpKSkpKSkpKSkpKSkpKSkpKSkpKSkpKSkpKSkpKSkpKSkpKSkpKSkpKf/AABEIAOAA4AMBIgACEQEDEQH/xAAcAAEAAgIDAQAAAAAAAAAAAAAABgcDBQEECAL/xABBEAACAQIDBgIHBQYFBAMAAAABAgADEQQhMQUGEkFRYXGBBxMiMlKRoRRCscHRM1NicoLwI5KiwuEVQ7LxF2PS/8QAFwEBAQEBAAAAAAAAAAAAAAAAAAECA//EABsRAQEBAQEBAQEAAAAAAAAAAAABEQIhEjET/9oADAMBAAIRAxEAPwC8YiICcTmRnf3fJdnYc1MmqPdaSHm1syf4RrA3G1Nt0MMvFXqpTHLiNifAanykb/8AlnZ3Fwiqx/iFN+H52lC7V2vWxVQ1q7l3bqcgOgHIdp0w9oxNertnbTpYhBUourodCp+h6HtO1PNm52+VXA1OJDdTbjQ+64/I9DL93e3lo42kKlI/zIfeQ9GH5wrbREQEREBERAREQEREBERAREQEREBERAREQEREBPP3pm2kau0TTPu0UVQPEcTH5n6T0DKL9MG69VMU+KC3pVeGzDOzBQCG6aecJUAnyUmNHtlMwzlZYtJut3t5KuEqipSYqR8iOjDmJqSs+LQa9I7n78UselhZKoHtU76906j6iSW88rbN2m9F1dGKspuCDYgiXhuL6R0xYFKuQlbQHRan6N258pGk6icCcwpERAREQEREBERAREQEREBERAREQEREBMGLwaVUZKih1YWKkXBEzxArfen0bUShNOmqryKqOJPHqJU+1tiNhn4KgsPuuBdSPCenyJEt6NzUrIbLcG5K8x3WRFAPRK2uNdCMwfAzEyyRbW2NUwbEEesosdG08/hbuJip7v8A2hS+EJcgXagbetXuv7weGfYy6ziPFZmw2KKm4Ok5qUrZHI9DkfOYSspq49wvSgGC0MW3Zap+gf8AX5y0FcEA3yM8n0qhEsfcL0mNh7UcQS1HQHVqfh1XtI1KuuJiw2KWoquhDKwurDMETLCkREBERAREQEREBERAREQEREBERAREQEREDQbwbspXViFFz7y8m/QynNvbs1cHU9dQLAKb5XDIR1noGarbWwlrgkWD21IyYdGHTvqPpIiq9mY7B7WAp4wCjidFxCALxnkKg0Y+Pzmi3m9HOKwd2K+tpD/uU7kW/iXVfw7zY70blNTZnoqVdc3p8x3TqP77Tc7iekwrbDYw3XRah1Xs3USpiqmScK1pe+83o4w2KBq0lCMwvxUrZ97e60q/a24NeiTbhqLyINj5gwy2fo99ITYNxSqkth3OY19WfiXt1EvajWDAMpBBAII0IOlp5b/6Y6tZxw+Of4S3dzd8QqrTOihRw31AAAK98orcWVExYfEK68Sm4/vWZYUiIgIiICIiAiIgIiICIiAiIgIiICIiAiIga/amyFrrY5MPdcar+o6jnKq3u3HJYkAJV1Fvcqgc1PXt/wC5ck6+OwCVl4HFxy6g8iDyMiKZ3M3/AKuBf7PiOJqQNrH3k7r+ktKvg6WLpCpSIYOLgjQ/oZCd8dyeL3tfuVgLcXRX6H+x0kU3d3nxGya3A4Jpk+0hPskdQesIkO8O69r5fTSQ6rTeg3O3Iy88FjaG0KIqUiDcZ/Ep6MJEN5N07XyuDCfjpbp77lSFc62F+TeP6yzsFjVqrdT4jpPP2L2a9FsgSCZJ93t5nw6qSbg5rc520+XjJ+NSrjia7ZO2krqCCL2va+vhNjNKREQEREBERAREQEREBERAROLzmAiIgIiICIiBjr0FdSrAMrCxB0IkC3s3NUoQwLUvuv8AfpfzHmvf59ZYM4K3gefMPicTsiuGUngPPPgdehlwbub0UNo0vZsHA9pCcx3HUTp7x7pKytwpx0z71PUr/FT/APz8ukqzG7Mr7OqjEYdiUvdXHLs0jKzNv7sWPGg0zGV9MxK32zgXRiw0vcqBYa9BLH3W9JVDFUiK5WlUUe1f3WHUfpIXvtvfRduHCpxFjYM2nc26CEdfdjbbo4UGw1N7+yBa7ZZ5Xl24KuHRWDBwVBDKbhu4tKi3e2UadAvZTWqL77glaan4gMwL9NMu8327O03S1JAaeJpgmphWe9PEITc1MMxyB5/j1iRZ0saJ0tmbVTEJxIdDZlYWdGGquvIzuytEREBERAREQEREDgmUz6RPSy/rGw2CfgVDwvWHvMRqEPJR15yf+kjbRwuzqzobMwFNSNQXyJHleectmbPavVCKLk5m3IDUwlrv4PamIepxetqA3zcu+XneWzunvW9NQtTEtW7VAo8lbU/OV22zOAcIFrTD7SaEj8D5SJr0JhNv031PCe+nzmxVwcwbzz1s/eerSyvcfT5GTDY2/wAMhcqfp8o1dWvEjmzt61cZ2Pdf0m7w+OR/dYHtz+UarsROJzKEREAZHtubuBwz01BLe/TNuGp1t0b6Hn1khiBQ2L3euHWkhS9UIVzuoLZ8V9MgPnPndndv1tX1jqQlK4II+FiAviT/AHnLsxexKNVuN6alvizBPiRa/nOhj8GlMqqKFAF+EAAa5ac9YkY68jW4HC8C9zmf0mv2vsJaii3EOA8SFMqlFvipHp1TTpabqJpw1HcDtZxVVarrSxRFqWJGWHxqj7lUfdftqDp0k12RtoVrowNOsnv0m1H8Sn7yHkfwkZ2pslaysrIGDZshyDHkwP3X6MNbZ9tOuPNAqmLd/VoeHD44D/FwzcqeJHNe5uD9Yx256WjeJpdlbaJYUa/CtUi6Mv7KuvxUj1tmV1HcZzcgzLo5iIgIiICIiBCPTBgjU2a5X/tujn+XNT/5Sjt3se+Hql0FzwkWty52+U9R4rDLURkcBlcFWB0IOoldbX9DqcXrcHVNJ1N1V81BHRhmB43hmxE8LvXQrZVV4T1nbq7vpVF6TAjpeZNqbsKMsbQNB9PXJnSY9eMZL4NaaivuniKHt4apxjUAGxt25GTWcYcbsB01E1dXDFZusNvnVpHgxVI9yRY/8zdUKuExQ9lgrHkcjLhqI4XatWkcmPzkl2Zv0wsHF++h+c+MfuawzTMdposTsp095T4iZxrVp7J34DW9q/ZvyMk+E29TfX2T30+c8/Uwy5qZtsBvXVpZHMf3yhV+K4IuDcdp9Sq9k7+DLMqex/2mTDZ29ocZ2buuvyjVSSJ1sNj0qe6w8ND8p2ZoJgxOEDjPyPSZ4gR7EYYobH59ZiMkVWiGFiJp8Xgincdf1mpXDrjGrZuTD2ToRe6mfOIwgqAggXIsbi6uvwuOY/CZiloDSsowL4NTTdHrYK9zTBLV8Gb5PRYZtTGuWY7ZiS7ZO3+BU9bUFWjVt6nFLbhe+i1rZK/K+h7GYa2HDjoRow1B/MdtJF6uHq4F2aigelVv67CH9lWH3noXySp1XQ95MdJ2tIGcyFbH3jCURVos1fCaG9/XYUjVKgOZUd8x3El2Exa1FDKbggHyOky6azxEQpERAREQPl0BFiLg6g5gzQYzcuiSWo3oMf3f7MnvTPs/KxkhiBX+092agFq1FayfHTHF86Z9oHwJkSxu4VKpdsO/AQdNQD0I1U9pdlp0sbsalWN3UcXJx7Lj+oZ+RkxMUgMTj8D7wNRB4stvxE3GA32w1f2a6+rbrqvmeUsDFbtOvuMKg6N7Lf5hkfMCRXbO49GrfjpGm3xAcP8AwYZx16+6lKsvHRYG/NSCPpI7j926lPVbic1t1MXhG48NVJA5A2PmNDO1gvSLUpn1eMo3tkSBwt5g6x4nsR6rgbdvGZMPtGrSNwTl3P4yd0BgsaP8J1DH7pyb5Ga7aW5LpcrmIxddXZ+/DC3GL/j85MNk78BrAPf+F9fIytsTskqfaUgzAmGZWsL3HXl0v+kjS9cBvHSqtwXAfQrcGx79PObW8qzdXYyEWccR4blsweI2uQRmvlJGcRWwql0qGpTXM06uZ/ofUa8xN4x9zcTCRjfHfahgUtUZeJhkpub/ANIzP08Zzhd+aVSjUaxp1KaMxptqeEE3Q6MPCedNv7SfE1nq1WLMxJ8AToOwkatWEvpeFiFompbQswQnyHF8r3nTb0uve4oJbpxsfraVrwkaGZUxHEbNk3Xk3j0Pea1j5ixsR6UK9dGSkiUSBc1ASxUdr5AmQ59u4hX4kr1L3sbuzBiDqQx/vtOvs/NgjHhDMoPkefzm53h2VVwbAVh6xHF0cjNl/mH3sxe95Fkkb7d3edy3rqRFLE5Cop/Y4lf/ALF/3DMSfbA2sGJrYVWHBf7RgSfbp3zL0eRHOwyPKxlI08TwsKiOwKZgMLnyYZHwIEkOyd5Dxo4Y0qqe5UTVeot95DzQ+UpuPQWz9oJXQVKbBlP0I1BHIg6idqV5sPbhrvx0uGliyOKpSv8A4GMUffpnk3fUaHKTLZG2UxANrq6ZVKbZPTbow/PQyNytjERIpERAREQEREBOOGcxA6eI2VTfVbHqMjI7tjcpagN1WoOhGcl0WkwUttX0bcJvRZqbfC17eR1E6tDbe0cDk4NSmPiuwt2bUS8KtEMLMAR3mrxe7yMPZy7HMQzYr+lvF9spgigKZ5sc9Phy+s0v2e31MltTZJw7stReEEkq1vYIOliMh4G0g29W8a0ahp0eF2Graqp6C2phFgbs0rIzdTYeU7+1KDVKZRdWtrew55/KUbV3sxLDhNZwPhVio/02nU/6rU/eP/nb9Zpj4XxT2Wi0TSOYKsrG2Z478R7f8SgNr7NahWqUX96mxU9xyPmLHznfo7yYhPdr1R/W34XnX2ltJ8QwesxdgOHiNr2GlyNZV5mNQyzC4ndeh0PznUrKRlb+/GRp8/bLZHO2h526TbjeOrUpik1Qsg0VjflbnNKlC5z59Z332V7HEOUIzBsrWHfqZypmuo4wrkc536VYNpKNzs7bbJYEmwPEpvYow0ZWHunv87ywdib7V3NKs/ATSPBWcAK9SkSOBm7jO9jbMGVaEm22NtRqK1bAP/h+6dLcS38ucYj0ujXFxzn1I9udvAmKoJwnNVGXUWsD48j4SQzLqREQEREBERAREQEREBERA0m+O2vsmCrVx7yLZP529lfqb+U8v1cQWJYkkkkknMknUk9Z6E9MKE7Me3KpTJ8L/qRPOp1hKyBpyDMd59LNMvoNPq8+QJzKOQZ9gX1nwJ93kRmw6LowuDynWrYkpdASR90nW3Q9xMyNFfDBx0I5/lCNI4znYwdBmNhYdzlDYU3I5qL27DW398psMFsp2QVaXt2uHUZlOlx8JHORpkxFOrh2Vaq24lDKbghlOhVhkRNxuyFq11Q6OHBH9JP5To7TwLrhabVLi7sKSNcELa7Fb/dvbznf9G+zmq4wFfuI1unE/sL+JPkZYlniQbqbe+yY4hT7HrGW3LX2h9CfKXxTqBgCNCLjwMpLfb0ZnAUfttKs1Qq4asGUDNmzZbcuIjI9dZbW7FbjwlFuqLbwtl9LSVefG1iIkbIiICIiAiIgIiICIiBq959kfasJWoc6iEL/ADDNfqBPLOPwhpuysLFSQQeRGR+onrkyoPS7uKbnG0Vyb9sAPdPx26Hn38YSqeUT7Ah0trPpJWXIE+gs5CzIKcqPjhgLMwpx6uBimRWnJWOGBxUW9mGTDMH8p84Z2VuOi5pP04in+Vr2t2P1nJkz3DxtOrfC1kVtWpllDHqy5jzHgZBEMTh8RXbiqlmPx1HFgPEm1vCSncDatPD4yjTBBXibjf8AeVSpC2v90XIF9SSeYk0bdHDHXD0/8tvwmfD7q4ZdKFMd+EX8jyPeGb1Ek9Ift7PrU1HE1cLTpqPvOzAj6AnwE2m7eENLC0aZ1SminxCgH6iaPZGxLsvtO4pgheNiwpg68Pc6X1tlJaiWAA5ZQ3LtfUREjZERAREQEREBERAREQE+KlMMCCAQRYg5gg63E+4gU3v96JyvFXwilkzLUhmydeD4h21Equrhip0tPW9pEd6/Rth8bdwPVVT99Rkx/iXn46wljzvTedmmZId4/RvisISWplk+NLstu9s185FzTZZWLHdFOPVzqriSNZlGJlRkKT4Kzj10xtUgGmXZ2MajVSouqMGHkdPxHmZgzM2mwtgVcVVWnSUszHyA5knkB1kVf2H2UaiK6kWdVYeDAH852qOw/iPyne2fhPVUqdPX1aKnjwqB+U7MafzjHRohRYCwmSIkdCIiAiIgIiICIiAiIgIiICIiAiIgfPDNDtjcXB4q5eiFY/fp+w30yPnJBECq9p+hFTc0K9u1Rf8Acv6SPYn0M4xfdFN/B7f+QEvWLQmPPx9E2P8A3P8ArT9Z2cN6Hsc3vKi92qD8ry+IgxVux/QoqkHEVr/w0xb/AFN+ksLZGwqOFTgo0wg521P8xOZmwiDCIiFIi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28678" name="Picture 6" descr="http://compactimpact.com/shop1/images/Led-Faucet-Light-01-6.jpg"/>
          <p:cNvPicPr>
            <a:picLocks noChangeAspect="1" noChangeArrowheads="1"/>
          </p:cNvPicPr>
          <p:nvPr/>
        </p:nvPicPr>
        <p:blipFill>
          <a:blip r:embed="rId2" cstate="print"/>
          <a:srcRect/>
          <a:stretch>
            <a:fillRect/>
          </a:stretch>
        </p:blipFill>
        <p:spPr bwMode="auto">
          <a:xfrm>
            <a:off x="0" y="0"/>
            <a:ext cx="3810000" cy="3324226"/>
          </a:xfrm>
          <a:prstGeom prst="rect">
            <a:avLst/>
          </a:prstGeom>
          <a:noFill/>
        </p:spPr>
      </p:pic>
      <p:pic>
        <p:nvPicPr>
          <p:cNvPr id="28680" name="Picture 8" descr="http://www.blindsbilliardsandbaubles.com/usrimage/cat4.gif"/>
          <p:cNvPicPr>
            <a:picLocks noChangeAspect="1" noChangeArrowheads="1"/>
          </p:cNvPicPr>
          <p:nvPr/>
        </p:nvPicPr>
        <p:blipFill>
          <a:blip r:embed="rId3" cstate="print"/>
          <a:srcRect/>
          <a:stretch>
            <a:fillRect/>
          </a:stretch>
        </p:blipFill>
        <p:spPr bwMode="auto">
          <a:xfrm>
            <a:off x="4381500" y="0"/>
            <a:ext cx="4762500" cy="4733925"/>
          </a:xfrm>
          <a:prstGeom prst="rect">
            <a:avLst/>
          </a:prstGeom>
          <a:noFill/>
        </p:spPr>
      </p:pic>
      <p:pic>
        <p:nvPicPr>
          <p:cNvPr id="28682" name="Picture 10" descr="http://homeappliances.files.wordpress.com/2006/12/hand-cranked-coffee-grinders.jpg"/>
          <p:cNvPicPr>
            <a:picLocks noChangeAspect="1" noChangeArrowheads="1"/>
          </p:cNvPicPr>
          <p:nvPr/>
        </p:nvPicPr>
        <p:blipFill>
          <a:blip r:embed="rId4" cstate="print"/>
          <a:srcRect/>
          <a:stretch>
            <a:fillRect/>
          </a:stretch>
        </p:blipFill>
        <p:spPr bwMode="auto">
          <a:xfrm>
            <a:off x="0" y="3501008"/>
            <a:ext cx="3810000" cy="2619375"/>
          </a:xfrm>
          <a:prstGeom prst="rect">
            <a:avLst/>
          </a:prstGeom>
          <a:noFill/>
        </p:spPr>
      </p:pic>
      <p:pic>
        <p:nvPicPr>
          <p:cNvPr id="28684" name="Picture 12" descr="http://t2.gstatic.com/images?q=tbn:ANd9GcSbNz5JjI39ZRoyfFBMKakFQfZDgvQcXSKgxRNDcwsrGS7-h1ZOVg"/>
          <p:cNvPicPr>
            <a:picLocks noChangeAspect="1" noChangeArrowheads="1"/>
          </p:cNvPicPr>
          <p:nvPr/>
        </p:nvPicPr>
        <p:blipFill>
          <a:blip r:embed="rId5" cstate="print"/>
          <a:srcRect/>
          <a:stretch>
            <a:fillRect/>
          </a:stretch>
        </p:blipFill>
        <p:spPr bwMode="auto">
          <a:xfrm>
            <a:off x="3203848" y="2780928"/>
            <a:ext cx="2466975" cy="1847851"/>
          </a:xfrm>
          <a:prstGeom prst="rect">
            <a:avLst/>
          </a:prstGeom>
          <a:noFill/>
        </p:spPr>
      </p:pic>
      <p:sp>
        <p:nvSpPr>
          <p:cNvPr id="28686" name="AutoShape 14" descr="data:image/jpg;base64,/9j/4AAQSkZJRgABAQAAAQABAAD/2wCEAAkGBhQSEBQUExQVFBQVFBYYFRgXFRUVFRccFRQXFxQUFRcXHSYeFxkkGRUXHy8gIycpLCwsFR4xNTAqNSYrLCkBCQoKDgwOGg8PGiwkHCEsKSwsKiwsLCwsLCksKSwsLCwsLCwpKSwpLCwsKSwsLCksLCwsKSwsKSwsKSwsLCwpLP/AABEIAOQA3QMBIgACEQEDEQH/xAAcAAABBAMBAAAAAAAAAAAAAAAFAgMEBgABBwj/xABLEAACAQIDBAYGBggEBAUFAAABAgMAEQQSIQUxQVEGEyJhcYEHMkJSkaEjYnKxwdEUM4KSorLC4SRDc/A0g9LxFSVTY7MIZHSTw//EABkBAAMBAQEAAAAAAAAAAAAAAAABAgMEBf/EACkRAAICAgIBAgUFAQAAAAAAAAABAhEDMRIhQQRhIlFxwfATIzKR8YH/2gAMAwEAAhEDEQA/AOp4DTCRcuqT5qK8q7axZlxM8h1LzSN8XJr09i8V1ezg/u4cN+7Fm/CvKsak2G8m2nEk/wB6AL36MNihnfEsPU7Ef2iLu3iAQP2jV6xD61F2Fsn9Gw0cO9gLyEcXbVvIHTyqW0RFedlnykerhhxikRiK2opbLWLWBuJvS4xrWwtPwpTQE3Cx91TZTpao0JsRan5W0NaeDJs5x6XdpZcNHCDrI+Y+EY/6mHwrk9WX0h7W6/HSWN1i+jXl2Sc38RNVsCu/FHjFHm5ZcpswCt1sCt5a0MhBFapZFaIoAQauvo62hrJCeIzr5aN+B8qpZFS9j48wTpIPZbXvB0YfC9ROPKLRpilwkmdw2Y+lqIFr0EwGI3W4/jrRRX11rzT12LvTiVpRTqrpUsQkjjSbU51d6SFpCNrVH9K2xgY48Qo1U5HI4hrlb+DAj9qr11ZO6oe2dlfpGHlgb21IU8mGqH94CtscuLRlkjyi0cHBr0d6HcVm2TDxyl1/dkYAV5xZSCQdCDYjvG8V3b0G4m+znX3cQ/zRG+8mvSPLD/TPE5NiSH/7S370YT+quQej/o1nviXF1VrRA7iw3v4LuHf4V0v0nYjJsI/WihX4tH+VB9kKuF2bh8+p6pSAPeft2HPVjWOZtR6Oj00FKfZLTaKpIiWuzm3yJJ+CmpM8goNsnCkyGWQWciyr7gO8n6x08BRlIxrXAz0mqY1lrQSl31papUUFmBKfjWmytqbMtqaQbCMK676jbcx/UwSSb8kbNb7KkipGCW4vVV9J20OqwEgvrIVjXzN2/hU/Gtoq2kYzdJnE5HLEk7yST4nU1gWtKKcAr0TyzAtbrdZQBoitWpVqygBplpFqeNNkUAdU6I47rMNE3EDKf2Tb7rVc4hcCuZejfF9mSM8GDDwYWPzA+NdHw0nZrz8kakz1sUuUEyaiVJyUPgeiKbqyoqQ0RrSWWnXprrKmgNx4jKRfdQmbpIsjumUo6MQQe46HzFiO40YdVIHj+F6C7b2IGZJU/WrpyDr7p7xwPl4Uhxq+yl9OeioKtioh3zKN2p/Wjz3jvvzq1egOcdTi1PCSM/vIR/TRyTDpNgZlQatDIr5hYocjaEcKo3obxeQYoc+pPyk/Ku/C249nn+pilPotfpdltsaFfeOHHyLf00xsHo/LDh4lmcySIosGtaMW/Vr4DS55W0FP+lHGLFgtnOwuq4jCsw5hI3Zh8qn7T2iiIJEIcOLoQb5gwupHO9xU59UV6X+XWwNtTGrEVA1dyAF43Og0/wB7qnwKwUA6k6k/74VAwOzCSZpNZTcfYvvUd54ny3byGFxyghN7G9uem+uH2R3sdEVORi/Cm5ZDrS8DiFJIJtaw8zrYeVvjTSJbFulajw9zTrOCbDhU3BR3oS7FypGQ4fTlXJPS/tG8kUIOgzOfH1R/V8a67tjaSQwszEAKCSd2grzl0j2ucViXl4E2X7I3fn511Yo938jlzS+H6g1BSxWAUqus4jVqy1brKAMtWiK3WqAEkU2wp21JYUAGeheMyYkD31I+Gv4GuuYMXFcLw05jdXXepBFdj6J7ZWSMG9wRp3dx7wdK5c8fJ3+ln04lhihqXEKyIrvrazi965WdN2h5oLio4w99Kk4zaaLCzbsqk7tNNTc8KGpOWN1Ol9KUlRMbYrEbNYqRcgcCN4I1BHeDUbZ20SqlZVvMvqjcr8mH1efLdvqRjdqMjKjeo+48m4qfvHnUTa6R2RBcy3zAqdY/rk9/u8fnSLXexvaOzmnjkiEjpJKuVnS437g9t6ncRyNUf0eSmCTFI9lZTGrDkUaUMPjXQNn7bTDI0mMIRVN8wBIc8FA35jbQfOuU7K2lnnxMpFutfPblmeRrfxV2+n0cXq/5L5l+9NLf4DADmw+UH96hejXYAGFGItmd2cC5OWNVOWyjcGJuSfDzk+mv/g9n+f8A8MdV/wBHvT2PCRtBiM3VFi8bKM2Vj6ykDXKbA3G43rXIm0YYZKMrZdtpyCFTJfKePfbnQzYGHZs2If1n/VqfZTh5tv8AC1IgT9Ofr2v1F7xBtOssfWynXJ9/hvnySlAc24bjyrz5Kukesu0I23txYYiTod39gKEdDUmd5J5uyraRod/DtHloBTmEwPXsJ5fV/wApTy98jmeHIeNWBMICBlNrbrGxFO+KolxtkmCAk3ousgjS5NqGYR3X1tRz3H8j8qoHpJ6ctrh4jYkdsjgDwHearHHk+jPK+Ktgr0j9NziXMMR+jU9sj2iOA+qPmapSCkxpU7BbPklbLGjOeSgm3jy8670lFHmyk5sjAVsCrjsf0azSkdZJHCOO+Rv4dPnVti9HeyMPb9JxjytxVCB4iyi/3Uua8D/TktnIstaNq7ps/CbGXSHZ0s/ecPJL830qwYWPBW02aE7jDhAfCxkuPhVJpkSi1s812rVq9B7Z/wDDVB63ZTkW1ZcNGQL8M8TGx86qmI2RsKX1RPhm7yQP491JySHGDZyetEVdMZ0EQ6xStbgWUOp5arqPnQPHdFMRECcnWKPaj7Y8x6w8xSWSL8lyxTiroCMtE+j3SBsLJxKE9ocvrDvofakstU1apmcZOLtHb9lbXEiAqbgjS261S5SSdK450Z6SNhnANzGTqPd+sPxFdYwu2Q0YK2a4Frbjy15Vw5cfFnqYcimvcJDEAIyNazKRY/WFvxqn7D29Lh2EMujL2Q3svbQEHnbhVgSB5Gu/DgN3nxPnSdo7MjZcr2+4jkQeBHOs1qjSknZJkkSSJ+sN1I1JNvC3I33W41A2WxibJL7Z7EtvW7m5OBw7tKRsvDHrFilNwNUbgw5nhmHH4irdhtkddYZQU00tw4XPA8qSTKbUQR0xwcceycWzm4MYCX1u5ZerI781j5GuO7DOr/s/1Uc9I3SSWXEyYXrQ2Hw0rLGFAAJXQsxHrsNVv3HnQTYK3L/s/wBVehjjxR5OWfOVnRvTX/wezv2v/hirkrLXXPTWP8Fs/wA/nDH+VckFaGR3zortCDF4ONosuZUVJE4oVUDKRwGmh4i3fUHauF6yRYNwckkX1Kpqw893nXFsLjZImzRSPG3vIxU+Gm8UR2P0rngxiYl3aZhdWDsTmRtGW53afMCueWG9HZj9Tx2js67HBG4FvDdbcAOAHKmXhEJFzbNw8N9u6puxek2FxUYeGRSbaoxCyL3Mp+/d31WulnSeDDszSSB5TuRSGZRwUAaKO876yUfDR0Kfm+iX0g6RrHCxvYAamuLMsmKnJVSzuxsALnu+Ao2ZMRtSbKOxEpufdUcCx9puQ/ua6DsTYMeFURwoXlZcxuQGZRvkkc9mKIczpyBNar9vryYT/d9oorWxvR6qDPiWBsLlA2VF/wBST8rDvNWrDYTRUhjAU+qMpRT3qgGd/tEAa+tRfD7JBXrZXUIvaMrDLEnLqEfe3KRwWPsqo1pMm3964RREpPamlGaV9L5lQ7t97ub67uYsUp9yIeaOPqCGJejgRQcTKUUgm18q2HMKQO6xck3rUOOwUQHVQyS6gXRMqHMdBmORb30vr51Hw2zmkGaUM0moZpGJPil/VBFiLAWFqnHZ+eM5iWNvs6r8bagVuscV4OeWWcvIjHbQMmUR4ZYd4Oae7HfvaMX4c6FYzY7syg5Az3/zJnHZAJHbJtv4VYYsKuUOACOy3E6XU89+U1KxMAEkQyr2ut4XPZjDaHhWtIy5MqGMwEoawEaggkBJZlAAO6zXvv41LwUyZss6SsLLfKIZSAb6gRhGAOU+yTpVgxeCUvYquig7jfW9/uqAmzlJcgFTmy6G97AcD3k/Ck4oakwBjIMIsp6uTKCdHRZI3XX/ADYwFkt9YCUc7VNl2VNGgk7M0Z1WQMoBvuImQZP/ANip41Mk2SHB9WQE3sw5WAtfdu3+dM7JxWJwgBR8urEwy3aKxNwob1l03m5F76WrGWKLN4Z5RAu0ejsGJJDoVltfcEmA9626Ve8Zh3iqJtzonLh7t+si99Ru5Z13r93fXa8PJhsZaMIMPMe0IZLiJzxeB1sUb60diOKndQ/HYZomKyhrAauQC6A6fTBRlljP/qqPtC9ZVKGtGrcMm+n+bODyR1evR1tUEdU51U3APFe7wN/jT/Sr0fkAyYZdbZjEuoYHXPAeI+r8OVUOORkYMpKsDcEaEGtHWSJmnLFI77Pi0VfKo8Oyw1n9a+t9/wAO6qT0f9I0bAJihkbd1ii6nvYDVfK48Kv2yEBUPh5o5Im3jOtl5lTfTwrn48do7OamumIOzDZ8lgVRnW47KlFJBPcdxtzqkbQ9NOIfD9VBEmHLCzSBi767+rBACHv1PK2+rH6QOncEGGkw2GkWWeVSjshzLGraP2hpmIJAA3XJO4VxqtcWOu2c2bK30n0bqydDYMxmsCbCPd4yVW6vnoswuc4nuEP/APWtzmLN6aI//L8C1tzKL+MB0/h+VcfrtPpmj/8AKcIeUkPzw8griwFAGq0RSiK1agBp471P2F0fbEyhF0A1diLhBuueZJ0A4nzIbwmDaWRI0Us7sFVRvJY2Arr/AEX6OJDEcq9YkZANt+JnawVAfcubDkmu9jUyda2XCKfb0hex9jLAiRRKuYqXAf1EX2sTiDxXTRfaNgOzvPGKOCIPIGbrGuiNbrsS43SzDgo4J6qC19dz8WTDxvJKc9mHWFQL4mfcsUf/ALSHsqN2hPDUdhVeaRpZ/Xe4tcFco1EcI9wA608eNbY8uV6QzjhLKRJMykJryjh70HtNbex1O/QCxdiwwTtAX95jvtrqOAsTf/dqISmwsbWPq8vsnv7+PjqVbM2WwOVh9Ha6bt17dWRvAHA8tNLa7NnOiIMGVmV9yTERMTuzgExHzGZL8ygotDshgxN1sSD57j8QBUTpLjxDFFEqK5lYhFcsFHUIZixK9q90Wx5m/DWAenuYM0UasFbDqY7nrmOIjzB1A9lWspFjcAnTQGeiqDuA2JljyMSbXUW90M2S/fky37xT+Lwo62A9kZWkuCQC2aIoMoPrakUx0Y2lPMjnEQpCVYKFSTrNct3BI0BBIFud77qgbacmTFnjHFBk7rOHuP2qmcuKNcOH9SVX+Wl9wviNlKWJ1F7A25Dh8KHx7HdY7XXOc5NrgXdixIPdfTwo8pugPNQfiAaAdJukRw2QIgd3WZ7MSBlgjzvqOJ0Ucr34VVmVEPauzierhFiHuWA4RRWL+RJRLfWPKtTpc5SAwtdr66HcB3nX50vD7XlkxiGPDp1Mscdpmks5TqlmNo+QMoFxpmIBN6JY7AkKzRrdyRpwudLnko3nuB41IyuYrZKyKVHaAYFgb5l0uCp4Npv3geVPYbbWXLDjGLR3+ixGgkiO4CU7ragZ7WO5hzIrB1ahdS5v3FmPrM3IfcLAcBUXaOEDDXLmYWIsAHsDdbHfpfTXS/fVUmqZNtO0ZNszqcyEfR6uQgJCjjiMON4Xdni4b176F096D5g88IHWqM8qrqsyb/0iK28gasBvHa3hquHR/aTJlw05KqW/wsl8zQuB2YmJ3gjQcCCVudCSgw5ByW6sh+wOEM2/Iv8A7Mm9eRNu6sHFxdr/AE6YyUo0/wDDzeVrQjFXT0g9FxBIJ4lyxSsQyAaRSb2QckbVl5WYezVPtVp32ZNU6NAVuthaymIy1da9BOzesXGHk0I+Uh/GuSk13P8A+nuG2FxT+9Oq/uxg/wBdADvpbwmfYkTD/LOGbyKlD/PXCa9R7Z2N+lbK6jjJhlVe5sgKH98LXl54yCQwswJBB3gg2IPnQAmtUq1Kw8DOyqouzEKo5liAB8SKAL16OdiEgz27chMMHdfSaT4HID3vyrqwjEaqkZsELRRH69v8TiPFQSg+sx4EUH6MbOEKkoLjDosEPJpHOXN5uzMft1J25JkQoh1JGGiPHS5mk8S2c3+oD3Vmu3Zq/hVfLv8A7+fcgL/iZww0w8F0hUbjbR5O8ncDyHeblGiWTsMLHeoBsRbcyMOI57+e+msNgciKkZCheFrqTyPH4EGiOzkzNZ0IK6+8hIOhVxx13Gx7q6fY5t9kjAYZlJjlXObXWQDsuAdzL7Eg5bja4tYgEFSqb0zxLCZ7EjqcKkkduDtikBYd9lt4EjjVaxmZJX/SutiznGnFFQwLxI8M0JjY9lvcUjdnHhUtlJHQOkOxGmlwjqAeplfOpNrpLEY2Ivy007zyquJ0LxCYmF47LJEIgsy5QpTqpOvWUesz9awCm3q23WNWfopstYMIigEFvpGDOZGUyWbIWO/KpVe+1+NGKkoC9CcJNFhI4po+raNcrXZWLuXdpJLqTdWzKdbG+bupzG4SKVswkAEoVHFjdsjqRlPsnUC50swowVuCOYI+IoIuxn7NwBfKrC+4KYbt59U38NRPWjfBSd3QVjxAcXW9uFwQDoCCt94131XemGxJZjG8S52WPERFbhdJ4Sga5NrBwt+65o1sqFliUOCCLixIawG4AjeANNddKluapaMZpKTSKpsnY08GL3dZF+i4aFJMy2jEQ+mUqSGuzdoWBvcX3VZstLAqodNGZpglyFTB4qZdSLSIBkfxXLcfaPOmIs2NQBc2Qu2gAUdo3Ogzeyt9SToKBz4HI2eQgvawIvlQH2Ixv897fABjY2Kk/TZDlS8q4ct69wGhLuy8Ad2bvZaO7UhFs5Ull0FgWOvAAff8aCaKvtbZ4mjNwRzA3/VNxuIOumunlUnY+0P0iBut1lw4EeItoZIjrHOtvaX1r8CH7qeKOTmPZHuizE/abd5L8TQyOUYTFxygWRjklFtCrne3DRiDfkWoatDi6ZJ2/ssTxvHLbt/RSkbg4sYpxyv2W8yOdcGxuDaKR43FnRirDkVNjXorHYQKxjPqn6EnuIL4Z/IZkv8Alrxz0gQZ3TEWsz3im/1YQBm7iyFT4q1Zo0kuvp+IqV6ytVsVZBlehPQZhcuys3v4iU/DKn9Brz5XqP0Y7MMGycKpFiY85/5pL/cwoALYBM2DiA39SlvHKLfOuddKuhuEmmLPHlZ+0XQBSSTe5y2uddSQSa6F0ZmzYaMcVRR/CLVW+mMWUg8i1vA9ofefhUy0VDt0cn2r6NCpPVTBuQYf1D8qX0X6IPh5VxEzRgREsiK2Z2cXyMR7Kg9q51JUaVYpdoG++o8bF3CanMwHxNqxlOSOqGKMn9C+bMi6nDwXHqxyYl+85csYPP17eIFDZxaYA3Iw8IzGxN5JLNIbDW+im31hVl2pGMrKOLQxeWdSw+FAITdpHAJMkznheykqu/uVR5V0QVP6HLN2r+bHcCiyserYFuOUi4+0v5ijsWVAisygnQXIUseOUE6nuFC8JhI5WtJHcgaErqLcnGqnXgaB9LUKySgX+jwkRiuSzAnFqbgm5Juqj9kVoZFmxuz8PO+ZnUtGLOBIvqhw+WUX0UMgOttxG69RZ9kQ4tpzI6TZ4zDaN1IjQtnsCCSHZgGLG3qgAWGo8ROMRjg7EROGab6MAmNcOQSjX0YFgo33yseFqI9EsPGuHDRokZmtMyJuXrB9GtzvsigX4nMeNJsaCmzsAIUChnfddnIZ2sAoLEAD1VA3cKk1qsJqRmM1YGoX/wCPxHEPh81pUAbKwIzKRfMhPrDgbbrU7NtaKP15ES+7M6r95oGTiay1MpiARcG4O4jUeVOBqAFVC2lsaPEWz5uzmF1Nrq4AkQ81YAX8BU29bjpAMdSqO0rMAAgUXsqoo1OpNtTbU+6o4VkuKQFQXQF/UBdQX0v2BfteV6FdLnITD8jjMOG7xmYgHuzBfgK55Jg5/wBEMuVigjEcLgi8bw48mMWvcAhrC3uimB0PaWDy3ZmsnjkUfaY/mOVqA4sxzROidpQp9UWUg3BCsQFPlVj2jsyLtSOmd73u2aXKSQLRqxIQeAFqFSSEn1TY6XNuXjf4CgQvDTmfBwuf1hjaJ+J63DtmRu83Vz36VRenGzsyYqw0eOLFKOTISstv2WcmrnsJiI8Sv/p4qKVf+aAjfxBj51B6TYFgsTqtynWLa2YFCxCqw4jINb8zWU3x7OjGuTr52cKrL103DdD8Ezk9RIttWR8STGPshE6y3cW8zVj2fsmGLWKEJy6qFEbx6yXNJ8DUyzRQ16eb7OVdGOjb4rGYeEqwWVxclWAKLrIwJGvZB3V6wijAAAFgAABytwqt9G8Hc52VhY3AaRpDqLKSW3X1Nh3UW2jiiGAXlc+e77q1TtWYSVOgX0XmsEX3o1+IUVnTbAZ4GYDtKCR+wC1vMZx+0KhbNfKkTDgqH5CrTMuePTiAR4jUfOjfQJ07OC4t7Hz/AOxqdsBr4vD34zRfzipe39jBZyiiw3j7J1T4A5f2TStk7Pyzwt7ssTfCRax6a7Oqmm60zoG0mtl//JHyif8AKgOFVgihct+16wPFyd4Onwo7tUdkd2JT+JSv9VAYo7he0V37iR7Tcq3W2cr0gps2R7ksEAtY2djY8NGQffUzE7PikZWdQzJ6puw9oMAQDZhmVTY3FwDUTARWXV2OY2GY27gBm131WpOlmIeRlhCHrTiY8OCNzYYpZ3N9VZS7HllHfVWTRdRAt5CRm6ywa+osFyhLe7qxtzdudM7N2bHAmSJci8rs3cNWJNgNwvYcKqL7T2l1MTK+FJkdgGytkbM4SFY+LE2d9w7Iud1XVRuub8+F+ZtwpAO3pL1i1p6BnOPSlikQwFbicMWR1OUqo33tv7RFvA99ctxExLMWJLHeSbk+ZrovpUwxE8T+yYynmrFrfBvka59Phr60gDXRXpTLhHUqSUJGdCeyw42HstyI+6u5YHFh0VlNwwBB5gi4NedYxaux9AdrpJhY1U9qNFRwd4IW1/A20P5UAXG9KRqaVr0qgBGOwySoUcZlNja5BupDKQQQQQQCCDcEVDOx47RKBaKGxSMermXVXYnViDqAeOpubVNzXNc/HpBl6tpCFKyRSSQ2X9WI8UYTm17Y6uz68QRuNAF5x+bq2y2Jt7TFR3m+VvuqszmTQkxgAjcsj8eBJA87UV2LtXrUkzOrIJmSGXsp1yZVIcDQFgWKnKLXXcNaG47CEX+kc2PEn8taAM2eLPjOXUxt5rIbUW2ls4Sx5SMwBva9tyrv576G4Vf+KPNYU/fl/wC9H5PUfwP3L+IqWrdFptJNe/2Bex9nrduwtzbWwvU9NhKGzE6DUjnantkJZanFMxVeZ18Bvo4JgpyWmTdnRWS53nU/h8qFyy5nZuZ+XCim0ZcsZtx0H4/KhMYqiAdgv1Mf2F/lFWLY0+aPLxXTy4VX8APoY/sL/KKnbLxGWUcm0P4UhgrppsvtCVRqpF/ss1/kS37woJLFlkXhcj+xroe1sIHQ33WIPgd58tD5VVNu7MIRHG+Mi/eAaynHybwnpMK7WGaOa2/Iko5/RkP+FVvFYWMs2cAgM1rtZbNZhxtxq1p/lMdQRkPKxGl/Gq5NH1e+94yYzYEn6P1DYAnWNlOla+THwPbIwkF+zDGGXVW6oX0OhDsLk34iq3i+hUzNIquqqoxhga+rHF5LK4AuoVQ6k8cw76PwYl8wKqF73PPT1UuW+Io1KwVSx0Cgk+AFzTJ2VhtlYotgpMsf0AZTF1gsmaBYlkD2sxDKTax0YDXWrZEhAFzcgC53XNtTbhc62oXHtoEAZPpCVAXNvzx9apzW07O/TfT2C231rqFifIwFnNgusYcjxGYC3Op5o1eCe6CQrDSwtJK1ZkCtu7EjxMRjkFwdRzBG5geBrm20vRtMp7DK68L3U+Y3V1s028YIpp0S1ZwBtlSGXq8p6zNly8b/AO9b1edjdCp8MBNFJecexa0Tj2ojx1toeBANWbbHR3MyzRZVnT1SR2WFtUfuI0vvFStk7SWYEapImkkbWzIe/mOTDQ3odPQK/I/sbay4iISJcbwyn1kYaMjDgwNE0F6rW0UOFl/SUF42sMSo5blnUe8vHmPCjkmNCopHazsipY6MXNl15a3vUvotJt0iTlsao+H6DTIJFV0GSDERYck3zDETmXti3ZshaPj61+FWYdIFIUgXBCl9bZM0nVjhr2t/drUnAYwyhjly5XZN99UNidw0vUqSejSWKcVbQI2RsJIIJA8aGMyvIkRAmEStYBAWGu7hz40KnwMGbSONSTuVerPkuhA8KsW25nAXJlN73BzAm2oswuPIrrzFBBOS1ijLbXgy6brEHQ67jaqMidgUuv8Aq4lfhChYn982+FFpGvG55/1MXHyIqDh4CrBR/lR5f+ZKQ7n4mIUTXC3ReV7+W5fkBSXzKfhCtmJZbfGiezUuWfyHgN9RBHYBRvJt8aJsRHH9kfE8PnTJB2058z24L9/Go6Ujfqd9LWkBAwH6mP7C/wAopb0jAD6GP7C/yinmWkMsGDm6yME8RY/jQ6eDQqfD8j8PuNJ2NiMrFDubd4j+1EMdHubyP4fP76oQLw0d4yh0I0Hl6podtOK5V9wlARvqyJfqz+0Myea0XtY3+NR8Vh1OZG9SXQ20s3AjkdxB52pNFJ99lfUMd5yju3/E7vADzqXiMUsqPChLOYyGsLqhy6CRtykmwte+u6oeOwrFiJGIKm0uU5c9/UluNQjWN7EWa4OlP4LFhLIijINNNFXXULbee74nmbQdxZGiwL9YkxVrKY1K2Oay4YIzW7nsKl7AgeNskim6xxqmhygEFpdd181hzNhRhHB3VVsf0rkjxD2AaJJ+oyW7TMYDJnzbwc9ltutfjULGk7OiXqXKPFr2/ouIrGqkr0qmZEZHR1b9GzN1YsrzsyyQ2uNVyhhfWzC97irpetDlEtSDThps0AIobtXYwlIkQ9XOvqyKNSPcce2ncaJVgoAr0m3XAMciKs41yE9iZfa6lzpc8juOh5gTsPayuwgQsyRSxyxXBzCMEGSIjfdM2ncDyqT0/kzWh0sIJZzoCSY7BFudw1N7W4VXotkSwsZcO2ZkTrCosXSOQWQsdxYjMbAbkv3UmrRUZcXZbIdkSBCMp+mUD7JGIDdrl2NfIiiuEZoo5SyOR10jAKuZirN6wUakDfz5A0x0W2kZcLG7P1j65z2QQ19VsoFtLfHjU3G4/KOyAx8Ru5jgT3VEcai7NsnqJZFTBmNxSS2eNwy2tcdpd+oYbwRxGhpOBFryOL5bWA9o3tGuvFmIHlUSbDCV8y3EpNsy6Me5wdG/aGl+FH9lYMOwI1iiPZtukkPZLD6oF0X9s8qtmKXli8NgyFAJu29jzZ7m/wAWZvDLyonk+ApUi6232vc82O/4DSkvyG86D/f+91P2J32P4CK7FuA0H4mm9qz3IQcNT+AqaAI07lHx/uTQRmLEk7yb0AYKWBSRS1pAQNn/AKmP7C/yiniKa2f+pj+wv8op+gY1exBG8VY4pBJGDwYa/iKrzLU7Y2JsxQ7jqPHiKAFutiQd40P5/DWkvGGBU1Mx0O5h4H8D/vnUQimIH4vCGUW0EyA5SfVcH1kb6rAeRAYbqAyM3qqLEHKQ2+M23OB61uFtG0NxvFuZM1uBG40O2pscYgb+rnAsDwYb8rAbxx5jeOIpV5RSd9MGbNmERy7y57RPrEjTMT7oHkNAOFQ8RsJv0y4dVV5v0lde3njhyEZbeqHKOT5ca0haNisgYSAXI3sQPaS2jr3rz1CkmpOAxJUNK4u7Acb5VHqRLwOpuTxYnuAE7E01sGQdEJhHZciEyYV2BcspaEHrZtBpma3ZHM7tKndJukEkLsEIHVYfr37IIe80ceTW9lszHQ33a6UYXaa2GbQkqtt+rEAAHjqflQzpB0ebEPmQqBJD1Ml7+p1qSBltvPYItpvGtMQKxPSqXM7CTKrPikVcqExmFFkiNyN7C4a9xrparRs3FE4WORyWJhWRjYA9pA50AA42oTj+jgmmdljEYWKRAxFjJI6dWHNtcqpcBuJc20F6MbMwRjw8cTkOVjCEgZQQFy7iTwH9huoApMvSjFdRKwc52w0eIiKoh6stMUZDprHlK6m5BG/XQu21ZHxGCVJJURmkjmV441ZmiiEl9VNrkgG1tOArMJ0TMaSB7S/4cQRqGIzKspkBcm2W5yAgcFbXW1EJ9gtmwmRwP0dnLEgsXLrZiBfexLHU6X40AZ0k6OtiCrI6q3VyxNmv6koFyLe0CLgHQ8xUddjGB536xVgdVJJzZ1CQmIK1hbJqGvv7O6jmIxSpbMbZmyjedTuvy5X5kc6hy7WF8oW4I3ncd9wR4fHXlQBVE2NLs1UljfrezadLWDAe2n2eZ+4kVPw8t1DxdpH1yjTfxTk1967j4+spZCh6uxKAExbjkUH9WxO5VvoTpbS/ZvUrYuxDY5BkViWJBy2zaERXHYU8Xtc3OUCkNIk4PBZ3ZV37pXGmUDfEp96xOZvZBtvNWiJBGihRbSyC1rC2rEcNLacBYVCXBmERZQAgIGTcWsCbgcADrY+JNSWYk3OpO/8AId1OqE3ejVP4CK5L8tF/E/h8edR2UkhRvb5Dif8AfEiiEsgjTuAsB9woAhbUxFyEHDU+PAVCArWpNzvNLAoA1SlrVbWkBC2f+pj+wv8AKKftTOzv1Mf2F/lFPmgYkrSNQQRvGop00kigA7hphJGDzFiPvFQnjINjw3HmOdRtn4vq2sfVPyPOjM0IcfcaYgZSxYix8jxFaxAyDt6DnvX+3nTEU4YXUhl5qQR8qAM2jhUdcsy51vdWGjA+8GFiG7xY+NVzFbIkTWF1mW9wrWV79+5XP7p8as7TAix3GqN08jlhRZI1zQAHrOz1ijlnXeF+sN3dS42UpNCm2oBKBKrRFQeywIOY6X3X0XMAbe0aKYDG3YlWDLcAAG401JA4b7eVO9HujKS4eNizMhUXVZuthJIuSqy5xbX2SDoKj7W6DZWzQppy6x4mHPUhkPxWimh3F+xvA7VCxySWuZJJZPLNkjH7ka07N0gsFIXQyIuutwXANvK+tVuRGibq5UxCgW7PWROhHCxudKIYrHxRhOtw+KF7MpylgbG4N0BG+mS0GF28NOzwYnXXssBb4G9RsJj8rzqvGQSC+4CVRf8AjR/jTEESy2K4bFjkSrpe45soFrAUTwvRKNxmdbE8HdmbTdezEf8AegPqBpsUrKUZyzWy6Xd9D2W046A+VOxYLETAWQR7rs2uv1RuHhrv8qteE2AqCyqB4KFHz/6aiKWWXcS0cgjfU5nRhmLKByuPgRxpUx2loRszoyqm7dtr3N+fMg8e9vIUbICd7XvYHd3sTx7z5U3JjbD3By0zfLQU2puNNP8AfGnoluzGuSWJux07gPdUcB99YzWFzWyQBc0vD4YuQzXCDUA6ZjwJ5DuoAe2fBYZj6zcOQ4Dx4n+1QdoYnO1h6q/M8TU3aWKyrlHrH5DiaFKKAFCt1oVugDK2tara0AQ9nD6GP7C/yipNR9nfqY/9Nf5RT9qQGVqlVlqAGmWpeB2lk7L6rwPLx7qYy0kpQBYVcMLixB8xUGbYURYuFyOd7L2SfG2+hcbshupI+74VNg22fbXzX8jTAcbAEDUZu8Wv5g/nQraOzXteKRom7xdT3EH8KsEO0I23ML8jofnT9AHPMPtDEYQtfDABtWfDkBWPvNHbLfvsKkR9MsQO0jxuOKTxNDJ+/GSPilXZsEh9keWn3VBxPRqB9628Dl+Nt9A1Xkoe1NrvO5d1yGwFo5kcWHcSp+NZtbbaskIijnuqZXKiNbnmT1mvGrdJ0Fw7b7kcibj51Gk9HUBOnY+yP+q9J2UuJGwXTRAij9FkUqALyPCoNhqSczGp0HTiP2gq8gjNJ8SqWpMPQKJfav4gf02qVF0MgX2E/cB/mvS+L2H8HuQZ+l4YkKGPIXC/G12qF+mYuQ2RMi8WCkDzZt9WuDYyJ6tx4BV/lAp8YFOK3Pf2vvop+WJyj4QCwGFyjtMZH427XkLURGGkbcMne1r/ALov99EwAByqPLtGNd7AnkNT8qogRDs4DViXO8X3DwFLxmNCDmTuH4nuqBPtdm0QW7zqfhUQJxJuTvJoAUzFjc6k1gFbFboA1W71laoAy9bWtVtaQEbZ6/Qx/wCmv8oqRasrKAMy1u1ZWUAZlrMtZWUAJC1hjFZWUANPEK0jlfVZh4GsrKYEiPa0g4g+IH4UTwmKLb7eVZWUAS6wVlZQBlZWVlAETF4srut53oY21pCbXA8APxrKygBl2LeszHxNKWIVlZQA5krYWsrKAN5a1asrKAMK1mWsrKAMy1tRWqyg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28688" name="Picture 16" descr="http://img.dailymail.co.uk/i/pix/2007/04_01/scaleDM_468x481.jpg"/>
          <p:cNvPicPr>
            <a:picLocks noChangeAspect="1" noChangeArrowheads="1"/>
          </p:cNvPicPr>
          <p:nvPr/>
        </p:nvPicPr>
        <p:blipFill>
          <a:blip r:embed="rId6" cstate="print"/>
          <a:srcRect/>
          <a:stretch>
            <a:fillRect/>
          </a:stretch>
        </p:blipFill>
        <p:spPr bwMode="auto">
          <a:xfrm>
            <a:off x="6156176" y="1196752"/>
            <a:ext cx="2987824" cy="3070819"/>
          </a:xfrm>
          <a:prstGeom prst="rect">
            <a:avLst/>
          </a:prstGeom>
          <a:noFill/>
        </p:spPr>
      </p:pic>
      <p:sp>
        <p:nvSpPr>
          <p:cNvPr id="28690" name="AutoShape 18" descr="data:image/jpg;base64,/9j/4AAQSkZJRgABAQAAAQABAAD/2wCEAAkGBhIQERUUEhIVFRQVGBgUFhcXGBcVFxgXGBUVFRUVGBYXHCYeFxkoGhcXHzAgIyopLC0sFR4yNTAqNScrLCkBCQoKDgwNFQ8PFCkYFxgpKSkpKSkpKSkpKSkpKSkpKSkpKSkpKSkpKSkpKSkpKSkpKSkpKSkpKSkpKSkpKSkpKf/AABEIAOEA4QMBIgACEQEDEQH/xAAcAAEAAQUBAQAAAAAAAAAAAAAABwECBAUGAwj/xABOEAABAwEFAwcGBwwKAwEAAAABAAIRAwQSITFBBlFhBQcTIjJxgUJSkaGx0SMzU3KiwfAUFhc0NWJzgrKz0uEVJCVDVGOSk8Lxo7TTRP/EABcBAQEBAQAAAAAAAAAAAAAAAAACAQP/xAAbEQEBAQEBAQEBAAAAAAAAAAAAARECEjFRIf/aAAwDAQACEQMRAD8AnBERAREQEREBERAREQEREBERAREQEREBERAREQEREBERAREQEREBERAREQEREBERAREQEREBERAREQEREBERAREQEREBERAREQEREBERAREQEREBERAREQEREBERAREQEREBERAREQEREBERAREQEREBYlr5Xo0nBtSqxjjkHOAJ8F6W21to03VHmGsBcTwChzaLaV5tprWdjXNcaTwXGneaWAtIGOA1RsTNQtDXgOY4OB1BkL0UXbE7ZtstJ7bSTffUdUF0tcGtIAzDs504rY7T85tFtmeaJqCoTca4AYdlxdM+bejWWlZrHfykqAPwm2r/ABNT2K9nObav8TUnw9yn1FeU+yijjYznKbUD2Wl5vMAN4gAGWl8CM8IxiMRiumG3Flib+TQ4zxzHhnuOkqtZjoUWhG2llJjpPKu+qZj6s+CDbSy+fo4xxHk9+BxywxKaxvkWhftpZR5fmmeBBJOO4Y+yVUbZWaYvx1i3IxhGO/XLPgE0b1Fovvzs0Tf8kmIxkEi7unjlxT787L8p5uMZh2R7vsJTRvUWiO2dln4zVwyPkx46jjiMlb9+1lj4zyb3rgt7/VxTRv0WhO21kn40ZgTpiJLp3Df6JVBtvZPlPO0ygTlnjp36Jo36Ln/v4svynk3suMFvf6l72Tauz1agYypLiQBhgZaXAjhgR3po3Ksq1Q0SSB34e1Y1flJrXXQC5wzAjCcpJOCjbnL2qFSyuaBi4lrYOUZkkZ7k1ru+R9raFqqOp0y6+0EkOAGAMGMTvW6Xz3yJylUpVqtoEtwcARpey9YUo7Jc4LbSGMrjoqrhLScGVBoWnQ8FM6MdmioCqq2CIiAiIg0W3J/s+0SJFzEbxebKgtr6fyR8JX0Za7M2qxzHCWuBa4cDgVGtu2Ks1C1NpgPcxwpEhzyYvVKgdERoBnOSytjkOTrRZG04q2V7zfBvC8IZ1ZxHcfSsblK0UBTdFjNMy1t/GBFF7CBnF68Cd5C7zYbYez2qxUq1Y1XPf0hPwhAHXezAAbgM9yx9vebqyWawValFrxVY2mxhdUe6R0zTdukwXGSB3rG6ivpqRnDTTU+OasNamNJ4BelOjTyABcBlN2BvJ8fUvVvRh/Ruow/HN8tdA8kgYmCc9ylra8l16D3PJsb6l5zeu15bgDlEgAFt0QcCRGeC3FP7mwP9H1u1UdF89mAy7EzIdJu5iMoxV3NpspRtlotLao6jWs6rXuBa68CCCIJEAHLUKTG83ljDrwY6ekNUdd8Xi25GfZjGN5K2M1Fs2e6P6hWMMAnpTm94LXyDjgCL+QxlX/ASf7Oq9umI6UgdVpLxn1QZBjJ0YEqT283tjDboY4C4aXbM3XOvHx0B3L0Owdkkm47EsJ67s6fZ/nvgLWaioOoCD/R1b+8cRfdi2LkRmSHHs5tjKArXPoXY/o2tPRhpPSuPWe8XDenc0i+O4qWhsTZZBuuwc9/bdnUEHw1A0Kp941lu3bjoudH2zMTMz53HihqKq1WhJjk2sOs0DrnNgL3iDlO7yswVRleziCOTaxg1H9t3YLbobGpvHs5tmYUtHY2ykk3Di9r4vGJZkI83ASFRmxlmEQw4XyJcT8Z2p38NyGok6ehEf0bWm4WE9I7tOfeYZnEwHC+rza7PeMcnVsXU465GNMF7hwDgez5Wilf7yrLdu3DFxtPtGbrcvEnM6r0OyFmLr3R43xUiTEhoaBHmwMkNRILbZxiOTq0XnP7RJuXQyCInBxm7m1BbLOAB9wVcGOafhHYl9QGn1t8Ai+N0KWW7G2YAC4cA9uZnrmSe/ceAVHbF2WI6PRozOTJgDvkzvlDUUut9Drf2fVBPR3eu4dZjXOfgcswbvlQM15WnlKlB6Lk+sHmpepnpXBwJdSpnST1p6sS2VLp2Ossz0Q7RfGkkXYjcAMAr7FsnZqT2PbT6zAQCccXODi750jNaaiFz6orEWmnXN2tNVpL3w0BhALg0T1dSAtVy/wApU79Z1NsUS4ikDgLpeZAGmpU627ZynVLnS9pf2rriAcIktMiYCjHbnZmnZKTxUYajSx/QlpDCKhBgkaxu1vBG64atymOie0HrG7PdhrlmAuw2Wt1nqWGnTtDhBvgGQC17Hm6QRiDddlwPco/r2VhIuOiXBpnuxJ9KpTFVt+kwE3CXx83B2GsgqGp92U5efTeLLaH3jj0FXSo0R1SdHjcuxBXzls/tA6BTrF1wXbr8QaTh2agOkZdxhTlsty2bTSIfArUzcqgZExLXj81zYcO9VzWWN2iIqSIiIC47aP8AHmfNo/t2g/UuxXF7TPi3N+ZRj02orKM3m0/Jln7n/vai0XO5yjDaFAHFxdVI+YLlP6dQHwW+5tvyXZvmu/ePXCbdWzpeVXtJwotpM00a60Pz43PUst/jZ9cI2yBt8w2HPuSZJAYBMenReduI6KRF6m5jm5DDBn7V13gd6ybU4hrASSbocZ3vJeYH20WFaGzTMjdj+s0/UoW7fm95RNLlJkdmuxod4tcG+tjVNoXz/spUi12N24UCf914j0e1T+FURVURFbBERAREQEREBERAREQFZVoh2YB7wD7VeiCF+cPYZlkd0lARRqHs5hjxjAJ8kiYHArRcnOaOUaZbF2s1sTBHXpdG4Ea9cO9qmLnBsofYam9l148HAH1EqCrVajTfRqSAabjjr1KgdmPnLnVx6W6zFr4613Ma92MyR7l2exfLjqFSm9zuqLtCqTrSeYovO+5U6k7nBablmmHuwGeBAOZk4jgIWLyS5t80qmAeHUjjGDiG3omMHdG7wKxr6EBRaTY7lQ2iyU3P+MaDTqfPpksd7J8Vu10jmIiLQXEbUn+ut4MpH/3F264bauPuvHzKf7NtWVsbPm4/Jdm+Yf23KKeXLbetVtqampaA3LyQyizuOBUr83WHJdl/R/8AJyhywO6RjnE4vc0nialrvf8AFT02fWvtxHSGPJhuujQ3VUc0dDV4NBHD4RisrkFziNSfadFY6tFKtxZHoc1Spt9m8K1lP6HdpWd7l9DhfO3ILvhLLwFP1VXe9fRIVRPSqIitIiIgIiICIiAiIgIiICIiDT7X071htA/ynn0CfqXzvy63q4eefWz+S+jNqPxO0foan7Dl867QNNzh0g9PRuUX6qOjtpN1h0LGO/1NBECcoIHh4LC5UoNhtRpgOOOPcx+W4OveCzbbVllOMhTpnQHCm1pGEjQ549QzosK0scaBbOZjHeWEAiMshwM8FFUkjm55S+GtFMn4xtO1Dve0Nq6+eCpAUNbA22LZZXyfhG1qBnh8KwfTUyrpz8RRERUwXA7aP/rR+ZS/Yt3uXfKP9tXgWpx/y2fu7d7wsrY3Wwf5Js36GfaVD3I4mi0Cc6GExnWccd/juUxbCiOSbN+gHsKiDkIfBR+g/fEH7cVPSo1FQYukRj/2vN7Rcq8GH1QvSs3Ezvgx3q+z0S+WgSXhzN8ktIA9MelS1m8hD8WP5o+jUd719FL5w2fqjomHVji0/rdcfs/SX0NyZaxVpMeDIc0H1Y+uVUT0ykRFaRERAREQEREBERAREQEREGp2rdFitHGk8ekQPWV89bQvHRnHOr6hTcPaVNfOXysKdmFOetUIn5rSCT6YCgrl+veNKmMzece+oQ1o49VvrUX6qOlqMDaVJoGLabcspIa44jh7VYGEsg6PA0zJjEenFX8pE3oJBI6sjCbojEaEH0qyhXAEGMSyN/a09Yj0b1NUzNl6tyrYzutNKP16ADh9FTuoD5CJFWzDfarP6qZ94U+K+U9CIipIoj2wtnTW+o19o6ENcaZb0bqjujZScW1YHkk1Xt8BuUuLX27kCz13B1Wix7gIDiMY3SNOCyjm+am3VKvJ7WvGFJ7qTHRF6m2IMfrR4KLuTaRptezymOFMiDJLLY33+1T/AELK2mwMY0Na3ANaA0DgAMlEe0djFn5TqsIhlcioDkIqwHOHzarWO8FPSpXFV2kPdEyCd84GMUa66QRiRj4znmtry/Zoc2pdwcIcMcKjcHNM8cVqzlloPXkSoUxjaRRrXsqVbtcDPWjiDj4qWOb7axrALPVcACZpunCTiROgOY4qLXsa9pa7EHcYxE48IWFZrW+zm66SzJrs4n6uC2FmvqaUUKbP85teg0Bzg+noHSYG4HNvdj3LsbNztWYjrsc3ucHDwmCr9J813SLjhzp2P8/0Kv4T7JoHnwHvW7GZXYIuPPOfZN1T0N96fhPsvm1Po+9Nhldgi478KFl0ZUPg33qw86ll82p9H3psMrtEXEnnXsvmVPofxKg52bJ5tT0N96bDK7dFw7udmy+ZU+j71a7ncs3yb/S1Nhld0sDlnlqlZaZfUdA0HlOO5o1XC27nZls0qQb+c43vRAAPrUcbRbZuquLqlQudpjjGOQGDR9oKz1+GM/a3ac13vq1DgMInJvk028f+8lyPIJdVtHTkCGkO0ifJaJGgG45LEbTq2x+AusHB0CThJ1JyXSWei2m0MZN0e3Qkd/f61K2cwGpJAknEDLOTAzA9sOWNTm+NB6oAJxnuXvQqXTxGs66z4a8OCPaN0CI0nUuw33ZU0bXZezX7bY24z05qeFKk2cNMcFOqiTmvsnTW19WBdoU7mA/vKpLnY6wLw9CltdOfiKIiKmCIiAuI50dnunoCuxsvoTeAxLqTvjG8Y7UcF26oWysogfphVpSThDWvd5rgIZVOZhwIa46Fo3rR1rO5ji1xgjCJkHx1Hcux232XfybWNooN/qzz1hpTLu01w+TccFzNeo1zZE9G0TdzdTxOB85mOGcSueOjBLyOO7WMslaIIIgRru9Cue2MjI86ZG/TJWgzlj/Mxrx8UgvpWZjT1JGpuvgeIIIKyTdnAkk440qDvSboxWI4EDHTf9vWrWkAZ+3PdOv8kGdfbEdQnhRoj1wvQPaBlw+Jon6pWBTGE4YHDJZ9iYDIIwPVaQcnFrnDAZiBHiMsFgrLcZBg5zRouGeWP2xCMqMkDAaH4KgM8IyxMTkvPozjda68W0zheOLiASBuJB9KCCGyJJDRjMkX6s5Hg0T9ZW4L77Tm8AZn4Gj7Lkqktx6xJ3dDSj52QHiqOp3g6G4kGAZuloeQHMIIxBMceOKuZQa1wwEXWuPW1fg3EnIEgxhIBTBY5uOImcJFGlGfByo64fO/2mR6qn2wXnWht6Qey443hiHuuuBBiY9YV9ogvqCIu3iNeyCZkdY741TBc+0NEThu+CE93xvCPBWVHg5Xhnj0RAHoqccuC8qdYZC7uwF3PvV7auJzyB8cCcMjMexYNVWsT6hi84DU3TgDkYOMDH7QrbPs4zNz72REeEznhnktoyrjjmMs8rwP2z9isB4eobhpI3LdF9JgZ1WtgA6RlIDhOowO/LwV13A4HEgeiTqMkZJzEzkZnAZ557lWpDQLzroyPvjfnnimj0pyQThhBxPGQW78D6l41bTALjwDRvJIgDvhuG4LzfabwJ7LBjrjPhJEnLNdvza7FOtNRtstDSKLDNBjpl7vlHA6DRJNNdxzd7PGx2Nof8bUPS1DrediAe4QPSuoVAFVdY5iIiAiIgIiIPOvZ21Glr2hzXAggiQQcwQop2n5rKtFxq2DrMz6EnrN4UycHN/NJHipaQhZY3XzPXsrg5wuupVBN4RGOZDmnELFeKk9ljiMZaQCNZcNP5r6U5T5DoWkRWpNfuJGI7nZjwK5i2c1NkcSWmo2dCQ8Dh1he+kp8q9INNrcP7p0d8z6lVtsIPxLz9u5TE7mip6VB4tePZU+peJ5nGfK+t/vKzDURttxj4l+JwxIw/0qv3S75OoN3WyPiFLbuZ9ulUj9Z3oVXc0DIgVT/rd/CmGon+7Zi9TqGBHaIwE4CftiVa6tn8FVBMyb7scMuOQUs/gfHyzo3XyP+CfgfbpVdHF7j3+QmM1EzK4wmnUgZAOOBxEx6FY60NjFlT04ZRhhxUt/ggb8oY3X3/woOaEfKHwqP/gwTDUTm0BwAcyqRMwXOOOZO6V6fd3CsMweu7cAY4xh3YZKU3c0P+c7d8Y7D/x7lX8EjoPw7s5m+f8A5phqL6nKDXdsVyQLskyQNIk5CIj2LzNdk5V5OGQnM4SNYUpu5o3H/wDQ8YefjmTn0XFWnmifP4yfFx/gWY3YiwWunoK2W4acZx/mqNrt8yqfDiMcuB9Oqkx3NDX8m0/SI7smK08zdocYdbQG7gHOMaZwtw2I2a6riAwtBw6+YwO/hJgKlFpqPDGh9orOODGgu3YZYYqXOT+ZKyNINetWrcC643KMm4x4rtuSNn7NZG3bPRZTb+aACe85nxW4ajfZDmme4trcoRh1mWdpkA6X3angPFStTphoAAAAwAGGG7BXQiqTE2iIi1giIgIiICIiAiIgIiICIiAiIgIiICIiAiIgIiICIiAiIgIiICIiAiIgIiICIiAiIgIiICIiAiIgIiICIiAiIgIiICIiAiIgIiICIiAiIgIiICIiAiIgIiICIiAiIgIiICIiAiIgIiICIiAiIgIiICIiAiIgIiICIiAiIgIiICIiAiIgIiICIiAiIgIiICIiAiIgIiICIiAiIg//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28692" name="Picture 20" descr="http://www.noahsboatbuilding.com/mmNOAHMAIN/Images/CCLAMP.JPG"/>
          <p:cNvPicPr>
            <a:picLocks noChangeAspect="1" noChangeArrowheads="1"/>
          </p:cNvPicPr>
          <p:nvPr/>
        </p:nvPicPr>
        <p:blipFill>
          <a:blip r:embed="rId7" cstate="print"/>
          <a:srcRect t="22540" r="4206" b="23929"/>
          <a:stretch>
            <a:fillRect/>
          </a:stretch>
        </p:blipFill>
        <p:spPr bwMode="auto">
          <a:xfrm rot="16200000">
            <a:off x="-540060" y="1664804"/>
            <a:ext cx="2448272" cy="1368152"/>
          </a:xfrm>
          <a:prstGeom prst="rect">
            <a:avLst/>
          </a:prstGeom>
          <a:noFill/>
        </p:spPr>
      </p:pic>
      <p:pic>
        <p:nvPicPr>
          <p:cNvPr id="28694" name="Picture 22" descr="http://www.selectism.com/news/wp-content/uploads/2009/07/bowery-lane-bicycles-front.jpg"/>
          <p:cNvPicPr>
            <a:picLocks noChangeAspect="1" noChangeArrowheads="1"/>
          </p:cNvPicPr>
          <p:nvPr/>
        </p:nvPicPr>
        <p:blipFill>
          <a:blip r:embed="rId8" cstate="print"/>
          <a:srcRect/>
          <a:stretch>
            <a:fillRect/>
          </a:stretch>
        </p:blipFill>
        <p:spPr bwMode="auto">
          <a:xfrm>
            <a:off x="1763688" y="3771899"/>
            <a:ext cx="5143500" cy="3086101"/>
          </a:xfrm>
          <a:prstGeom prst="rect">
            <a:avLst/>
          </a:prstGeom>
          <a:noFill/>
        </p:spPr>
      </p:pic>
      <p:pic>
        <p:nvPicPr>
          <p:cNvPr id="28696" name="Picture 24" descr="http://www.dimensionsguide.com/wp-content/uploads/2010/03/Egg-Beater.jpg"/>
          <p:cNvPicPr>
            <a:picLocks noChangeAspect="1" noChangeArrowheads="1"/>
          </p:cNvPicPr>
          <p:nvPr/>
        </p:nvPicPr>
        <p:blipFill>
          <a:blip r:embed="rId9" cstate="print"/>
          <a:srcRect/>
          <a:stretch>
            <a:fillRect/>
          </a:stretch>
        </p:blipFill>
        <p:spPr bwMode="auto">
          <a:xfrm>
            <a:off x="0" y="4191000"/>
            <a:ext cx="2667000" cy="2667000"/>
          </a:xfrm>
          <a:prstGeom prst="rect">
            <a:avLst/>
          </a:prstGeom>
          <a:noFill/>
        </p:spPr>
      </p:pic>
      <p:pic>
        <p:nvPicPr>
          <p:cNvPr id="28698" name="Picture 26" descr="http://easykitchenpro.com/library/EkcoSaladSpinner10652101.jpg"/>
          <p:cNvPicPr>
            <a:picLocks noChangeAspect="1" noChangeArrowheads="1"/>
          </p:cNvPicPr>
          <p:nvPr/>
        </p:nvPicPr>
        <p:blipFill>
          <a:blip r:embed="rId10" cstate="print"/>
          <a:srcRect/>
          <a:stretch>
            <a:fillRect/>
          </a:stretch>
        </p:blipFill>
        <p:spPr bwMode="auto">
          <a:xfrm>
            <a:off x="6286500" y="4000500"/>
            <a:ext cx="2857500" cy="2857500"/>
          </a:xfrm>
          <a:prstGeom prst="rect">
            <a:avLst/>
          </a:prstGeom>
          <a:noFill/>
        </p:spPr>
      </p:pic>
      <p:pic>
        <p:nvPicPr>
          <p:cNvPr id="28676" name="Picture 4" descr="http://www.luxuryhousingtrends.com/oxo-smooth-edge-can-opener.jpg"/>
          <p:cNvPicPr>
            <a:picLocks noChangeAspect="1" noChangeArrowheads="1"/>
          </p:cNvPicPr>
          <p:nvPr/>
        </p:nvPicPr>
        <p:blipFill>
          <a:blip r:embed="rId11" cstate="print"/>
          <a:srcRect/>
          <a:stretch>
            <a:fillRect/>
          </a:stretch>
        </p:blipFill>
        <p:spPr bwMode="auto">
          <a:xfrm>
            <a:off x="2915816" y="0"/>
            <a:ext cx="2667000" cy="2667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682"/>
                                        </p:tgtEl>
                                        <p:attrNameLst>
                                          <p:attrName>style.visibility</p:attrName>
                                        </p:attrNameLst>
                                      </p:cBhvr>
                                      <p:to>
                                        <p:strVal val="visible"/>
                                      </p:to>
                                    </p:set>
                                    <p:anim calcmode="lin" valueType="num">
                                      <p:cBhvr additive="base">
                                        <p:cTn id="7" dur="500" fill="hold"/>
                                        <p:tgtEl>
                                          <p:spTgt spid="28682"/>
                                        </p:tgtEl>
                                        <p:attrNameLst>
                                          <p:attrName>ppt_x</p:attrName>
                                        </p:attrNameLst>
                                      </p:cBhvr>
                                      <p:tavLst>
                                        <p:tav tm="0">
                                          <p:val>
                                            <p:strVal val="#ppt_x"/>
                                          </p:val>
                                        </p:tav>
                                        <p:tav tm="100000">
                                          <p:val>
                                            <p:strVal val="#ppt_x"/>
                                          </p:val>
                                        </p:tav>
                                      </p:tavLst>
                                    </p:anim>
                                    <p:anim calcmode="lin" valueType="num">
                                      <p:cBhvr additive="base">
                                        <p:cTn id="8" dur="500" fill="hold"/>
                                        <p:tgtEl>
                                          <p:spTgt spid="2868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8678"/>
                                        </p:tgtEl>
                                        <p:attrNameLst>
                                          <p:attrName>style.visibility</p:attrName>
                                        </p:attrNameLst>
                                      </p:cBhvr>
                                      <p:to>
                                        <p:strVal val="visible"/>
                                      </p:to>
                                    </p:set>
                                    <p:anim calcmode="lin" valueType="num">
                                      <p:cBhvr additive="base">
                                        <p:cTn id="12" dur="500" fill="hold"/>
                                        <p:tgtEl>
                                          <p:spTgt spid="28678"/>
                                        </p:tgtEl>
                                        <p:attrNameLst>
                                          <p:attrName>ppt_x</p:attrName>
                                        </p:attrNameLst>
                                      </p:cBhvr>
                                      <p:tavLst>
                                        <p:tav tm="0">
                                          <p:val>
                                            <p:strVal val="#ppt_x"/>
                                          </p:val>
                                        </p:tav>
                                        <p:tav tm="100000">
                                          <p:val>
                                            <p:strVal val="#ppt_x"/>
                                          </p:val>
                                        </p:tav>
                                      </p:tavLst>
                                    </p:anim>
                                    <p:anim calcmode="lin" valueType="num">
                                      <p:cBhvr additive="base">
                                        <p:cTn id="13" dur="500" fill="hold"/>
                                        <p:tgtEl>
                                          <p:spTgt spid="2867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8692"/>
                                        </p:tgtEl>
                                        <p:attrNameLst>
                                          <p:attrName>style.visibility</p:attrName>
                                        </p:attrNameLst>
                                      </p:cBhvr>
                                      <p:to>
                                        <p:strVal val="visible"/>
                                      </p:to>
                                    </p:set>
                                    <p:anim calcmode="lin" valueType="num">
                                      <p:cBhvr additive="base">
                                        <p:cTn id="17" dur="500" fill="hold"/>
                                        <p:tgtEl>
                                          <p:spTgt spid="28692"/>
                                        </p:tgtEl>
                                        <p:attrNameLst>
                                          <p:attrName>ppt_x</p:attrName>
                                        </p:attrNameLst>
                                      </p:cBhvr>
                                      <p:tavLst>
                                        <p:tav tm="0">
                                          <p:val>
                                            <p:strVal val="#ppt_x"/>
                                          </p:val>
                                        </p:tav>
                                        <p:tav tm="100000">
                                          <p:val>
                                            <p:strVal val="#ppt_x"/>
                                          </p:val>
                                        </p:tav>
                                      </p:tavLst>
                                    </p:anim>
                                    <p:anim calcmode="lin" valueType="num">
                                      <p:cBhvr additive="base">
                                        <p:cTn id="18" dur="500" fill="hold"/>
                                        <p:tgtEl>
                                          <p:spTgt spid="2869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8676"/>
                                        </p:tgtEl>
                                        <p:attrNameLst>
                                          <p:attrName>style.visibility</p:attrName>
                                        </p:attrNameLst>
                                      </p:cBhvr>
                                      <p:to>
                                        <p:strVal val="visible"/>
                                      </p:to>
                                    </p:set>
                                    <p:anim calcmode="lin" valueType="num">
                                      <p:cBhvr additive="base">
                                        <p:cTn id="22" dur="500" fill="hold"/>
                                        <p:tgtEl>
                                          <p:spTgt spid="28676"/>
                                        </p:tgtEl>
                                        <p:attrNameLst>
                                          <p:attrName>ppt_x</p:attrName>
                                        </p:attrNameLst>
                                      </p:cBhvr>
                                      <p:tavLst>
                                        <p:tav tm="0">
                                          <p:val>
                                            <p:strVal val="#ppt_x"/>
                                          </p:val>
                                        </p:tav>
                                        <p:tav tm="100000">
                                          <p:val>
                                            <p:strVal val="#ppt_x"/>
                                          </p:val>
                                        </p:tav>
                                      </p:tavLst>
                                    </p:anim>
                                    <p:anim calcmode="lin" valueType="num">
                                      <p:cBhvr additive="base">
                                        <p:cTn id="23" dur="500" fill="hold"/>
                                        <p:tgtEl>
                                          <p:spTgt spid="28676"/>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28684"/>
                                        </p:tgtEl>
                                        <p:attrNameLst>
                                          <p:attrName>style.visibility</p:attrName>
                                        </p:attrNameLst>
                                      </p:cBhvr>
                                      <p:to>
                                        <p:strVal val="visible"/>
                                      </p:to>
                                    </p:set>
                                    <p:anim calcmode="lin" valueType="num">
                                      <p:cBhvr additive="base">
                                        <p:cTn id="27" dur="500" fill="hold"/>
                                        <p:tgtEl>
                                          <p:spTgt spid="28684"/>
                                        </p:tgtEl>
                                        <p:attrNameLst>
                                          <p:attrName>ppt_x</p:attrName>
                                        </p:attrNameLst>
                                      </p:cBhvr>
                                      <p:tavLst>
                                        <p:tav tm="0">
                                          <p:val>
                                            <p:strVal val="#ppt_x"/>
                                          </p:val>
                                        </p:tav>
                                        <p:tav tm="100000">
                                          <p:val>
                                            <p:strVal val="#ppt_x"/>
                                          </p:val>
                                        </p:tav>
                                      </p:tavLst>
                                    </p:anim>
                                    <p:anim calcmode="lin" valueType="num">
                                      <p:cBhvr additive="base">
                                        <p:cTn id="28" dur="500" fill="hold"/>
                                        <p:tgtEl>
                                          <p:spTgt spid="28684"/>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28680"/>
                                        </p:tgtEl>
                                        <p:attrNameLst>
                                          <p:attrName>style.visibility</p:attrName>
                                        </p:attrNameLst>
                                      </p:cBhvr>
                                      <p:to>
                                        <p:strVal val="visible"/>
                                      </p:to>
                                    </p:set>
                                    <p:anim calcmode="lin" valueType="num">
                                      <p:cBhvr additive="base">
                                        <p:cTn id="32" dur="500" fill="hold"/>
                                        <p:tgtEl>
                                          <p:spTgt spid="28680"/>
                                        </p:tgtEl>
                                        <p:attrNameLst>
                                          <p:attrName>ppt_x</p:attrName>
                                        </p:attrNameLst>
                                      </p:cBhvr>
                                      <p:tavLst>
                                        <p:tav tm="0">
                                          <p:val>
                                            <p:strVal val="#ppt_x"/>
                                          </p:val>
                                        </p:tav>
                                        <p:tav tm="100000">
                                          <p:val>
                                            <p:strVal val="#ppt_x"/>
                                          </p:val>
                                        </p:tav>
                                      </p:tavLst>
                                    </p:anim>
                                    <p:anim calcmode="lin" valueType="num">
                                      <p:cBhvr additive="base">
                                        <p:cTn id="33" dur="500" fill="hold"/>
                                        <p:tgtEl>
                                          <p:spTgt spid="2868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28688"/>
                                        </p:tgtEl>
                                        <p:attrNameLst>
                                          <p:attrName>style.visibility</p:attrName>
                                        </p:attrNameLst>
                                      </p:cBhvr>
                                      <p:to>
                                        <p:strVal val="visible"/>
                                      </p:to>
                                    </p:set>
                                    <p:anim calcmode="lin" valueType="num">
                                      <p:cBhvr additive="base">
                                        <p:cTn id="37" dur="500" fill="hold"/>
                                        <p:tgtEl>
                                          <p:spTgt spid="28688"/>
                                        </p:tgtEl>
                                        <p:attrNameLst>
                                          <p:attrName>ppt_x</p:attrName>
                                        </p:attrNameLst>
                                      </p:cBhvr>
                                      <p:tavLst>
                                        <p:tav tm="0">
                                          <p:val>
                                            <p:strVal val="#ppt_x"/>
                                          </p:val>
                                        </p:tav>
                                        <p:tav tm="100000">
                                          <p:val>
                                            <p:strVal val="#ppt_x"/>
                                          </p:val>
                                        </p:tav>
                                      </p:tavLst>
                                    </p:anim>
                                    <p:anim calcmode="lin" valueType="num">
                                      <p:cBhvr additive="base">
                                        <p:cTn id="38" dur="500" fill="hold"/>
                                        <p:tgtEl>
                                          <p:spTgt spid="28688"/>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28698"/>
                                        </p:tgtEl>
                                        <p:attrNameLst>
                                          <p:attrName>style.visibility</p:attrName>
                                        </p:attrNameLst>
                                      </p:cBhvr>
                                      <p:to>
                                        <p:strVal val="visible"/>
                                      </p:to>
                                    </p:set>
                                    <p:anim calcmode="lin" valueType="num">
                                      <p:cBhvr additive="base">
                                        <p:cTn id="42" dur="500" fill="hold"/>
                                        <p:tgtEl>
                                          <p:spTgt spid="28698"/>
                                        </p:tgtEl>
                                        <p:attrNameLst>
                                          <p:attrName>ppt_x</p:attrName>
                                        </p:attrNameLst>
                                      </p:cBhvr>
                                      <p:tavLst>
                                        <p:tav tm="0">
                                          <p:val>
                                            <p:strVal val="#ppt_x"/>
                                          </p:val>
                                        </p:tav>
                                        <p:tav tm="100000">
                                          <p:val>
                                            <p:strVal val="#ppt_x"/>
                                          </p:val>
                                        </p:tav>
                                      </p:tavLst>
                                    </p:anim>
                                    <p:anim calcmode="lin" valueType="num">
                                      <p:cBhvr additive="base">
                                        <p:cTn id="43" dur="500" fill="hold"/>
                                        <p:tgtEl>
                                          <p:spTgt spid="28698"/>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nodeType="afterEffect">
                                  <p:stCondLst>
                                    <p:cond delay="0"/>
                                  </p:stCondLst>
                                  <p:childTnLst>
                                    <p:set>
                                      <p:cBhvr>
                                        <p:cTn id="46" dur="1" fill="hold">
                                          <p:stCondLst>
                                            <p:cond delay="0"/>
                                          </p:stCondLst>
                                        </p:cTn>
                                        <p:tgtEl>
                                          <p:spTgt spid="28694"/>
                                        </p:tgtEl>
                                        <p:attrNameLst>
                                          <p:attrName>style.visibility</p:attrName>
                                        </p:attrNameLst>
                                      </p:cBhvr>
                                      <p:to>
                                        <p:strVal val="visible"/>
                                      </p:to>
                                    </p:set>
                                    <p:anim calcmode="lin" valueType="num">
                                      <p:cBhvr additive="base">
                                        <p:cTn id="47" dur="500" fill="hold"/>
                                        <p:tgtEl>
                                          <p:spTgt spid="28694"/>
                                        </p:tgtEl>
                                        <p:attrNameLst>
                                          <p:attrName>ppt_x</p:attrName>
                                        </p:attrNameLst>
                                      </p:cBhvr>
                                      <p:tavLst>
                                        <p:tav tm="0">
                                          <p:val>
                                            <p:strVal val="#ppt_x"/>
                                          </p:val>
                                        </p:tav>
                                        <p:tav tm="100000">
                                          <p:val>
                                            <p:strVal val="#ppt_x"/>
                                          </p:val>
                                        </p:tav>
                                      </p:tavLst>
                                    </p:anim>
                                    <p:anim calcmode="lin" valueType="num">
                                      <p:cBhvr additive="base">
                                        <p:cTn id="48" dur="500" fill="hold"/>
                                        <p:tgtEl>
                                          <p:spTgt spid="28694"/>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nodeType="afterEffect">
                                  <p:stCondLst>
                                    <p:cond delay="0"/>
                                  </p:stCondLst>
                                  <p:childTnLst>
                                    <p:set>
                                      <p:cBhvr>
                                        <p:cTn id="51" dur="1" fill="hold">
                                          <p:stCondLst>
                                            <p:cond delay="0"/>
                                          </p:stCondLst>
                                        </p:cTn>
                                        <p:tgtEl>
                                          <p:spTgt spid="28696"/>
                                        </p:tgtEl>
                                        <p:attrNameLst>
                                          <p:attrName>style.visibility</p:attrName>
                                        </p:attrNameLst>
                                      </p:cBhvr>
                                      <p:to>
                                        <p:strVal val="visible"/>
                                      </p:to>
                                    </p:set>
                                    <p:anim calcmode="lin" valueType="num">
                                      <p:cBhvr additive="base">
                                        <p:cTn id="52" dur="500" fill="hold"/>
                                        <p:tgtEl>
                                          <p:spTgt spid="28696"/>
                                        </p:tgtEl>
                                        <p:attrNameLst>
                                          <p:attrName>ppt_x</p:attrName>
                                        </p:attrNameLst>
                                      </p:cBhvr>
                                      <p:tavLst>
                                        <p:tav tm="0">
                                          <p:val>
                                            <p:strVal val="#ppt_x"/>
                                          </p:val>
                                        </p:tav>
                                        <p:tav tm="100000">
                                          <p:val>
                                            <p:strVal val="#ppt_x"/>
                                          </p:val>
                                        </p:tav>
                                      </p:tavLst>
                                    </p:anim>
                                    <p:anim calcmode="lin" valueType="num">
                                      <p:cBhvr additive="base">
                                        <p:cTn id="53" dur="500" fill="hold"/>
                                        <p:tgtEl>
                                          <p:spTgt spid="286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04800" y="1340769"/>
            <a:ext cx="8686800" cy="3672408"/>
          </a:xfrm>
        </p:spPr>
        <p:txBody>
          <a:bodyPr/>
          <a:lstStyle/>
          <a:p>
            <a:r>
              <a:rPr lang="en-CA" dirty="0" smtClean="0"/>
              <a:t>An </a:t>
            </a:r>
            <a:r>
              <a:rPr lang="en-CA" dirty="0" smtClean="0"/>
              <a:t>egg beater has a wheel and axel for the handle connected to a large gear which is connected to several small gears that cause a second set of axels to rotate the beaters. The beaters move several times faster than the handle and they rotate in a horizontal plane while the handle rotates in a vertical plane</a:t>
            </a:r>
            <a:endParaRPr lang="en-CA" dirty="0"/>
          </a:p>
        </p:txBody>
      </p:sp>
      <p:pic>
        <p:nvPicPr>
          <p:cNvPr id="4" name="Picture 24" descr="http://www.dimensionsguide.com/wp-content/uploads/2010/03/Egg-Beater.jpg"/>
          <p:cNvPicPr>
            <a:picLocks noChangeAspect="1" noChangeArrowheads="1"/>
          </p:cNvPicPr>
          <p:nvPr/>
        </p:nvPicPr>
        <p:blipFill>
          <a:blip r:embed="rId2" cstate="print"/>
          <a:srcRect/>
          <a:stretch>
            <a:fillRect/>
          </a:stretch>
        </p:blipFill>
        <p:spPr bwMode="auto">
          <a:xfrm>
            <a:off x="3161928" y="4509120"/>
            <a:ext cx="2348880" cy="234888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Industrial Machines </a:t>
            </a:r>
            <a:endParaRPr lang="en-CA" dirty="0"/>
          </a:p>
        </p:txBody>
      </p:sp>
      <p:sp>
        <p:nvSpPr>
          <p:cNvPr id="3" name="Content Placeholder 2"/>
          <p:cNvSpPr>
            <a:spLocks noGrp="1"/>
          </p:cNvSpPr>
          <p:nvPr>
            <p:ph idx="1"/>
          </p:nvPr>
        </p:nvSpPr>
        <p:spPr/>
        <p:txBody>
          <a:bodyPr/>
          <a:lstStyle/>
          <a:p>
            <a:r>
              <a:rPr lang="en-CA" dirty="0" smtClean="0"/>
              <a:t>Large, compounds machines are used in many industries. A common simple machine used is the pulley, in some cases the more than one pulley will be used to increase the force. </a:t>
            </a:r>
            <a:br>
              <a:rPr lang="en-CA" dirty="0" smtClean="0"/>
            </a:br>
            <a:r>
              <a:rPr lang="en-CA" dirty="0" smtClean="0"/>
              <a:t>Two common pulley designs are the </a:t>
            </a:r>
            <a:r>
              <a:rPr lang="en-CA" b="1" dirty="0" smtClean="0"/>
              <a:t>block and tackle </a:t>
            </a:r>
            <a:r>
              <a:rPr lang="en-CA" dirty="0" smtClean="0"/>
              <a:t>and the </a:t>
            </a:r>
            <a:r>
              <a:rPr lang="en-CA" b="1" dirty="0" smtClean="0"/>
              <a:t>chain hoist</a:t>
            </a:r>
            <a:r>
              <a:rPr lang="en-CA" dirty="0" smtClean="0"/>
              <a:t>. </a:t>
            </a:r>
          </a:p>
          <a:p>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080125"/>
          </a:xfrm>
        </p:spPr>
        <p:txBody>
          <a:bodyPr>
            <a:normAutofit/>
          </a:bodyPr>
          <a:lstStyle/>
          <a:p>
            <a:r>
              <a:rPr lang="en-CA" dirty="0" smtClean="0"/>
              <a:t>Block and tackle is found on cranes and other heavy machinery. The system has one cable wound around two separate sets of pulleys. The pulley of each set rotates freely on the same axis. The upper set is fixed to a support, and the slower set is attached to the load. Pulling the rope raises the lower set of pulleys, and thus raises the load. The </a:t>
            </a:r>
            <a:r>
              <a:rPr lang="en-CA" dirty="0" err="1" smtClean="0"/>
              <a:t>IMA</a:t>
            </a:r>
            <a:r>
              <a:rPr lang="en-CA" dirty="0" smtClean="0"/>
              <a:t> of the block and tackle is equal to the total number of support strands in the rope. </a:t>
            </a:r>
          </a:p>
          <a:p>
            <a:endParaRPr lang="en-CA" dirty="0"/>
          </a:p>
        </p:txBody>
      </p:sp>
      <p:pic>
        <p:nvPicPr>
          <p:cNvPr id="4" name="Picture 3" descr="http://s3.images.com/huge.96.481058.JPG"/>
          <p:cNvPicPr/>
          <p:nvPr/>
        </p:nvPicPr>
        <p:blipFill>
          <a:blip r:embed="rId2" cstate="print"/>
          <a:srcRect/>
          <a:stretch>
            <a:fillRect/>
          </a:stretch>
        </p:blipFill>
        <p:spPr bwMode="auto">
          <a:xfrm>
            <a:off x="2267744" y="4544170"/>
            <a:ext cx="4968552" cy="23138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86800" cy="6080125"/>
          </a:xfrm>
        </p:spPr>
        <p:txBody>
          <a:bodyPr/>
          <a:lstStyle/>
          <a:p>
            <a:r>
              <a:rPr lang="en-CA" dirty="0" smtClean="0"/>
              <a:t>A chain hoist consists of an endless chain looped around three pulleys. The upper two pulleys have teeth and are joined together, while the lower pulley is free to move up and down with the load. The </a:t>
            </a:r>
            <a:r>
              <a:rPr lang="en-CA" dirty="0" err="1" smtClean="0"/>
              <a:t>IMA</a:t>
            </a:r>
            <a:r>
              <a:rPr lang="en-CA" dirty="0" smtClean="0"/>
              <a:t> of this machine is the ratio of the radius of the larger fixed pulley to the radius of the smaller fixed pulley. The </a:t>
            </a:r>
            <a:r>
              <a:rPr lang="en-CA" dirty="0" err="1" smtClean="0"/>
              <a:t>IMA</a:t>
            </a:r>
            <a:r>
              <a:rPr lang="en-CA" dirty="0" smtClean="0"/>
              <a:t> can also be determined by the number of teeth in the pulleys.  </a:t>
            </a:r>
          </a:p>
          <a:p>
            <a:endParaRPr lang="en-CA" dirty="0"/>
          </a:p>
        </p:txBody>
      </p:sp>
      <p:pic>
        <p:nvPicPr>
          <p:cNvPr id="4" name="Picture 3" descr="http://www.traderscity.com/board/userpix23/20955-lifting-equipment-chain-hoist-lever-puller-hand-wrench-slings-steel-wire-rope-chains-1.jpg"/>
          <p:cNvPicPr/>
          <p:nvPr/>
        </p:nvPicPr>
        <p:blipFill>
          <a:blip r:embed="rId2" cstate="print"/>
          <a:srcRect/>
          <a:stretch>
            <a:fillRect/>
          </a:stretch>
        </p:blipFill>
        <p:spPr bwMode="auto">
          <a:xfrm>
            <a:off x="4139952" y="4005064"/>
            <a:ext cx="3744416" cy="28529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Other chain hoists use a separate pull chain and a triple gear reduction mechanism to maximise the ability to lift heavy loads. </a:t>
            </a:r>
          </a:p>
          <a:p>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TotalTime>
  <Words>503</Words>
  <Application>Microsoft Office PowerPoint</Application>
  <PresentationFormat>On-screen Show (4:3)</PresentationFormat>
  <Paragraphs>27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Trek</vt:lpstr>
      <vt:lpstr>Domestic and Industrial Machines</vt:lpstr>
      <vt:lpstr>Slide 2</vt:lpstr>
      <vt:lpstr>Domestic Machines</vt:lpstr>
      <vt:lpstr>Slide 4</vt:lpstr>
      <vt:lpstr>Slide 5</vt:lpstr>
      <vt:lpstr>Industrial Machines </vt:lpstr>
      <vt:lpstr>Slide 7</vt:lpstr>
      <vt:lpstr>Slide 8</vt:lpstr>
      <vt:lpstr>Slide 9</vt:lpstr>
      <vt:lpstr>Slide 10</vt:lpstr>
      <vt:lpstr>Slide 11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and Industrial Machines</dc:title>
  <dc:creator>David W Hoover</dc:creator>
  <cp:lastModifiedBy>David W Hoover</cp:lastModifiedBy>
  <cp:revision>3</cp:revision>
  <dcterms:created xsi:type="dcterms:W3CDTF">2011-03-06T22:10:51Z</dcterms:created>
  <dcterms:modified xsi:type="dcterms:W3CDTF">2011-03-06T22:25:40Z</dcterms:modified>
</cp:coreProperties>
</file>