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6" d="100"/>
          <a:sy n="46" d="100"/>
        </p:scale>
        <p:origin x="-63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DF19916-273E-4F1A-B275-8382C73F4533}" type="datetimeFigureOut">
              <a:rPr lang="en-CA" smtClean="0"/>
              <a:pPr/>
              <a:t>27/01/2011</a:t>
            </a:fld>
            <a:endParaRPr lang="en-CA"/>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CA"/>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AA35AC78-4008-4F1F-AA1C-24EB67901B8B}" type="slidenum">
              <a:rPr lang="en-CA" smtClean="0"/>
              <a:pPr/>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19916-273E-4F1A-B275-8382C73F4533}" type="datetimeFigureOut">
              <a:rPr lang="en-CA" smtClean="0"/>
              <a:pPr/>
              <a:t>27/01/2011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35AC78-4008-4F1F-AA1C-24EB67901B8B}" type="slidenum">
              <a:rPr lang="en-CA" smtClean="0"/>
              <a:pPr/>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DF19916-273E-4F1A-B275-8382C73F4533}" type="datetimeFigureOut">
              <a:rPr lang="en-CA" smtClean="0"/>
              <a:pPr/>
              <a:t>27/01/2011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AA35AC78-4008-4F1F-AA1C-24EB67901B8B}" type="slidenum">
              <a:rPr lang="en-CA" smtClean="0"/>
              <a:pPr/>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DF19916-273E-4F1A-B275-8382C73F4533}" type="datetimeFigureOut">
              <a:rPr lang="en-CA" smtClean="0"/>
              <a:pPr/>
              <a:t>27/01/2011</a:t>
            </a:fld>
            <a:endParaRPr lang="en-CA"/>
          </a:p>
        </p:txBody>
      </p:sp>
      <p:sp>
        <p:nvSpPr>
          <p:cNvPr id="9" name="Slide Number Placeholder 8"/>
          <p:cNvSpPr>
            <a:spLocks noGrp="1"/>
          </p:cNvSpPr>
          <p:nvPr>
            <p:ph type="sldNum" sz="quarter" idx="15"/>
          </p:nvPr>
        </p:nvSpPr>
        <p:spPr/>
        <p:txBody>
          <a:bodyPr rtlCol="0"/>
          <a:lstStyle/>
          <a:p>
            <a:fld id="{AA35AC78-4008-4F1F-AA1C-24EB67901B8B}" type="slidenum">
              <a:rPr lang="en-CA" smtClean="0"/>
              <a:pPr/>
              <a:t>‹#›</a:t>
            </a:fld>
            <a:endParaRPr lang="en-CA"/>
          </a:p>
        </p:txBody>
      </p:sp>
      <p:sp>
        <p:nvSpPr>
          <p:cNvPr id="10" name="Footer Placeholder 9"/>
          <p:cNvSpPr>
            <a:spLocks noGrp="1"/>
          </p:cNvSpPr>
          <p:nvPr>
            <p:ph type="ftr" sz="quarter" idx="16"/>
          </p:nvPr>
        </p:nvSpPr>
        <p:spPr/>
        <p:txBody>
          <a:bodyPr rtlCol="0"/>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DF19916-273E-4F1A-B275-8382C73F4533}" type="datetimeFigureOut">
              <a:rPr lang="en-CA" smtClean="0"/>
              <a:pPr/>
              <a:t>27/01/2011</a:t>
            </a:fld>
            <a:endParaRPr lang="en-CA"/>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CA"/>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AA35AC78-4008-4F1F-AA1C-24EB67901B8B}" type="slidenum">
              <a:rPr lang="en-CA" smtClean="0"/>
              <a:pPr/>
              <a:t>‹#›</a:t>
            </a:fld>
            <a:endParaRPr lang="en-C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DF19916-273E-4F1A-B275-8382C73F4533}" type="datetimeFigureOut">
              <a:rPr lang="en-CA" smtClean="0"/>
              <a:pPr/>
              <a:t>27/01/2011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AA35AC78-4008-4F1F-AA1C-24EB67901B8B}" type="slidenum">
              <a:rPr lang="en-CA" smtClean="0"/>
              <a:pPr/>
              <a:t>‹#›</a:t>
            </a:fld>
            <a:endParaRPr lang="en-CA"/>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DF19916-273E-4F1A-B275-8382C73F4533}" type="datetimeFigureOut">
              <a:rPr lang="en-CA" smtClean="0"/>
              <a:pPr/>
              <a:t>27/01/2011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AA35AC78-4008-4F1F-AA1C-24EB67901B8B}" type="slidenum">
              <a:rPr lang="en-CA" smtClean="0"/>
              <a:pPr/>
              <a:t>‹#›</a:t>
            </a:fld>
            <a:endParaRPr lang="en-CA"/>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DF19916-273E-4F1A-B275-8382C73F4533}" type="datetimeFigureOut">
              <a:rPr lang="en-CA" smtClean="0"/>
              <a:pPr/>
              <a:t>27/01/2011</a:t>
            </a:fld>
            <a:endParaRPr lang="en-CA"/>
          </a:p>
        </p:txBody>
      </p:sp>
      <p:sp>
        <p:nvSpPr>
          <p:cNvPr id="7" name="Slide Number Placeholder 6"/>
          <p:cNvSpPr>
            <a:spLocks noGrp="1"/>
          </p:cNvSpPr>
          <p:nvPr>
            <p:ph type="sldNum" sz="quarter" idx="11"/>
          </p:nvPr>
        </p:nvSpPr>
        <p:spPr/>
        <p:txBody>
          <a:bodyPr rtlCol="0"/>
          <a:lstStyle/>
          <a:p>
            <a:fld id="{AA35AC78-4008-4F1F-AA1C-24EB67901B8B}" type="slidenum">
              <a:rPr lang="en-CA" smtClean="0"/>
              <a:pPr/>
              <a:t>‹#›</a:t>
            </a:fld>
            <a:endParaRPr lang="en-CA"/>
          </a:p>
        </p:txBody>
      </p:sp>
      <p:sp>
        <p:nvSpPr>
          <p:cNvPr id="8" name="Footer Placeholder 7"/>
          <p:cNvSpPr>
            <a:spLocks noGrp="1"/>
          </p:cNvSpPr>
          <p:nvPr>
            <p:ph type="ftr" sz="quarter" idx="12"/>
          </p:nvPr>
        </p:nvSpPr>
        <p:spPr/>
        <p:txBody>
          <a:bodyPr rtlCol="0"/>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F19916-273E-4F1A-B275-8382C73F4533}" type="datetimeFigureOut">
              <a:rPr lang="en-CA" smtClean="0"/>
              <a:pPr/>
              <a:t>27/01/2011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AA35AC78-4008-4F1F-AA1C-24EB67901B8B}" type="slidenum">
              <a:rPr lang="en-CA" smtClean="0"/>
              <a:pPr/>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DF19916-273E-4F1A-B275-8382C73F4533}" type="datetimeFigureOut">
              <a:rPr lang="en-CA" smtClean="0"/>
              <a:pPr/>
              <a:t>27/01/2011</a:t>
            </a:fld>
            <a:endParaRPr lang="en-CA"/>
          </a:p>
        </p:txBody>
      </p:sp>
      <p:sp>
        <p:nvSpPr>
          <p:cNvPr id="22" name="Slide Number Placeholder 21"/>
          <p:cNvSpPr>
            <a:spLocks noGrp="1"/>
          </p:cNvSpPr>
          <p:nvPr>
            <p:ph type="sldNum" sz="quarter" idx="15"/>
          </p:nvPr>
        </p:nvSpPr>
        <p:spPr/>
        <p:txBody>
          <a:bodyPr rtlCol="0"/>
          <a:lstStyle/>
          <a:p>
            <a:fld id="{AA35AC78-4008-4F1F-AA1C-24EB67901B8B}" type="slidenum">
              <a:rPr lang="en-CA" smtClean="0"/>
              <a:pPr/>
              <a:t>‹#›</a:t>
            </a:fld>
            <a:endParaRPr lang="en-CA"/>
          </a:p>
        </p:txBody>
      </p:sp>
      <p:sp>
        <p:nvSpPr>
          <p:cNvPr id="23" name="Footer Placeholder 22"/>
          <p:cNvSpPr>
            <a:spLocks noGrp="1"/>
          </p:cNvSpPr>
          <p:nvPr>
            <p:ph type="ftr" sz="quarter" idx="16"/>
          </p:nvPr>
        </p:nvSpPr>
        <p:spPr/>
        <p:txBody>
          <a:bodyPr rtlCol="0"/>
          <a:lstStyle/>
          <a:p>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DF19916-273E-4F1A-B275-8382C73F4533}" type="datetimeFigureOut">
              <a:rPr lang="en-CA" smtClean="0"/>
              <a:pPr/>
              <a:t>27/01/2011</a:t>
            </a:fld>
            <a:endParaRPr lang="en-CA"/>
          </a:p>
        </p:txBody>
      </p:sp>
      <p:sp>
        <p:nvSpPr>
          <p:cNvPr id="18" name="Slide Number Placeholder 17"/>
          <p:cNvSpPr>
            <a:spLocks noGrp="1"/>
          </p:cNvSpPr>
          <p:nvPr>
            <p:ph type="sldNum" sz="quarter" idx="11"/>
          </p:nvPr>
        </p:nvSpPr>
        <p:spPr/>
        <p:txBody>
          <a:bodyPr rtlCol="0"/>
          <a:lstStyle/>
          <a:p>
            <a:fld id="{AA35AC78-4008-4F1F-AA1C-24EB67901B8B}" type="slidenum">
              <a:rPr lang="en-CA" smtClean="0"/>
              <a:pPr/>
              <a:t>‹#›</a:t>
            </a:fld>
            <a:endParaRPr lang="en-CA"/>
          </a:p>
        </p:txBody>
      </p:sp>
      <p:sp>
        <p:nvSpPr>
          <p:cNvPr id="21" name="Footer Placeholder 20"/>
          <p:cNvSpPr>
            <a:spLocks noGrp="1"/>
          </p:cNvSpPr>
          <p:nvPr>
            <p:ph type="ftr" sz="quarter" idx="12"/>
          </p:nvPr>
        </p:nvSpPr>
        <p:spPr/>
        <p:txBody>
          <a:bodyPr rtlCol="0"/>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DF19916-273E-4F1A-B275-8382C73F4533}" type="datetimeFigureOut">
              <a:rPr lang="en-CA" smtClean="0"/>
              <a:pPr/>
              <a:t>27/01/2011</a:t>
            </a:fld>
            <a:endParaRPr lang="en-CA"/>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CA"/>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AA35AC78-4008-4F1F-AA1C-24EB67901B8B}" type="slidenum">
              <a:rPr lang="en-CA" smtClean="0"/>
              <a:pPr/>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7.png"/><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jpeg"/><Relationship Id="rId1" Type="http://schemas.openxmlformats.org/officeDocument/2006/relationships/slideLayout" Target="../slideLayouts/slideLayout2.xml"/><Relationship Id="rId5" Type="http://schemas.openxmlformats.org/officeDocument/2006/relationships/image" Target="../media/image21.png"/><Relationship Id="rId4" Type="http://schemas.openxmlformats.org/officeDocument/2006/relationships/image" Target="../media/image20.png"/></Relationships>
</file>

<file path=ppt/slides/_rels/slide13.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25.png"/><Relationship Id="rId4" Type="http://schemas.openxmlformats.org/officeDocument/2006/relationships/image" Target="../media/image24.png"/></Relationships>
</file>

<file path=ppt/slides/_rels/slide14.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1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24.png"/></Relationships>
</file>

<file path=ppt/slides/_rels/slide17.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33.png"/></Relationships>
</file>

<file path=ppt/slides/_rels/slide18.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image" Target="../media/image37.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0.jpeg"/><Relationship Id="rId2" Type="http://schemas.openxmlformats.org/officeDocument/2006/relationships/image" Target="../media/image39.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b="1" dirty="0"/>
              <a:t>Uniform </a:t>
            </a:r>
            <a:r>
              <a:rPr lang="en-CA" b="1" dirty="0" smtClean="0"/>
              <a:t>Acceleration</a:t>
            </a:r>
            <a:endParaRPr lang="en-CA" dirty="0"/>
          </a:p>
        </p:txBody>
      </p:sp>
      <p:sp>
        <p:nvSpPr>
          <p:cNvPr id="3" name="Subtitle 2"/>
          <p:cNvSpPr>
            <a:spLocks noGrp="1"/>
          </p:cNvSpPr>
          <p:nvPr>
            <p:ph type="subTitle" idx="1"/>
          </p:nvPr>
        </p:nvSpPr>
        <p:spPr/>
        <p:txBody>
          <a:bodyPr/>
          <a:lstStyle/>
          <a:p>
            <a:r>
              <a:rPr lang="en-CA" dirty="0" smtClean="0"/>
              <a:t>Lesson 6</a:t>
            </a:r>
          </a:p>
          <a:p>
            <a:r>
              <a:rPr lang="en-CA" dirty="0" smtClean="0"/>
              <a:t>January 26</a:t>
            </a:r>
            <a:r>
              <a:rPr lang="en-CA" baseline="30000" dirty="0" smtClean="0"/>
              <a:t>th</a:t>
            </a:r>
            <a:r>
              <a:rPr lang="en-CA" dirty="0" smtClean="0"/>
              <a:t>, 2011</a:t>
            </a:r>
            <a:endParaRPr lang="en-C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
        <p:nvSpPr>
          <p:cNvPr id="3481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1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42875" cy="190500"/>
          </a:xfrm>
          <a:prstGeom prst="rect">
            <a:avLst/>
          </a:prstGeom>
          <a:noFill/>
        </p:spPr>
      </p:pic>
      <p:sp>
        <p:nvSpPr>
          <p:cNvPr id="34820"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1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0"/>
            <a:ext cx="142875" cy="190500"/>
          </a:xfrm>
          <a:prstGeom prst="rect">
            <a:avLst/>
          </a:prstGeom>
          <a:noFill/>
        </p:spPr>
      </p:pic>
      <p:sp>
        <p:nvSpPr>
          <p:cNvPr id="34822"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21"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339752" y="188640"/>
            <a:ext cx="3024336" cy="1845358"/>
          </a:xfrm>
          <a:prstGeom prst="rect">
            <a:avLst/>
          </a:prstGeom>
          <a:noFill/>
        </p:spPr>
      </p:pic>
      <p:sp>
        <p:nvSpPr>
          <p:cNvPr id="34824"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23" name="Picture 7"/>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051720" y="2348880"/>
            <a:ext cx="3432382" cy="1872208"/>
          </a:xfrm>
          <a:prstGeom prst="rect">
            <a:avLst/>
          </a:prstGeom>
          <a:noFill/>
        </p:spPr>
      </p:pic>
      <p:sp>
        <p:nvSpPr>
          <p:cNvPr id="34826" name="Rectangle 1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482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051720" y="4869160"/>
            <a:ext cx="3835692" cy="148478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4821"/>
                                        </p:tgtEl>
                                        <p:attrNameLst>
                                          <p:attrName>style.visibility</p:attrName>
                                        </p:attrNameLst>
                                      </p:cBhvr>
                                      <p:to>
                                        <p:strVal val="visible"/>
                                      </p:to>
                                    </p:set>
                                    <p:animEffect transition="in" filter="fade">
                                      <p:cBhvr>
                                        <p:cTn id="7" dur="2000"/>
                                        <p:tgtEl>
                                          <p:spTgt spid="348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4823"/>
                                        </p:tgtEl>
                                        <p:attrNameLst>
                                          <p:attrName>style.visibility</p:attrName>
                                        </p:attrNameLst>
                                      </p:cBhvr>
                                      <p:to>
                                        <p:strVal val="visible"/>
                                      </p:to>
                                    </p:set>
                                    <p:animEffect transition="in" filter="fade">
                                      <p:cBhvr>
                                        <p:cTn id="12" dur="2000"/>
                                        <p:tgtEl>
                                          <p:spTgt spid="348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4825"/>
                                        </p:tgtEl>
                                        <p:attrNameLst>
                                          <p:attrName>style.visibility</p:attrName>
                                        </p:attrNameLst>
                                      </p:cBhvr>
                                      <p:to>
                                        <p:strVal val="visible"/>
                                      </p:to>
                                    </p:set>
                                    <p:animEffect transition="in" filter="fade">
                                      <p:cBhvr>
                                        <p:cTn id="17" dur="2000"/>
                                        <p:tgtEl>
                                          <p:spTgt spid="348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Therefore, the cars average acceleration is 17 km/h/s. This means that every second the car is traveling 17 m/s faster than it was the previous second. </a:t>
            </a:r>
          </a:p>
          <a:p>
            <a:endParaRPr lang="en-CA"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3: Finding Velocity</a:t>
            </a:r>
            <a:endParaRPr lang="en-CA" dirty="0"/>
          </a:p>
        </p:txBody>
      </p:sp>
      <p:sp>
        <p:nvSpPr>
          <p:cNvPr id="3" name="Content Placeholder 2"/>
          <p:cNvSpPr>
            <a:spLocks noGrp="1"/>
          </p:cNvSpPr>
          <p:nvPr>
            <p:ph sz="quarter" idx="1"/>
          </p:nvPr>
        </p:nvSpPr>
        <p:spPr/>
        <p:txBody>
          <a:bodyPr/>
          <a:lstStyle/>
          <a:p>
            <a:r>
              <a:rPr lang="en-CA" dirty="0" smtClean="0"/>
              <a:t>Olympic skier, </a:t>
            </a:r>
            <a:r>
              <a:rPr lang="en-CA" dirty="0" err="1" smtClean="0"/>
              <a:t>Myriam</a:t>
            </a:r>
            <a:r>
              <a:rPr lang="en-CA" dirty="0" smtClean="0"/>
              <a:t> </a:t>
            </a:r>
            <a:r>
              <a:rPr lang="en-CA" dirty="0" err="1" smtClean="0"/>
              <a:t>Bedard</a:t>
            </a:r>
            <a:r>
              <a:rPr lang="en-CA" dirty="0" smtClean="0"/>
              <a:t> accelerates at an average of 2.5 m/s</a:t>
            </a:r>
            <a:r>
              <a:rPr lang="en-CA" baseline="30000" dirty="0" smtClean="0"/>
              <a:t>2</a:t>
            </a:r>
            <a:r>
              <a:rPr lang="en-CA" dirty="0" smtClean="0"/>
              <a:t> for 1.5 s. What is her change in speed at the end of 1.5 s? </a:t>
            </a:r>
          </a:p>
          <a:p>
            <a:endParaRPr lang="en-CA" dirty="0"/>
          </a:p>
        </p:txBody>
      </p:sp>
      <p:pic>
        <p:nvPicPr>
          <p:cNvPr id="35842" name="Picture 2" descr="http://images.beijing-2008.org/20070505/Img214050731.jpg"/>
          <p:cNvPicPr>
            <a:picLocks noChangeAspect="1" noChangeArrowheads="1"/>
          </p:cNvPicPr>
          <p:nvPr/>
        </p:nvPicPr>
        <p:blipFill>
          <a:blip r:embed="rId2" cstate="print"/>
          <a:srcRect/>
          <a:stretch>
            <a:fillRect/>
          </a:stretch>
        </p:blipFill>
        <p:spPr bwMode="auto">
          <a:xfrm>
            <a:off x="5048250" y="2420888"/>
            <a:ext cx="4095750" cy="2762251"/>
          </a:xfrm>
          <a:prstGeom prst="rect">
            <a:avLst/>
          </a:prstGeom>
          <a:noFill/>
        </p:spPr>
      </p:pic>
      <p:pic>
        <p:nvPicPr>
          <p:cNvPr id="3584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560" y="2852936"/>
            <a:ext cx="2995533" cy="936104"/>
          </a:xfrm>
          <a:prstGeom prst="rect">
            <a:avLst/>
          </a:prstGeom>
          <a:noFill/>
        </p:spPr>
      </p:pic>
      <p:pic>
        <p:nvPicPr>
          <p:cNvPr id="35844" name="Picture 4"/>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51520" y="3717032"/>
            <a:ext cx="4727325" cy="936104"/>
          </a:xfrm>
          <a:prstGeom prst="rect">
            <a:avLst/>
          </a:prstGeom>
          <a:noFill/>
        </p:spPr>
      </p:pic>
      <p:pic>
        <p:nvPicPr>
          <p:cNvPr id="35843" name="Picture 3"/>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11560" y="4941168"/>
            <a:ext cx="2051720" cy="1079853"/>
          </a:xfrm>
          <a:prstGeom prst="rect">
            <a:avLst/>
          </a:prstGeom>
          <a:noFill/>
        </p:spPr>
      </p:pic>
      <p:sp>
        <p:nvSpPr>
          <p:cNvPr id="35846"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5847" name="Rectangle 7"/>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8" name="Rectangle 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5849" name="Rectangle 9"/>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5845"/>
                                        </p:tgtEl>
                                        <p:attrNameLst>
                                          <p:attrName>style.visibility</p:attrName>
                                        </p:attrNameLst>
                                      </p:cBhvr>
                                      <p:to>
                                        <p:strVal val="visible"/>
                                      </p:to>
                                    </p:set>
                                    <p:animEffect transition="in" filter="fade">
                                      <p:cBhvr>
                                        <p:cTn id="7" dur="2000"/>
                                        <p:tgtEl>
                                          <p:spTgt spid="3584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5844"/>
                                        </p:tgtEl>
                                        <p:attrNameLst>
                                          <p:attrName>style.visibility</p:attrName>
                                        </p:attrNameLst>
                                      </p:cBhvr>
                                      <p:to>
                                        <p:strVal val="visible"/>
                                      </p:to>
                                    </p:set>
                                    <p:animEffect transition="in" filter="fade">
                                      <p:cBhvr>
                                        <p:cTn id="12" dur="2000"/>
                                        <p:tgtEl>
                                          <p:spTgt spid="3584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5843"/>
                                        </p:tgtEl>
                                        <p:attrNameLst>
                                          <p:attrName>style.visibility</p:attrName>
                                        </p:attrNameLst>
                                      </p:cBhvr>
                                      <p:to>
                                        <p:strVal val="visible"/>
                                      </p:to>
                                    </p:set>
                                    <p:animEffect transition="in" filter="fade">
                                      <p:cBhvr>
                                        <p:cTn id="17" dur="2000"/>
                                        <p:tgtEl>
                                          <p:spTgt spid="358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pPr>
              <a:buNone/>
            </a:pPr>
            <a:r>
              <a:rPr lang="en-CA" dirty="0" smtClean="0"/>
              <a:t>Rearrange</a:t>
            </a:r>
          </a:p>
          <a:p>
            <a:endParaRPr lang="en-CA" dirty="0"/>
          </a:p>
        </p:txBody>
      </p:sp>
      <p:sp>
        <p:nvSpPr>
          <p:cNvPr id="3789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788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404664"/>
            <a:ext cx="2624178" cy="1628800"/>
          </a:xfrm>
          <a:prstGeom prst="rect">
            <a:avLst/>
          </a:prstGeom>
          <a:noFill/>
        </p:spPr>
      </p:pic>
      <p:sp>
        <p:nvSpPr>
          <p:cNvPr id="3789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789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1" y="2204864"/>
            <a:ext cx="5124569" cy="1512168"/>
          </a:xfrm>
          <a:prstGeom prst="rect">
            <a:avLst/>
          </a:prstGeom>
          <a:noFill/>
        </p:spPr>
      </p:pic>
      <p:sp>
        <p:nvSpPr>
          <p:cNvPr id="3789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789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619672" y="4221088"/>
            <a:ext cx="4667688" cy="1124744"/>
          </a:xfrm>
          <a:prstGeom prst="rect">
            <a:avLst/>
          </a:prstGeom>
          <a:noFill/>
        </p:spPr>
      </p:pic>
      <p:sp>
        <p:nvSpPr>
          <p:cNvPr id="37896"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7895"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305318" y="5782614"/>
            <a:ext cx="4247775" cy="1075386"/>
          </a:xfrm>
          <a:prstGeom prst="rect">
            <a:avLst/>
          </a:prstGeom>
          <a:noFill/>
        </p:spPr>
      </p:pic>
      <p:cxnSp>
        <p:nvCxnSpPr>
          <p:cNvPr id="13" name="Straight Connector 12"/>
          <p:cNvCxnSpPr/>
          <p:nvPr/>
        </p:nvCxnSpPr>
        <p:spPr>
          <a:xfrm>
            <a:off x="4067944" y="2996952"/>
            <a:ext cx="936104" cy="7920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652120" y="2132856"/>
            <a:ext cx="936104" cy="7920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37891"/>
                                        </p:tgtEl>
                                        <p:attrNameLst>
                                          <p:attrName>style.visibility</p:attrName>
                                        </p:attrNameLst>
                                      </p:cBhvr>
                                      <p:to>
                                        <p:strVal val="visible"/>
                                      </p:to>
                                    </p:set>
                                    <p:animEffect transition="in" filter="diamond(in)">
                                      <p:cBhvr>
                                        <p:cTn id="7" dur="2000"/>
                                        <p:tgtEl>
                                          <p:spTgt spid="3789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3"/>
                                        </p:tgtEl>
                                        <p:attrNameLst>
                                          <p:attrName>style.visibility</p:attrName>
                                        </p:attrNameLst>
                                      </p:cBhvr>
                                      <p:to>
                                        <p:strVal val="visible"/>
                                      </p:to>
                                    </p:set>
                                    <p:animEffect transition="in" filter="fade">
                                      <p:cBhvr>
                                        <p:cTn id="12" dur="2000"/>
                                        <p:tgtEl>
                                          <p:spTgt spid="13"/>
                                        </p:tgtEl>
                                      </p:cBhvr>
                                    </p:animEffect>
                                  </p:childTnLst>
                                </p:cTn>
                              </p:par>
                              <p:par>
                                <p:cTn id="13" presetID="10"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20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8" presetClass="entr" presetSubtype="16" fill="hold" nodeType="clickEffect">
                                  <p:stCondLst>
                                    <p:cond delay="0"/>
                                  </p:stCondLst>
                                  <p:childTnLst>
                                    <p:set>
                                      <p:cBhvr>
                                        <p:cTn id="19" dur="1" fill="hold">
                                          <p:stCondLst>
                                            <p:cond delay="0"/>
                                          </p:stCondLst>
                                        </p:cTn>
                                        <p:tgtEl>
                                          <p:spTgt spid="37893"/>
                                        </p:tgtEl>
                                        <p:attrNameLst>
                                          <p:attrName>style.visibility</p:attrName>
                                        </p:attrNameLst>
                                      </p:cBhvr>
                                      <p:to>
                                        <p:strVal val="visible"/>
                                      </p:to>
                                    </p:set>
                                    <p:animEffect transition="in" filter="diamond(in)">
                                      <p:cBhvr>
                                        <p:cTn id="20" dur="2000"/>
                                        <p:tgtEl>
                                          <p:spTgt spid="37893"/>
                                        </p:tgtEl>
                                      </p:cBhvr>
                                    </p:animEffect>
                                  </p:childTnLst>
                                </p:cTn>
                              </p:par>
                            </p:childTnLst>
                          </p:cTn>
                        </p:par>
                      </p:childTnLst>
                    </p:cTn>
                  </p:par>
                  <p:par>
                    <p:cTn id="21" fill="hold">
                      <p:stCondLst>
                        <p:cond delay="indefinite"/>
                      </p:stCondLst>
                      <p:childTnLst>
                        <p:par>
                          <p:cTn id="22" fill="hold">
                            <p:stCondLst>
                              <p:cond delay="0"/>
                            </p:stCondLst>
                            <p:childTnLst>
                              <p:par>
                                <p:cTn id="23" presetID="8" presetClass="entr" presetSubtype="16" fill="hold" nodeType="clickEffect">
                                  <p:stCondLst>
                                    <p:cond delay="0"/>
                                  </p:stCondLst>
                                  <p:childTnLst>
                                    <p:set>
                                      <p:cBhvr>
                                        <p:cTn id="24" dur="1" fill="hold">
                                          <p:stCondLst>
                                            <p:cond delay="0"/>
                                          </p:stCondLst>
                                        </p:cTn>
                                        <p:tgtEl>
                                          <p:spTgt spid="37895"/>
                                        </p:tgtEl>
                                        <p:attrNameLst>
                                          <p:attrName>style.visibility</p:attrName>
                                        </p:attrNameLst>
                                      </p:cBhvr>
                                      <p:to>
                                        <p:strVal val="visible"/>
                                      </p:to>
                                    </p:set>
                                    <p:animEffect transition="in" filter="diamond(in)">
                                      <p:cBhvr>
                                        <p:cTn id="25" dur="2000"/>
                                        <p:tgtEl>
                                          <p:spTgt spid="378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smtClean="0"/>
          </a:p>
          <a:p>
            <a:endParaRPr lang="en-CA" dirty="0" smtClean="0"/>
          </a:p>
          <a:p>
            <a:endParaRPr lang="en-CA" dirty="0" smtClean="0"/>
          </a:p>
          <a:p>
            <a:endParaRPr lang="en-CA" dirty="0" smtClean="0"/>
          </a:p>
          <a:p>
            <a:endParaRPr lang="en-CA" dirty="0" smtClean="0"/>
          </a:p>
          <a:p>
            <a:endParaRPr lang="en-CA" dirty="0" smtClean="0"/>
          </a:p>
          <a:p>
            <a:endParaRPr lang="en-CA" dirty="0" smtClean="0"/>
          </a:p>
          <a:p>
            <a:r>
              <a:rPr lang="en-CA" dirty="0" smtClean="0"/>
              <a:t>Therefore, </a:t>
            </a:r>
            <a:r>
              <a:rPr lang="en-CA" dirty="0" err="1" smtClean="0"/>
              <a:t>Bedard’s</a:t>
            </a:r>
            <a:r>
              <a:rPr lang="en-CA" dirty="0" smtClean="0"/>
              <a:t> change in speed is 3.8 m/s.</a:t>
            </a:r>
            <a:endParaRPr lang="en-CA" dirty="0"/>
          </a:p>
        </p:txBody>
      </p:sp>
      <p:sp>
        <p:nvSpPr>
          <p:cNvPr id="3891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89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764704"/>
            <a:ext cx="5669175" cy="1484784"/>
          </a:xfrm>
          <a:prstGeom prst="rect">
            <a:avLst/>
          </a:prstGeom>
          <a:noFill/>
        </p:spPr>
      </p:pic>
      <p:sp>
        <p:nvSpPr>
          <p:cNvPr id="3891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8915"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267744" y="2924944"/>
            <a:ext cx="3384376" cy="159549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8913"/>
                                        </p:tgtEl>
                                        <p:attrNameLst>
                                          <p:attrName>style.visibility</p:attrName>
                                        </p:attrNameLst>
                                      </p:cBhvr>
                                      <p:to>
                                        <p:strVal val="visible"/>
                                      </p:to>
                                    </p:set>
                                    <p:animEffect transition="in" filter="fade">
                                      <p:cBhvr>
                                        <p:cTn id="7" dur="2000"/>
                                        <p:tgtEl>
                                          <p:spTgt spid="38913"/>
                                        </p:tgtEl>
                                      </p:cBhvr>
                                    </p:animEffect>
                                  </p:childTnLst>
                                </p:cTn>
                              </p:par>
                              <p:par>
                                <p:cTn id="8" presetID="10" presetClass="entr" presetSubtype="0" fill="hold" nodeType="withEffect">
                                  <p:stCondLst>
                                    <p:cond delay="0"/>
                                  </p:stCondLst>
                                  <p:childTnLst>
                                    <p:set>
                                      <p:cBhvr>
                                        <p:cTn id="9" dur="1" fill="hold">
                                          <p:stCondLst>
                                            <p:cond delay="0"/>
                                          </p:stCondLst>
                                        </p:cTn>
                                        <p:tgtEl>
                                          <p:spTgt spid="38915"/>
                                        </p:tgtEl>
                                        <p:attrNameLst>
                                          <p:attrName>style.visibility</p:attrName>
                                        </p:attrNameLst>
                                      </p:cBhvr>
                                      <p:to>
                                        <p:strVal val="visible"/>
                                      </p:to>
                                    </p:set>
                                    <p:animEffect transition="in" filter="fade">
                                      <p:cBhvr>
                                        <p:cTn id="10" dur="2000"/>
                                        <p:tgtEl>
                                          <p:spTgt spid="38915"/>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Effect transition="in" filter="fade">
                                      <p:cBhvr>
                                        <p:cTn id="15"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4: Finding change in time</a:t>
            </a:r>
            <a:endParaRPr lang="en-CA" dirty="0"/>
          </a:p>
        </p:txBody>
      </p:sp>
      <p:sp>
        <p:nvSpPr>
          <p:cNvPr id="3" name="Content Placeholder 2"/>
          <p:cNvSpPr>
            <a:spLocks noGrp="1"/>
          </p:cNvSpPr>
          <p:nvPr>
            <p:ph sz="quarter" idx="1"/>
          </p:nvPr>
        </p:nvSpPr>
        <p:spPr/>
        <p:txBody>
          <a:bodyPr/>
          <a:lstStyle/>
          <a:p>
            <a:r>
              <a:rPr lang="en-CA" dirty="0" smtClean="0"/>
              <a:t>A skateboarder rolls down a hill and changes his speed from rest to 1.9 m/s. If the average acceleration down the hill is 0.40 m/</a:t>
            </a:r>
            <a:r>
              <a:rPr lang="en-CA" dirty="0" err="1" smtClean="0"/>
              <a:t>s</a:t>
            </a:r>
            <a:r>
              <a:rPr lang="en-CA" baseline="30000" dirty="0" err="1" smtClean="0"/>
              <a:t>s</a:t>
            </a:r>
            <a:r>
              <a:rPr lang="en-CA" dirty="0" smtClean="0"/>
              <a:t>, for how long was the skateboarder on the hill? </a:t>
            </a:r>
          </a:p>
          <a:p>
            <a:endParaRPr lang="en-CA" dirty="0"/>
          </a:p>
        </p:txBody>
      </p:sp>
      <p:pic>
        <p:nvPicPr>
          <p:cNvPr id="39939"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475656" y="3429000"/>
            <a:ext cx="4709323" cy="864096"/>
          </a:xfrm>
          <a:prstGeom prst="rect">
            <a:avLst/>
          </a:prstGeom>
          <a:noFill/>
        </p:spPr>
      </p:pic>
      <p:pic>
        <p:nvPicPr>
          <p:cNvPr id="39938"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547664" y="4293096"/>
            <a:ext cx="4528364" cy="1053108"/>
          </a:xfrm>
          <a:prstGeom prst="rect">
            <a:avLst/>
          </a:prstGeom>
          <a:noFill/>
        </p:spPr>
      </p:pic>
      <p:pic>
        <p:nvPicPr>
          <p:cNvPr id="39937"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843808" y="5377836"/>
            <a:ext cx="2664296" cy="1480164"/>
          </a:xfrm>
          <a:prstGeom prst="rect">
            <a:avLst/>
          </a:prstGeom>
          <a:noFill/>
        </p:spPr>
      </p:pic>
      <p:sp>
        <p:nvSpPr>
          <p:cNvPr id="3994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9941"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2"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9943" name="Rectangle 7"/>
          <p:cNvSpPr>
            <a:spLocks noChangeArrowheads="1"/>
          </p:cNvSpPr>
          <p:nvPr/>
        </p:nvSpPr>
        <p:spPr bwMode="auto">
          <a:xfrm>
            <a:off x="0" y="1028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fade">
                                      <p:cBhvr>
                                        <p:cTn id="7" dur="2000"/>
                                        <p:tgtEl>
                                          <p:spTgt spid="399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9938"/>
                                        </p:tgtEl>
                                        <p:attrNameLst>
                                          <p:attrName>style.visibility</p:attrName>
                                        </p:attrNameLst>
                                      </p:cBhvr>
                                      <p:to>
                                        <p:strVal val="visible"/>
                                      </p:to>
                                    </p:set>
                                    <p:animEffect transition="in" filter="fade">
                                      <p:cBhvr>
                                        <p:cTn id="12" dur="2000"/>
                                        <p:tgtEl>
                                          <p:spTgt spid="39938"/>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9937"/>
                                        </p:tgtEl>
                                        <p:attrNameLst>
                                          <p:attrName>style.visibility</p:attrName>
                                        </p:attrNameLst>
                                      </p:cBhvr>
                                      <p:to>
                                        <p:strVal val="visible"/>
                                      </p:to>
                                    </p:set>
                                    <p:animEffect transition="in" filter="fade">
                                      <p:cBhvr>
                                        <p:cTn id="17" dur="2000"/>
                                        <p:tgtEl>
                                          <p:spTgt spid="399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a:p>
        </p:txBody>
      </p:sp>
      <p:sp>
        <p:nvSpPr>
          <p:cNvPr id="4096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260648"/>
            <a:ext cx="2160126" cy="1340768"/>
          </a:xfrm>
          <a:prstGeom prst="rect">
            <a:avLst/>
          </a:prstGeom>
          <a:noFill/>
        </p:spPr>
      </p:pic>
      <p:sp>
        <p:nvSpPr>
          <p:cNvPr id="4096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475656" y="1844824"/>
            <a:ext cx="4880542" cy="1440160"/>
          </a:xfrm>
          <a:prstGeom prst="rect">
            <a:avLst/>
          </a:prstGeom>
          <a:noFill/>
        </p:spPr>
      </p:pic>
      <p:sp>
        <p:nvSpPr>
          <p:cNvPr id="4096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547664" y="3501008"/>
            <a:ext cx="4781331" cy="1152128"/>
          </a:xfrm>
          <a:prstGeom prst="rect">
            <a:avLst/>
          </a:prstGeom>
          <a:noFill/>
        </p:spPr>
      </p:pic>
      <p:sp>
        <p:nvSpPr>
          <p:cNvPr id="40968" name="Rectangle 8"/>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0967" name="Picture 7"/>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2123728" y="4869160"/>
            <a:ext cx="4104456" cy="1684987"/>
          </a:xfrm>
          <a:prstGeom prst="rect">
            <a:avLst/>
          </a:prstGeom>
          <a:noFill/>
        </p:spPr>
      </p:pic>
      <p:cxnSp>
        <p:nvCxnSpPr>
          <p:cNvPr id="12" name="Straight Connector 11"/>
          <p:cNvCxnSpPr/>
          <p:nvPr/>
        </p:nvCxnSpPr>
        <p:spPr>
          <a:xfrm>
            <a:off x="5652120" y="1844824"/>
            <a:ext cx="936104" cy="7920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139952" y="2564904"/>
            <a:ext cx="936104" cy="7920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347864" y="4869160"/>
            <a:ext cx="936104" cy="7920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627784" y="5805264"/>
            <a:ext cx="936104" cy="792088"/>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0961"/>
                                        </p:tgtEl>
                                        <p:attrNameLst>
                                          <p:attrName>style.visibility</p:attrName>
                                        </p:attrNameLst>
                                      </p:cBhvr>
                                      <p:to>
                                        <p:strVal val="visible"/>
                                      </p:to>
                                    </p:set>
                                    <p:animEffect transition="in" filter="fade">
                                      <p:cBhvr>
                                        <p:cTn id="7" dur="2000"/>
                                        <p:tgtEl>
                                          <p:spTgt spid="4096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0963"/>
                                        </p:tgtEl>
                                        <p:attrNameLst>
                                          <p:attrName>style.visibility</p:attrName>
                                        </p:attrNameLst>
                                      </p:cBhvr>
                                      <p:to>
                                        <p:strVal val="visible"/>
                                      </p:to>
                                    </p:set>
                                    <p:animEffect transition="in" filter="fade">
                                      <p:cBhvr>
                                        <p:cTn id="12" dur="2000"/>
                                        <p:tgtEl>
                                          <p:spTgt spid="4096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fade">
                                      <p:cBhvr>
                                        <p:cTn id="17" dur="2000"/>
                                        <p:tgtEl>
                                          <p:spTgt spid="12"/>
                                        </p:tgtEl>
                                      </p:cBhvr>
                                    </p:animEffect>
                                  </p:childTnLst>
                                </p:cTn>
                              </p:par>
                              <p:par>
                                <p:cTn id="18" presetID="10" presetClass="entr" presetSubtype="0" fill="hold" nodeType="withEffect">
                                  <p:stCondLst>
                                    <p:cond delay="0"/>
                                  </p:stCondLst>
                                  <p:childTnLst>
                                    <p:set>
                                      <p:cBhvr>
                                        <p:cTn id="19" dur="1" fill="hold">
                                          <p:stCondLst>
                                            <p:cond delay="0"/>
                                          </p:stCondLst>
                                        </p:cTn>
                                        <p:tgtEl>
                                          <p:spTgt spid="13"/>
                                        </p:tgtEl>
                                        <p:attrNameLst>
                                          <p:attrName>style.visibility</p:attrName>
                                        </p:attrNameLst>
                                      </p:cBhvr>
                                      <p:to>
                                        <p:strVal val="visible"/>
                                      </p:to>
                                    </p:set>
                                    <p:animEffect transition="in" filter="fade">
                                      <p:cBhvr>
                                        <p:cTn id="20" dur="2000"/>
                                        <p:tgtEl>
                                          <p:spTgt spid="13"/>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40965"/>
                                        </p:tgtEl>
                                        <p:attrNameLst>
                                          <p:attrName>style.visibility</p:attrName>
                                        </p:attrNameLst>
                                      </p:cBhvr>
                                      <p:to>
                                        <p:strVal val="visible"/>
                                      </p:to>
                                    </p:set>
                                    <p:animEffect transition="in" filter="fade">
                                      <p:cBhvr>
                                        <p:cTn id="25" dur="2000"/>
                                        <p:tgtEl>
                                          <p:spTgt spid="40965"/>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40967"/>
                                        </p:tgtEl>
                                        <p:attrNameLst>
                                          <p:attrName>style.visibility</p:attrName>
                                        </p:attrNameLst>
                                      </p:cBhvr>
                                      <p:to>
                                        <p:strVal val="visible"/>
                                      </p:to>
                                    </p:set>
                                    <p:animEffect transition="in" filter="fade">
                                      <p:cBhvr>
                                        <p:cTn id="30" dur="2000"/>
                                        <p:tgtEl>
                                          <p:spTgt spid="40967"/>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nodeType="clickEffect">
                                  <p:stCondLst>
                                    <p:cond delay="0"/>
                                  </p:stCondLst>
                                  <p:childTnLst>
                                    <p:set>
                                      <p:cBhvr>
                                        <p:cTn id="34" dur="1" fill="hold">
                                          <p:stCondLst>
                                            <p:cond delay="0"/>
                                          </p:stCondLst>
                                        </p:cTn>
                                        <p:tgtEl>
                                          <p:spTgt spid="14"/>
                                        </p:tgtEl>
                                        <p:attrNameLst>
                                          <p:attrName>style.visibility</p:attrName>
                                        </p:attrNameLst>
                                      </p:cBhvr>
                                      <p:to>
                                        <p:strVal val="visible"/>
                                      </p:to>
                                    </p:set>
                                    <p:animEffect transition="in" filter="fade">
                                      <p:cBhvr>
                                        <p:cTn id="35" dur="2000"/>
                                        <p:tgtEl>
                                          <p:spTgt spid="14"/>
                                        </p:tgtEl>
                                      </p:cBhvr>
                                    </p:animEffect>
                                  </p:childTnLst>
                                </p:cTn>
                              </p:par>
                              <p:par>
                                <p:cTn id="36" presetID="10" presetClass="entr" presetSubtype="0" fill="hold" nodeType="withEffect">
                                  <p:stCondLst>
                                    <p:cond delay="0"/>
                                  </p:stCondLst>
                                  <p:childTnLst>
                                    <p:set>
                                      <p:cBhvr>
                                        <p:cTn id="37" dur="1" fill="hold">
                                          <p:stCondLst>
                                            <p:cond delay="0"/>
                                          </p:stCondLst>
                                        </p:cTn>
                                        <p:tgtEl>
                                          <p:spTgt spid="15"/>
                                        </p:tgtEl>
                                        <p:attrNameLst>
                                          <p:attrName>style.visibility</p:attrName>
                                        </p:attrNameLst>
                                      </p:cBhvr>
                                      <p:to>
                                        <p:strVal val="visible"/>
                                      </p:to>
                                    </p:set>
                                    <p:animEffect transition="in" filter="fade">
                                      <p:cBhvr>
                                        <p:cTn id="38"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a:p>
        </p:txBody>
      </p:sp>
      <p:sp>
        <p:nvSpPr>
          <p:cNvPr id="41986"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1985"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555776" y="188640"/>
            <a:ext cx="2411760" cy="1650152"/>
          </a:xfrm>
          <a:prstGeom prst="rect">
            <a:avLst/>
          </a:prstGeom>
          <a:noFill/>
        </p:spPr>
      </p:pic>
      <p:sp>
        <p:nvSpPr>
          <p:cNvPr id="41988"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1987"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979712" y="1916832"/>
            <a:ext cx="3240360" cy="2658757"/>
          </a:xfrm>
          <a:prstGeom prst="rect">
            <a:avLst/>
          </a:prstGeom>
          <a:noFill/>
        </p:spPr>
      </p:pic>
      <p:sp>
        <p:nvSpPr>
          <p:cNvPr id="41990"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1989"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2339752" y="5013176"/>
            <a:ext cx="2995533" cy="936104"/>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1985"/>
                                        </p:tgtEl>
                                        <p:attrNameLst>
                                          <p:attrName>style.visibility</p:attrName>
                                        </p:attrNameLst>
                                      </p:cBhvr>
                                      <p:to>
                                        <p:strVal val="visible"/>
                                      </p:to>
                                    </p:set>
                                    <p:animEffect transition="in" filter="fade">
                                      <p:cBhvr>
                                        <p:cTn id="7" dur="2000"/>
                                        <p:tgtEl>
                                          <p:spTgt spid="4198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1987"/>
                                        </p:tgtEl>
                                        <p:attrNameLst>
                                          <p:attrName>style.visibility</p:attrName>
                                        </p:attrNameLst>
                                      </p:cBhvr>
                                      <p:to>
                                        <p:strVal val="visible"/>
                                      </p:to>
                                    </p:set>
                                    <p:animEffect transition="in" filter="fade">
                                      <p:cBhvr>
                                        <p:cTn id="12" dur="2000"/>
                                        <p:tgtEl>
                                          <p:spTgt spid="4198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1989"/>
                                        </p:tgtEl>
                                        <p:attrNameLst>
                                          <p:attrName>style.visibility</p:attrName>
                                        </p:attrNameLst>
                                      </p:cBhvr>
                                      <p:to>
                                        <p:strVal val="visible"/>
                                      </p:to>
                                    </p:set>
                                    <p:animEffect transition="in" filter="fade">
                                      <p:cBhvr>
                                        <p:cTn id="17" dur="2000"/>
                                        <p:tgtEl>
                                          <p:spTgt spid="419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467600" cy="652934"/>
          </a:xfrm>
        </p:spPr>
        <p:txBody>
          <a:bodyPr/>
          <a:lstStyle/>
          <a:p>
            <a:r>
              <a:rPr lang="en-CA" b="1" dirty="0" smtClean="0"/>
              <a:t>Finding final speed while moving</a:t>
            </a:r>
            <a:endParaRPr lang="en-CA" dirty="0"/>
          </a:p>
        </p:txBody>
      </p:sp>
      <p:sp>
        <p:nvSpPr>
          <p:cNvPr id="3" name="Content Placeholder 2"/>
          <p:cNvSpPr>
            <a:spLocks noGrp="1"/>
          </p:cNvSpPr>
          <p:nvPr>
            <p:ph sz="quarter" idx="1"/>
          </p:nvPr>
        </p:nvSpPr>
        <p:spPr>
          <a:xfrm>
            <a:off x="179512" y="692696"/>
            <a:ext cx="7745288" cy="5781256"/>
          </a:xfrm>
        </p:spPr>
        <p:txBody>
          <a:bodyPr>
            <a:normAutofit/>
          </a:bodyPr>
          <a:lstStyle/>
          <a:p>
            <a:r>
              <a:rPr lang="en-CA" sz="2800" dirty="0" smtClean="0"/>
              <a:t>Another way to think about acceleration is to realize that your final speed is determined by your initial speed plus your change in speed. </a:t>
            </a:r>
            <a:r>
              <a:rPr lang="en-CA" sz="2800" b="1" i="1" dirty="0" smtClean="0"/>
              <a:t>v</a:t>
            </a:r>
            <a:r>
              <a:rPr lang="en-CA" sz="2800" b="1" i="1" baseline="-25000" dirty="0" smtClean="0"/>
              <a:t>2 </a:t>
            </a:r>
            <a:r>
              <a:rPr lang="en-CA" sz="2800" b="1" i="1" dirty="0" smtClean="0"/>
              <a:t>= v</a:t>
            </a:r>
            <a:r>
              <a:rPr lang="en-CA" sz="2800" b="1" i="1" baseline="-25000" dirty="0" smtClean="0"/>
              <a:t>1</a:t>
            </a:r>
            <a:r>
              <a:rPr lang="en-CA" sz="2800" b="1" i="1" dirty="0" smtClean="0"/>
              <a:t> + </a:t>
            </a:r>
            <a:r>
              <a:rPr lang="en-CA" sz="2800" b="1" i="1" dirty="0" err="1" smtClean="0"/>
              <a:t>Δv</a:t>
            </a:r>
            <a:endParaRPr lang="en-CA" sz="2800" dirty="0" smtClean="0"/>
          </a:p>
          <a:p>
            <a:r>
              <a:rPr lang="en-CA" sz="2800" dirty="0" smtClean="0"/>
              <a:t>This change in speed </a:t>
            </a:r>
            <a:r>
              <a:rPr lang="en-CA" sz="2800" b="1" i="1" dirty="0" err="1" smtClean="0"/>
              <a:t>Δv</a:t>
            </a:r>
            <a:r>
              <a:rPr lang="en-CA" sz="2800" dirty="0" smtClean="0"/>
              <a:t> is the result of the acceleration and equals </a:t>
            </a:r>
            <a:r>
              <a:rPr lang="en-CA" sz="2800" b="1" i="1" dirty="0" err="1" smtClean="0"/>
              <a:t>a</a:t>
            </a:r>
            <a:r>
              <a:rPr lang="en-CA" sz="2800" b="1" i="1" baseline="-25000" dirty="0" err="1" smtClean="0"/>
              <a:t>av</a:t>
            </a:r>
            <a:r>
              <a:rPr lang="en-CA" sz="2800" b="1" i="1" dirty="0" err="1" smtClean="0"/>
              <a:t>Δt</a:t>
            </a:r>
            <a:r>
              <a:rPr lang="en-CA" sz="2800" b="1" i="1" dirty="0" smtClean="0"/>
              <a:t>.</a:t>
            </a:r>
            <a:r>
              <a:rPr lang="en-CA" sz="2800" i="1" dirty="0" smtClean="0"/>
              <a:t> </a:t>
            </a:r>
            <a:endParaRPr lang="en-CA" sz="2800" dirty="0" smtClean="0"/>
          </a:p>
          <a:p>
            <a:r>
              <a:rPr lang="en-CA" sz="2800" dirty="0" smtClean="0"/>
              <a:t>If we sub this into the equation above we can derive the formula. </a:t>
            </a:r>
          </a:p>
        </p:txBody>
      </p:sp>
      <p:pic>
        <p:nvPicPr>
          <p:cNvPr id="43010" name="Picture 2" descr="http://3.bp.blogspot.com/_dFZS8LNFYiM/SetiGBsxbOI/AAAAAAAAAP8/_BunirpE-8I/s400/sprinter+arm+movement.jpg"/>
          <p:cNvPicPr>
            <a:picLocks noChangeAspect="1" noChangeArrowheads="1"/>
          </p:cNvPicPr>
          <p:nvPr/>
        </p:nvPicPr>
        <p:blipFill>
          <a:blip r:embed="rId2" cstate="print"/>
          <a:srcRect/>
          <a:stretch>
            <a:fillRect/>
          </a:stretch>
        </p:blipFill>
        <p:spPr bwMode="auto">
          <a:xfrm>
            <a:off x="6084168" y="4005064"/>
            <a:ext cx="2873896" cy="1932696"/>
          </a:xfrm>
          <a:prstGeom prst="rect">
            <a:avLst/>
          </a:prstGeom>
          <a:noFill/>
        </p:spPr>
      </p:pic>
      <p:sp>
        <p:nvSpPr>
          <p:cNvPr id="4301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301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95536" y="5085184"/>
            <a:ext cx="4894765" cy="83671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3011"/>
                                        </p:tgtEl>
                                        <p:attrNameLst>
                                          <p:attrName>style.visibility</p:attrName>
                                        </p:attrNameLst>
                                      </p:cBhvr>
                                      <p:to>
                                        <p:strVal val="visible"/>
                                      </p:to>
                                    </p:set>
                                    <p:animEffect transition="in" filter="fade">
                                      <p:cBhvr>
                                        <p:cTn id="17" dur="2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Finding initial speed while moving</a:t>
            </a:r>
            <a:endParaRPr lang="en-CA" dirty="0"/>
          </a:p>
        </p:txBody>
      </p:sp>
      <p:sp>
        <p:nvSpPr>
          <p:cNvPr id="3" name="Content Placeholder 2"/>
          <p:cNvSpPr>
            <a:spLocks noGrp="1"/>
          </p:cNvSpPr>
          <p:nvPr>
            <p:ph sz="quarter" idx="1"/>
          </p:nvPr>
        </p:nvSpPr>
        <p:spPr/>
        <p:txBody>
          <a:bodyPr/>
          <a:lstStyle/>
          <a:p>
            <a:r>
              <a:rPr lang="en-CA" dirty="0" smtClean="0"/>
              <a:t>This same idea can then be used to find initial speed. </a:t>
            </a:r>
            <a:r>
              <a:rPr lang="en-CA" b="1" i="1" dirty="0" smtClean="0"/>
              <a:t>v</a:t>
            </a:r>
            <a:r>
              <a:rPr lang="en-CA" b="1" i="1" baseline="-25000" dirty="0" smtClean="0"/>
              <a:t>1 </a:t>
            </a:r>
            <a:r>
              <a:rPr lang="en-CA" b="1" i="1" dirty="0" smtClean="0"/>
              <a:t>= v</a:t>
            </a:r>
            <a:r>
              <a:rPr lang="en-CA" b="1" i="1" baseline="-25000" dirty="0" smtClean="0"/>
              <a:t>2</a:t>
            </a:r>
            <a:r>
              <a:rPr lang="en-CA" b="1" i="1" dirty="0" smtClean="0"/>
              <a:t> – </a:t>
            </a:r>
            <a:r>
              <a:rPr lang="en-CA" b="1" i="1" dirty="0" err="1" smtClean="0"/>
              <a:t>Δv</a:t>
            </a:r>
            <a:endParaRPr lang="en-CA" dirty="0" smtClean="0"/>
          </a:p>
          <a:p>
            <a:r>
              <a:rPr lang="en-CA" dirty="0" smtClean="0"/>
              <a:t>This change in speed </a:t>
            </a:r>
            <a:r>
              <a:rPr lang="en-CA" b="1" i="1" dirty="0" err="1" smtClean="0"/>
              <a:t>Δv</a:t>
            </a:r>
            <a:r>
              <a:rPr lang="en-CA" dirty="0" smtClean="0"/>
              <a:t> is the result of the acceleration and equals </a:t>
            </a:r>
            <a:r>
              <a:rPr lang="en-CA" b="1" i="1" dirty="0" err="1" smtClean="0"/>
              <a:t>a</a:t>
            </a:r>
            <a:r>
              <a:rPr lang="en-CA" b="1" i="1" baseline="-25000" dirty="0" err="1" smtClean="0"/>
              <a:t>av</a:t>
            </a:r>
            <a:r>
              <a:rPr lang="en-CA" b="1" i="1" dirty="0" err="1" smtClean="0"/>
              <a:t>Δt</a:t>
            </a:r>
            <a:r>
              <a:rPr lang="en-CA" b="1" i="1" dirty="0" smtClean="0"/>
              <a:t>.</a:t>
            </a:r>
            <a:r>
              <a:rPr lang="en-CA" i="1" dirty="0" smtClean="0"/>
              <a:t> </a:t>
            </a:r>
            <a:endParaRPr lang="en-CA" dirty="0" smtClean="0"/>
          </a:p>
          <a:p>
            <a:r>
              <a:rPr lang="en-CA" dirty="0" smtClean="0"/>
              <a:t>If we sub this into the equation we can derive the formula. </a:t>
            </a:r>
          </a:p>
          <a:p>
            <a:endParaRPr lang="en-CA" dirty="0"/>
          </a:p>
        </p:txBody>
      </p:sp>
      <p:sp>
        <p:nvSpPr>
          <p:cNvPr id="4403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4403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835696" y="4797152"/>
            <a:ext cx="4925347" cy="86409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b="1" dirty="0" smtClean="0"/>
              <a:t>Acceleration (a)</a:t>
            </a:r>
            <a:endParaRPr lang="en-CA" dirty="0"/>
          </a:p>
        </p:txBody>
      </p:sp>
      <p:sp>
        <p:nvSpPr>
          <p:cNvPr id="3" name="Content Placeholder 2"/>
          <p:cNvSpPr>
            <a:spLocks noGrp="1"/>
          </p:cNvSpPr>
          <p:nvPr>
            <p:ph sz="quarter" idx="1"/>
          </p:nvPr>
        </p:nvSpPr>
        <p:spPr/>
        <p:txBody>
          <a:bodyPr/>
          <a:lstStyle/>
          <a:p>
            <a:pPr lvl="0"/>
            <a:r>
              <a:rPr lang="en-CA" dirty="0" smtClean="0"/>
              <a:t>The rate of change in speed </a:t>
            </a:r>
            <a:r>
              <a:rPr lang="en-CA" dirty="0" smtClean="0"/>
              <a:t>is </a:t>
            </a:r>
            <a:r>
              <a:rPr lang="en-CA" dirty="0" smtClean="0"/>
              <a:t>calculated by the ratio of change in speed (</a:t>
            </a:r>
            <a:r>
              <a:rPr lang="en-CA" dirty="0" err="1" smtClean="0"/>
              <a:t>Δv</a:t>
            </a:r>
            <a:r>
              <a:rPr lang="en-CA" dirty="0" smtClean="0"/>
              <a:t>) to the time interval (</a:t>
            </a:r>
            <a:r>
              <a:rPr lang="en-CA" dirty="0" err="1" smtClean="0"/>
              <a:t>Δt</a:t>
            </a:r>
            <a:r>
              <a:rPr lang="en-CA" dirty="0" smtClean="0"/>
              <a:t>) during which the change has occurred. </a:t>
            </a:r>
          </a:p>
          <a:p>
            <a:pPr lvl="0"/>
            <a:endParaRPr lang="en-CA" dirty="0" smtClean="0"/>
          </a:p>
          <a:p>
            <a:pPr lvl="0"/>
            <a:endParaRPr lang="en-CA" dirty="0" smtClean="0"/>
          </a:p>
          <a:p>
            <a:endParaRPr lang="en-CA" dirty="0"/>
          </a:p>
        </p:txBody>
      </p:sp>
      <p:sp>
        <p:nvSpPr>
          <p:cNvPr id="1331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3313"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1043608" y="3573016"/>
            <a:ext cx="6144683" cy="1152128"/>
          </a:xfrm>
          <a:prstGeom prst="rect">
            <a:avLst/>
          </a:prstGeom>
          <a:noFill/>
        </p:spPr>
      </p:pic>
      <p:sp>
        <p:nvSpPr>
          <p:cNvPr id="13315" name="Rectangle 3"/>
          <p:cNvSpPr>
            <a:spLocks noChangeArrowheads="1"/>
          </p:cNvSpPr>
          <p:nvPr/>
        </p:nvSpPr>
        <p:spPr bwMode="auto">
          <a:xfrm>
            <a:off x="0" y="8286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13317" name="Rectangle 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13316"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1259632" y="5085184"/>
            <a:ext cx="3312368" cy="1201188"/>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Example: 5 </a:t>
            </a:r>
            <a:endParaRPr lang="en-CA" dirty="0"/>
          </a:p>
        </p:txBody>
      </p:sp>
      <p:sp>
        <p:nvSpPr>
          <p:cNvPr id="3" name="Content Placeholder 2"/>
          <p:cNvSpPr>
            <a:spLocks noGrp="1"/>
          </p:cNvSpPr>
          <p:nvPr>
            <p:ph sz="quarter" idx="1"/>
          </p:nvPr>
        </p:nvSpPr>
        <p:spPr/>
        <p:txBody>
          <a:bodyPr/>
          <a:lstStyle/>
          <a:p>
            <a:r>
              <a:rPr lang="en-CA" dirty="0" smtClean="0"/>
              <a:t>A Bravo reaches a final speed of 22.5 m/s after accelerating at 1.2 m/s</a:t>
            </a:r>
            <a:r>
              <a:rPr lang="en-CA" baseline="30000" dirty="0" smtClean="0"/>
              <a:t>2</a:t>
            </a:r>
            <a:r>
              <a:rPr lang="en-CA" dirty="0" smtClean="0"/>
              <a:t> for 17 s. What was the initial speed of the snow mobile? </a:t>
            </a:r>
          </a:p>
          <a:p>
            <a:endParaRPr lang="en-CA" dirty="0"/>
          </a:p>
        </p:txBody>
      </p:sp>
      <p:sp>
        <p:nvSpPr>
          <p:cNvPr id="45057" name="Rectangle 1"/>
          <p:cNvSpPr>
            <a:spLocks noChangeArrowheads="1"/>
          </p:cNvSpPr>
          <p:nvPr/>
        </p:nvSpPr>
        <p:spPr bwMode="auto">
          <a:xfrm>
            <a:off x="0" y="2852936"/>
            <a:ext cx="91440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CA" sz="4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t>
            </a:r>
            <a:r>
              <a:rPr kumimoji="0" lang="en-CA" sz="40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 </a:t>
            </a:r>
            <a:r>
              <a:rPr kumimoji="0" lang="en-CA" sz="4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22.5 m/s</a:t>
            </a:r>
            <a:endParaRPr kumimoji="0" lang="en-CA"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sz="4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a:t>
            </a:r>
            <a:r>
              <a:rPr kumimoji="0" lang="en-CA" sz="4000" b="0" i="1" u="none" strike="noStrike" cap="none" normalizeH="0" baseline="-30000" dirty="0" err="1" smtClean="0">
                <a:ln>
                  <a:noFill/>
                </a:ln>
                <a:solidFill>
                  <a:schemeClr val="tx1"/>
                </a:solidFill>
                <a:effectLst/>
                <a:latin typeface="Times New Roman" pitchFamily="18" charset="0"/>
                <a:ea typeface="Calibri" pitchFamily="34" charset="0"/>
                <a:cs typeface="Times New Roman" pitchFamily="18" charset="0"/>
              </a:rPr>
              <a:t>av</a:t>
            </a:r>
            <a:r>
              <a:rPr kumimoji="0" lang="en-CA" sz="4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1.2m/s</a:t>
            </a:r>
            <a:r>
              <a:rPr kumimoji="0" lang="en-CA" sz="40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2</a:t>
            </a:r>
            <a:endParaRPr kumimoji="0" lang="en-CA" sz="2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en-CA" sz="4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Δt</a:t>
            </a:r>
            <a:r>
              <a:rPr kumimoji="0" lang="en-CA" sz="4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17 s</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CA" sz="4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v</a:t>
            </a:r>
            <a:r>
              <a:rPr kumimoji="0" lang="en-CA" sz="4000" b="0" i="1" u="none" strike="noStrike" cap="none" normalizeH="0" baseline="-30000" dirty="0" smtClean="0">
                <a:ln>
                  <a:noFill/>
                </a:ln>
                <a:solidFill>
                  <a:schemeClr val="tx1"/>
                </a:solidFill>
                <a:effectLst/>
                <a:latin typeface="Times New Roman" pitchFamily="18" charset="0"/>
                <a:ea typeface="Calibri" pitchFamily="34" charset="0"/>
                <a:cs typeface="Times New Roman" pitchFamily="18" charset="0"/>
              </a:rPr>
              <a:t>1</a:t>
            </a:r>
            <a:r>
              <a:rPr kumimoji="0" lang="en-CA" sz="4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 ?</a:t>
            </a:r>
            <a:r>
              <a:rPr kumimoji="0" lang="en-CA" sz="2800" b="0" i="0" u="none" strike="noStrike" cap="none" normalizeH="0" baseline="0" dirty="0" smtClean="0">
                <a:ln>
                  <a:noFill/>
                </a:ln>
                <a:solidFill>
                  <a:schemeClr val="tx1"/>
                </a:solidFill>
                <a:effectLst/>
                <a:latin typeface="Arial" pitchFamily="34" charset="0"/>
                <a:cs typeface="Arial" pitchFamily="34" charset="0"/>
              </a:rPr>
              <a:t> </a:t>
            </a:r>
            <a:endParaRPr kumimoji="0" lang="en-CA" sz="6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5057">
                                            <p:txEl>
                                              <p:pRg st="0" end="0"/>
                                            </p:txEl>
                                          </p:spTgt>
                                        </p:tgtEl>
                                        <p:attrNameLst>
                                          <p:attrName>style.visibility</p:attrName>
                                        </p:attrNameLst>
                                      </p:cBhvr>
                                      <p:to>
                                        <p:strVal val="visible"/>
                                      </p:to>
                                    </p:set>
                                    <p:animEffect transition="in" filter="fade">
                                      <p:cBhvr>
                                        <p:cTn id="7" dur="2000"/>
                                        <p:tgtEl>
                                          <p:spTgt spid="4505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5057">
                                            <p:txEl>
                                              <p:pRg st="1" end="1"/>
                                            </p:txEl>
                                          </p:spTgt>
                                        </p:tgtEl>
                                        <p:attrNameLst>
                                          <p:attrName>style.visibility</p:attrName>
                                        </p:attrNameLst>
                                      </p:cBhvr>
                                      <p:to>
                                        <p:strVal val="visible"/>
                                      </p:to>
                                    </p:set>
                                    <p:animEffect transition="in" filter="fade">
                                      <p:cBhvr>
                                        <p:cTn id="12" dur="2000"/>
                                        <p:tgtEl>
                                          <p:spTgt spid="4505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5057">
                                            <p:txEl>
                                              <p:pRg st="2" end="2"/>
                                            </p:txEl>
                                          </p:spTgt>
                                        </p:tgtEl>
                                        <p:attrNameLst>
                                          <p:attrName>style.visibility</p:attrName>
                                        </p:attrNameLst>
                                      </p:cBhvr>
                                      <p:to>
                                        <p:strVal val="visible"/>
                                      </p:to>
                                    </p:set>
                                    <p:animEffect transition="in" filter="fade">
                                      <p:cBhvr>
                                        <p:cTn id="17" dur="2000"/>
                                        <p:tgtEl>
                                          <p:spTgt spid="4505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5057">
                                            <p:txEl>
                                              <p:pRg st="3" end="3"/>
                                            </p:txEl>
                                          </p:spTgt>
                                        </p:tgtEl>
                                        <p:attrNameLst>
                                          <p:attrName>style.visibility</p:attrName>
                                        </p:attrNameLst>
                                      </p:cBhvr>
                                      <p:to>
                                        <p:strVal val="visible"/>
                                      </p:to>
                                    </p:set>
                                    <p:animEffect transition="in" filter="fade">
                                      <p:cBhvr>
                                        <p:cTn id="22" dur="2000"/>
                                        <p:tgtEl>
                                          <p:spTgt spid="4505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sz="4000" i="1" dirty="0" smtClean="0"/>
              <a:t>v</a:t>
            </a:r>
            <a:r>
              <a:rPr lang="en-CA" sz="4000" i="1" baseline="-25000" dirty="0" smtClean="0"/>
              <a:t>1 </a:t>
            </a:r>
            <a:r>
              <a:rPr lang="en-CA" sz="4000" i="1" dirty="0" smtClean="0"/>
              <a:t>= v</a:t>
            </a:r>
            <a:r>
              <a:rPr lang="en-CA" sz="4000" i="1" baseline="-25000" dirty="0" smtClean="0"/>
              <a:t>2</a:t>
            </a:r>
            <a:r>
              <a:rPr lang="en-CA" sz="4000" i="1" dirty="0" smtClean="0"/>
              <a:t> – </a:t>
            </a:r>
            <a:r>
              <a:rPr lang="en-CA" sz="4000" i="1" dirty="0" err="1" smtClean="0"/>
              <a:t>a</a:t>
            </a:r>
            <a:r>
              <a:rPr lang="en-CA" sz="4000" i="1" baseline="-25000" dirty="0" err="1" smtClean="0"/>
              <a:t>av</a:t>
            </a:r>
            <a:r>
              <a:rPr lang="en-CA" sz="4000" i="1" dirty="0" err="1" smtClean="0"/>
              <a:t>Δt</a:t>
            </a:r>
            <a:endParaRPr lang="en-CA" sz="4000" dirty="0" smtClean="0"/>
          </a:p>
          <a:p>
            <a:endParaRPr lang="en-CA" dirty="0"/>
          </a:p>
        </p:txBody>
      </p:sp>
      <p:pic>
        <p:nvPicPr>
          <p:cNvPr id="4608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11560" y="3068960"/>
            <a:ext cx="6012668" cy="1296144"/>
          </a:xfrm>
          <a:prstGeom prst="rect">
            <a:avLst/>
          </a:prstGeom>
          <a:noFill/>
        </p:spPr>
      </p:pic>
      <p:cxnSp>
        <p:nvCxnSpPr>
          <p:cNvPr id="6" name="Straight Connector 5"/>
          <p:cNvCxnSpPr/>
          <p:nvPr/>
        </p:nvCxnSpPr>
        <p:spPr>
          <a:xfrm rot="16200000" flipH="1">
            <a:off x="6264188" y="3176972"/>
            <a:ext cx="432048" cy="36004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16200000" flipH="1">
            <a:off x="4463988" y="3753036"/>
            <a:ext cx="432048" cy="360040"/>
          </a:xfrm>
          <a:prstGeom prst="line">
            <a:avLst/>
          </a:prstGeom>
          <a:ln w="76200">
            <a:solidFill>
              <a:srgbClr val="C00000"/>
            </a:solidFill>
          </a:ln>
        </p:spPr>
        <p:style>
          <a:lnRef idx="1">
            <a:schemeClr val="accent1"/>
          </a:lnRef>
          <a:fillRef idx="0">
            <a:schemeClr val="accent1"/>
          </a:fillRef>
          <a:effectRef idx="0">
            <a:schemeClr val="accent1"/>
          </a:effectRef>
          <a:fontRef idx="minor">
            <a:schemeClr val="tx1"/>
          </a:fontRef>
        </p:style>
      </p:cxnSp>
      <p:sp>
        <p:nvSpPr>
          <p:cNvPr id="46083" name="Rectangle 3"/>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46084" name="Rectangle 4"/>
          <p:cNvSpPr>
            <a:spLocks noChangeArrowheads="1"/>
          </p:cNvSpPr>
          <p:nvPr/>
        </p:nvSpPr>
        <p:spPr bwMode="auto">
          <a:xfrm>
            <a:off x="0" y="7715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074"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3" name="Picture 1"/>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195736" y="4509120"/>
            <a:ext cx="3915052" cy="1819672"/>
          </a:xfrm>
          <a:prstGeom prst="rect">
            <a:avLst/>
          </a:prstGeom>
          <a:noFill/>
        </p:spPr>
      </p:pic>
      <p:sp>
        <p:nvSpPr>
          <p:cNvPr id="3075" name="Rectangle 3"/>
          <p:cNvSpPr>
            <a:spLocks noChangeArrowheads="1"/>
          </p:cNvSpPr>
          <p:nvPr/>
        </p:nvSpPr>
        <p:spPr bwMode="auto">
          <a:xfrm>
            <a:off x="0" y="7715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081"/>
                                        </p:tgtEl>
                                        <p:attrNameLst>
                                          <p:attrName>style.visibility</p:attrName>
                                        </p:attrNameLst>
                                      </p:cBhvr>
                                      <p:to>
                                        <p:strVal val="visible"/>
                                      </p:to>
                                    </p:set>
                                    <p:animEffect transition="in" filter="fade">
                                      <p:cBhvr>
                                        <p:cTn id="7" dur="2000"/>
                                        <p:tgtEl>
                                          <p:spTgt spid="46081"/>
                                        </p:tgtEl>
                                      </p:cBhvr>
                                    </p:animEffect>
                                  </p:childTnLst>
                                </p:cTn>
                              </p:par>
                              <p:par>
                                <p:cTn id="8" presetID="8" presetClass="entr" presetSubtype="16" fill="hold"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diamond(in)">
                                      <p:cBhvr>
                                        <p:cTn id="10" dur="2000"/>
                                        <p:tgtEl>
                                          <p:spTgt spid="6"/>
                                        </p:tgtEl>
                                      </p:cBhvr>
                                    </p:animEffect>
                                  </p:childTnLst>
                                </p:cTn>
                              </p:par>
                              <p:par>
                                <p:cTn id="11" presetID="8" presetClass="entr" presetSubtype="16"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diamond(in)">
                                      <p:cBhvr>
                                        <p:cTn id="13"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Therefore, the initial speed of the Bravo was 2.1 m/s</a:t>
            </a:r>
          </a:p>
          <a:p>
            <a:endParaRPr lang="en-CA" dirty="0" smtClean="0"/>
          </a:p>
          <a:p>
            <a:r>
              <a:rPr lang="en-CA" b="1" dirty="0" smtClean="0"/>
              <a:t>Note:</a:t>
            </a:r>
            <a:r>
              <a:rPr lang="en-CA" dirty="0" smtClean="0"/>
              <a:t> If something is decelerating (slowing down), it will have a negative number, as v</a:t>
            </a:r>
            <a:r>
              <a:rPr lang="en-CA" baseline="-25000" dirty="0" smtClean="0"/>
              <a:t>1</a:t>
            </a:r>
            <a:r>
              <a:rPr lang="en-CA" dirty="0" smtClean="0"/>
              <a:t> will be greater than v</a:t>
            </a:r>
            <a:r>
              <a:rPr lang="en-CA" baseline="-25000" dirty="0" smtClean="0"/>
              <a:t>2</a:t>
            </a:r>
            <a:r>
              <a:rPr lang="en-CA" dirty="0" smtClean="0"/>
              <a:t>.  </a:t>
            </a:r>
          </a:p>
          <a:p>
            <a:endParaRPr lang="en-CA" dirty="0"/>
          </a:p>
        </p:txBody>
      </p:sp>
      <p:pic>
        <p:nvPicPr>
          <p:cNvPr id="47107" name="Picture 3" descr="http://www.bmwtuningmag.com/wp-content/uploads/ac-schnitzer-brakes-01.jpg"/>
          <p:cNvPicPr>
            <a:picLocks noChangeAspect="1" noChangeArrowheads="1"/>
          </p:cNvPicPr>
          <p:nvPr/>
        </p:nvPicPr>
        <p:blipFill>
          <a:blip r:embed="rId2" cstate="print"/>
          <a:srcRect/>
          <a:stretch>
            <a:fillRect/>
          </a:stretch>
        </p:blipFill>
        <p:spPr bwMode="auto">
          <a:xfrm>
            <a:off x="4355976" y="4015009"/>
            <a:ext cx="4158630" cy="2842991"/>
          </a:xfrm>
          <a:prstGeom prst="rect">
            <a:avLst/>
          </a:prstGeom>
          <a:noFill/>
        </p:spPr>
      </p:pic>
      <p:pic>
        <p:nvPicPr>
          <p:cNvPr id="47109" name="Picture 5" descr="http://images.loqu.com/contents/856/454/image/2009-02-12/2_6.jpg"/>
          <p:cNvPicPr>
            <a:picLocks noChangeAspect="1" noChangeArrowheads="1"/>
          </p:cNvPicPr>
          <p:nvPr/>
        </p:nvPicPr>
        <p:blipFill>
          <a:blip r:embed="rId3" cstate="print"/>
          <a:srcRect/>
          <a:stretch>
            <a:fillRect/>
          </a:stretch>
        </p:blipFill>
        <p:spPr bwMode="auto">
          <a:xfrm>
            <a:off x="0" y="4235004"/>
            <a:ext cx="4230638" cy="2622996"/>
          </a:xfrm>
          <a:prstGeom prst="rect">
            <a:avLst/>
          </a:prstGeom>
          <a:noFill/>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7467600" cy="508918"/>
          </a:xfrm>
        </p:spPr>
        <p:txBody>
          <a:bodyPr>
            <a:normAutofit fontScale="90000"/>
          </a:bodyPr>
          <a:lstStyle/>
          <a:p>
            <a:r>
              <a:rPr lang="en-CA" b="1" dirty="0" smtClean="0"/>
              <a:t>Questions:</a:t>
            </a:r>
            <a:endParaRPr lang="en-CA" dirty="0"/>
          </a:p>
        </p:txBody>
      </p:sp>
      <p:sp>
        <p:nvSpPr>
          <p:cNvPr id="3" name="Content Placeholder 2"/>
          <p:cNvSpPr>
            <a:spLocks noGrp="1"/>
          </p:cNvSpPr>
          <p:nvPr>
            <p:ph sz="quarter" idx="1"/>
          </p:nvPr>
        </p:nvSpPr>
        <p:spPr>
          <a:xfrm>
            <a:off x="251520" y="476672"/>
            <a:ext cx="7848872" cy="6381328"/>
          </a:xfrm>
        </p:spPr>
        <p:txBody>
          <a:bodyPr>
            <a:normAutofit fontScale="77500" lnSpcReduction="20000"/>
          </a:bodyPr>
          <a:lstStyle/>
          <a:p>
            <a:pPr marL="457200" lvl="0" indent="-457200">
              <a:buFont typeface="+mj-lt"/>
              <a:buAutoNum type="arabicPeriod"/>
            </a:pPr>
            <a:r>
              <a:rPr lang="en-CA" sz="2600" dirty="0" smtClean="0"/>
              <a:t>In uniform or constant speed, the speed is the same during each time interval. In constant acceleration, what is the same in each time interval?</a:t>
            </a:r>
            <a:r>
              <a:rPr lang="en-CA" sz="2600" b="1" dirty="0" smtClean="0"/>
              <a:t>  C(1)</a:t>
            </a:r>
            <a:endParaRPr lang="en-CA" sz="2600" dirty="0" smtClean="0"/>
          </a:p>
          <a:p>
            <a:pPr marL="457200" lvl="0" indent="-457200">
              <a:buFont typeface="+mj-lt"/>
              <a:buAutoNum type="arabicPeriod"/>
            </a:pPr>
            <a:r>
              <a:rPr lang="en-CA" sz="2600" dirty="0" smtClean="0"/>
              <a:t>You and your friend are on bicycles and accelerate from rest. If your average acceleration is double that of your friend, how will your change in speed compare with your friend’s after the same time interval. </a:t>
            </a:r>
            <a:r>
              <a:rPr lang="en-CA" sz="2600" b="1" dirty="0" smtClean="0"/>
              <a:t>C (1)</a:t>
            </a:r>
            <a:endParaRPr lang="en-CA" sz="2600" dirty="0" smtClean="0"/>
          </a:p>
          <a:p>
            <a:pPr marL="457200" lvl="0" indent="-457200">
              <a:buFont typeface="+mj-lt"/>
              <a:buAutoNum type="arabicPeriod"/>
            </a:pPr>
            <a:r>
              <a:rPr lang="en-CA" sz="2600" dirty="0" smtClean="0"/>
              <a:t>A cyclist increases her speed by 5.0 m/s in a time of 4.5 s. What is her acceleration? </a:t>
            </a:r>
            <a:r>
              <a:rPr lang="en-CA" sz="2600" b="1" dirty="0" smtClean="0"/>
              <a:t>T (2) C(1)</a:t>
            </a:r>
            <a:endParaRPr lang="en-CA" sz="2600" dirty="0" smtClean="0"/>
          </a:p>
          <a:p>
            <a:pPr marL="457200" lvl="0" indent="-457200">
              <a:buFont typeface="+mj-lt"/>
              <a:buAutoNum type="arabicPeriod"/>
            </a:pPr>
            <a:r>
              <a:rPr lang="en-CA" sz="2600" dirty="0" smtClean="0"/>
              <a:t>A roller coaster accelerates at 8.0 m/s</a:t>
            </a:r>
            <a:r>
              <a:rPr lang="en-CA" sz="2600" baseline="30000" dirty="0" smtClean="0"/>
              <a:t>2</a:t>
            </a:r>
            <a:r>
              <a:rPr lang="en-CA" sz="2600" dirty="0" smtClean="0"/>
              <a:t> for 4.0 s. What is the change in speed of the rollercoaster? </a:t>
            </a:r>
            <a:r>
              <a:rPr lang="en-CA" sz="2600" b="1" dirty="0" smtClean="0"/>
              <a:t>T (2) C(1)</a:t>
            </a:r>
            <a:endParaRPr lang="en-CA" sz="2600" dirty="0" smtClean="0"/>
          </a:p>
          <a:p>
            <a:pPr marL="457200" lvl="0" indent="-457200">
              <a:buFont typeface="+mj-lt"/>
              <a:buAutoNum type="arabicPeriod"/>
            </a:pPr>
            <a:r>
              <a:rPr lang="en-CA" sz="2600" dirty="0" smtClean="0"/>
              <a:t>A downhill skier moving at 2.5m/s accelerates to 20.0 m/s in a time of 3.8 s. </a:t>
            </a:r>
            <a:r>
              <a:rPr lang="en-CA" sz="2600" b="1" dirty="0" smtClean="0"/>
              <a:t>T (2) C(2)</a:t>
            </a:r>
            <a:endParaRPr lang="en-CA" sz="2600" dirty="0" smtClean="0"/>
          </a:p>
          <a:p>
            <a:pPr marL="822960" lvl="1" indent="-457200">
              <a:buFont typeface="+mj-lt"/>
              <a:buAutoNum type="arabicPeriod"/>
            </a:pPr>
            <a:r>
              <a:rPr lang="en-CA" sz="2600" dirty="0" smtClean="0"/>
              <a:t>Calculate the average acceleration of the skier.</a:t>
            </a:r>
          </a:p>
          <a:p>
            <a:pPr marL="822960" lvl="1" indent="-457200">
              <a:buFont typeface="+mj-lt"/>
              <a:buAutoNum type="arabicPeriod"/>
            </a:pPr>
            <a:r>
              <a:rPr lang="en-CA" sz="2600" dirty="0" smtClean="0"/>
              <a:t>What does the acceleration mean? </a:t>
            </a:r>
          </a:p>
          <a:p>
            <a:pPr marL="457200" lvl="0" indent="-457200">
              <a:buFont typeface="+mj-lt"/>
              <a:buAutoNum type="arabicPeriod"/>
            </a:pPr>
            <a:r>
              <a:rPr lang="en-CA" sz="2600" dirty="0" smtClean="0"/>
              <a:t>You are coasting on your skateboard at 1.4 m/s and you decide to speed up. If you accelerate at 0.50 m/s</a:t>
            </a:r>
            <a:r>
              <a:rPr lang="en-CA" sz="2600" baseline="30000" dirty="0" smtClean="0"/>
              <a:t>2</a:t>
            </a:r>
            <a:r>
              <a:rPr lang="en-CA" sz="2600" dirty="0" smtClean="0"/>
              <a:t> for 7.0 s, what is your final speed? </a:t>
            </a:r>
            <a:r>
              <a:rPr lang="en-CA" sz="2600" b="1" dirty="0" smtClean="0"/>
              <a:t>T (2) C(1)</a:t>
            </a:r>
            <a:endParaRPr lang="en-CA" sz="2600" dirty="0" smtClean="0"/>
          </a:p>
          <a:p>
            <a:pPr marL="457200" lvl="0" indent="-457200">
              <a:buFont typeface="+mj-lt"/>
              <a:buAutoNum type="arabicPeriod"/>
            </a:pPr>
            <a:r>
              <a:rPr lang="en-CA" sz="2600" dirty="0" smtClean="0"/>
              <a:t>An octopus can accelerate rapidly by squirting a stream of water for propulsion. An octopus moving at 0.10 m/s accelerates at 5.5 m/s</a:t>
            </a:r>
            <a:r>
              <a:rPr lang="en-CA" sz="2600" baseline="30000" dirty="0" smtClean="0"/>
              <a:t>2</a:t>
            </a:r>
            <a:r>
              <a:rPr lang="en-CA" sz="2600" dirty="0" smtClean="0"/>
              <a:t> to a final speed of 3.5 m/s. What is the elapsed time during the acceleration? </a:t>
            </a:r>
            <a:r>
              <a:rPr lang="en-CA" sz="2600" b="1" dirty="0" smtClean="0"/>
              <a:t>T (2) C(1)</a:t>
            </a:r>
            <a:endParaRPr lang="en-CA" sz="2600" dirty="0" smtClean="0"/>
          </a:p>
          <a:p>
            <a:endParaRPr lang="en-CA"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dirty="0" smtClean="0"/>
              <a:t>Acceleration Formula Rearranged </a:t>
            </a:r>
            <a:endParaRPr lang="en-CA" dirty="0"/>
          </a:p>
        </p:txBody>
      </p:sp>
      <p:sp>
        <p:nvSpPr>
          <p:cNvPr id="3" name="Content Placeholder 2"/>
          <p:cNvSpPr>
            <a:spLocks noGrp="1"/>
          </p:cNvSpPr>
          <p:nvPr>
            <p:ph sz="quarter" idx="1"/>
          </p:nvPr>
        </p:nvSpPr>
        <p:spPr/>
        <p:txBody>
          <a:bodyPr/>
          <a:lstStyle/>
          <a:p>
            <a:r>
              <a:rPr lang="en-CA" b="1" dirty="0" smtClean="0"/>
              <a:t>Acceleration from rest</a:t>
            </a:r>
          </a:p>
          <a:p>
            <a:endParaRPr lang="en-CA" b="1" dirty="0" smtClean="0"/>
          </a:p>
          <a:p>
            <a:endParaRPr lang="en-CA" b="1" dirty="0" smtClean="0"/>
          </a:p>
          <a:p>
            <a:endParaRPr lang="en-CA" b="1" dirty="0" smtClean="0"/>
          </a:p>
          <a:p>
            <a:r>
              <a:rPr lang="en-CA" b="1" dirty="0" smtClean="0"/>
              <a:t>Change in Time</a:t>
            </a:r>
          </a:p>
          <a:p>
            <a:endParaRPr lang="en-CA" b="1" dirty="0" smtClean="0"/>
          </a:p>
          <a:p>
            <a:endParaRPr lang="en-CA" b="1" dirty="0" smtClean="0"/>
          </a:p>
          <a:p>
            <a:endParaRPr lang="en-CA" b="1" dirty="0" smtClean="0"/>
          </a:p>
          <a:p>
            <a:r>
              <a:rPr lang="en-CA" b="1" dirty="0" smtClean="0"/>
              <a:t>Change in speed</a:t>
            </a:r>
            <a:endParaRPr lang="en-CA" dirty="0" smtClean="0"/>
          </a:p>
          <a:p>
            <a:endParaRPr lang="en-CA" dirty="0" smtClean="0"/>
          </a:p>
          <a:p>
            <a:endParaRPr lang="en-CA" dirty="0" smtClean="0"/>
          </a:p>
          <a:p>
            <a:endParaRPr lang="en-CA" dirty="0"/>
          </a:p>
        </p:txBody>
      </p:sp>
      <p:sp>
        <p:nvSpPr>
          <p:cNvPr id="2765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4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076055" y="1556792"/>
            <a:ext cx="2478275" cy="1512168"/>
          </a:xfrm>
          <a:prstGeom prst="rect">
            <a:avLst/>
          </a:prstGeom>
          <a:noFill/>
        </p:spPr>
      </p:pic>
      <p:sp>
        <p:nvSpPr>
          <p:cNvPr id="2765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5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707904" y="2996952"/>
            <a:ext cx="2520280" cy="1724402"/>
          </a:xfrm>
          <a:prstGeom prst="rect">
            <a:avLst/>
          </a:prstGeom>
          <a:noFill/>
        </p:spPr>
      </p:pic>
      <p:sp>
        <p:nvSpPr>
          <p:cNvPr id="2765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2765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3707905" y="5194704"/>
            <a:ext cx="3528392" cy="871208"/>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179512" y="1600200"/>
            <a:ext cx="8496944" cy="5257800"/>
          </a:xfrm>
        </p:spPr>
        <p:txBody>
          <a:bodyPr/>
          <a:lstStyle/>
          <a:p>
            <a:r>
              <a:rPr lang="en-CA" sz="2800" dirty="0" smtClean="0"/>
              <a:t>If the ratio remains constant throughout the acceleration, than the acceleration is called constant or uniform acceleration. </a:t>
            </a:r>
          </a:p>
          <a:p>
            <a:r>
              <a:rPr lang="en-CA" sz="2800" b="1" dirty="0" smtClean="0"/>
              <a:t>Uniform Acceleration</a:t>
            </a:r>
            <a:endParaRPr lang="en-CA" sz="2800" dirty="0" smtClean="0"/>
          </a:p>
          <a:p>
            <a:pPr lvl="1"/>
            <a:r>
              <a:rPr lang="en-CA" sz="2400" dirty="0" smtClean="0"/>
              <a:t>The same change in speed (</a:t>
            </a:r>
            <a:r>
              <a:rPr lang="en-CA" sz="2400" dirty="0" err="1" smtClean="0"/>
              <a:t>Δv</a:t>
            </a:r>
            <a:r>
              <a:rPr lang="en-CA" sz="2400" dirty="0" smtClean="0"/>
              <a:t>) occurs in equal intervals of time (</a:t>
            </a:r>
            <a:r>
              <a:rPr lang="en-CA" sz="2400" dirty="0" err="1" smtClean="0"/>
              <a:t>Δt</a:t>
            </a:r>
            <a:r>
              <a:rPr lang="en-CA" sz="2400" dirty="0" smtClean="0"/>
              <a:t>)</a:t>
            </a:r>
          </a:p>
          <a:p>
            <a:endParaRPr lang="en-CA" dirty="0" smtClean="0"/>
          </a:p>
          <a:p>
            <a:r>
              <a:rPr lang="en-CA" dirty="0" smtClean="0"/>
              <a:t>When acceleration varies over a period of time, we generally describe the objects </a:t>
            </a:r>
            <a:r>
              <a:rPr lang="en-CA" b="1" dirty="0" smtClean="0"/>
              <a:t>average acceleration. </a:t>
            </a:r>
            <a:endParaRPr lang="en-CA" dirty="0" smtClean="0"/>
          </a:p>
          <a:p>
            <a:pPr lvl="0"/>
            <a:r>
              <a:rPr lang="en-CA" dirty="0" smtClean="0"/>
              <a:t>(</a:t>
            </a:r>
            <a:r>
              <a:rPr lang="en-CA" i="1" dirty="0" err="1" smtClean="0"/>
              <a:t>a</a:t>
            </a:r>
            <a:r>
              <a:rPr lang="en-CA" i="1" baseline="-25000" dirty="0" err="1" smtClean="0"/>
              <a:t>av</a:t>
            </a:r>
            <a:r>
              <a:rPr lang="en-CA" dirty="0" smtClean="0"/>
              <a:t>) is the average rate of change in speed of an object. </a:t>
            </a:r>
          </a:p>
          <a:p>
            <a:endParaRPr lang="en-CA"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1: - Finding average acceleration </a:t>
            </a:r>
            <a:endParaRPr lang="en-CA" dirty="0"/>
          </a:p>
        </p:txBody>
      </p:sp>
      <p:sp>
        <p:nvSpPr>
          <p:cNvPr id="3" name="Content Placeholder 2"/>
          <p:cNvSpPr>
            <a:spLocks noGrp="1"/>
          </p:cNvSpPr>
          <p:nvPr>
            <p:ph sz="quarter" idx="1"/>
          </p:nvPr>
        </p:nvSpPr>
        <p:spPr/>
        <p:txBody>
          <a:bodyPr/>
          <a:lstStyle/>
          <a:p>
            <a:r>
              <a:rPr lang="en-CA" dirty="0" smtClean="0"/>
              <a:t>A motor cycle speeds up from rest ( 0.0 m/s) to 9.0 m/s in a time of two seconds. What is the acceleration?</a:t>
            </a:r>
          </a:p>
          <a:p>
            <a:endParaRPr lang="en-CA" dirty="0"/>
          </a:p>
        </p:txBody>
      </p:sp>
      <p:pic>
        <p:nvPicPr>
          <p:cNvPr id="2867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17950" y="2996952"/>
            <a:ext cx="3096344" cy="720080"/>
          </a:xfrm>
          <a:prstGeom prst="rect">
            <a:avLst/>
          </a:prstGeom>
          <a:noFill/>
        </p:spPr>
      </p:pic>
      <p:pic>
        <p:nvPicPr>
          <p:cNvPr id="28674"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3789040"/>
            <a:ext cx="2534681" cy="792088"/>
          </a:xfrm>
          <a:prstGeom prst="rect">
            <a:avLst/>
          </a:prstGeom>
          <a:noFill/>
        </p:spPr>
      </p:pic>
      <p:pic>
        <p:nvPicPr>
          <p:cNvPr id="28673"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4653136"/>
            <a:ext cx="1800200" cy="782696"/>
          </a:xfrm>
          <a:prstGeom prst="rect">
            <a:avLst/>
          </a:prstGeom>
          <a:noFill/>
        </p:spPr>
      </p:pic>
      <p:sp>
        <p:nvSpPr>
          <p:cNvPr id="2867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28677"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8678"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675"/>
                                        </p:tgtEl>
                                        <p:attrNameLst>
                                          <p:attrName>style.visibility</p:attrName>
                                        </p:attrNameLst>
                                      </p:cBhvr>
                                      <p:to>
                                        <p:strVal val="visible"/>
                                      </p:to>
                                    </p:set>
                                    <p:animEffect transition="in" filter="fade">
                                      <p:cBhvr>
                                        <p:cTn id="7" dur="2000"/>
                                        <p:tgtEl>
                                          <p:spTgt spid="28675"/>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28674"/>
                                        </p:tgtEl>
                                        <p:attrNameLst>
                                          <p:attrName>style.visibility</p:attrName>
                                        </p:attrNameLst>
                                      </p:cBhvr>
                                      <p:to>
                                        <p:strVal val="visible"/>
                                      </p:to>
                                    </p:set>
                                    <p:animEffect transition="in" filter="fade">
                                      <p:cBhvr>
                                        <p:cTn id="11" dur="2000"/>
                                        <p:tgtEl>
                                          <p:spTgt spid="28674"/>
                                        </p:tgtEl>
                                      </p:cBhvr>
                                    </p:animEffect>
                                  </p:childTnLst>
                                </p:cTn>
                              </p:par>
                            </p:childTnLst>
                          </p:cTn>
                        </p:par>
                        <p:par>
                          <p:cTn id="12" fill="hold">
                            <p:stCondLst>
                              <p:cond delay="4000"/>
                            </p:stCondLst>
                            <p:childTnLst>
                              <p:par>
                                <p:cTn id="13" presetID="10" presetClass="entr" presetSubtype="0" fill="hold" nodeType="afterEffect">
                                  <p:stCondLst>
                                    <p:cond delay="0"/>
                                  </p:stCondLst>
                                  <p:childTnLst>
                                    <p:set>
                                      <p:cBhvr>
                                        <p:cTn id="14" dur="1" fill="hold">
                                          <p:stCondLst>
                                            <p:cond delay="0"/>
                                          </p:stCondLst>
                                        </p:cTn>
                                        <p:tgtEl>
                                          <p:spTgt spid="28673"/>
                                        </p:tgtEl>
                                        <p:attrNameLst>
                                          <p:attrName>style.visibility</p:attrName>
                                        </p:attrNameLst>
                                      </p:cBhvr>
                                      <p:to>
                                        <p:strVal val="visible"/>
                                      </p:to>
                                    </p:set>
                                    <p:animEffect transition="in" filter="fade">
                                      <p:cBhvr>
                                        <p:cTn id="15" dur="2000"/>
                                        <p:tgtEl>
                                          <p:spTgt spid="286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endParaRPr lang="en-CA" dirty="0"/>
          </a:p>
        </p:txBody>
      </p:sp>
      <p:sp>
        <p:nvSpPr>
          <p:cNvPr id="30722"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2483768" y="908720"/>
            <a:ext cx="2196244" cy="1296144"/>
          </a:xfrm>
          <a:prstGeom prst="rect">
            <a:avLst/>
          </a:prstGeom>
          <a:noFill/>
        </p:spPr>
      </p:pic>
      <p:sp>
        <p:nvSpPr>
          <p:cNvPr id="30724"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3"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2411760" y="2492896"/>
            <a:ext cx="2577559" cy="1512168"/>
          </a:xfrm>
          <a:prstGeom prst="rect">
            <a:avLst/>
          </a:prstGeom>
          <a:noFill/>
        </p:spPr>
      </p:pic>
      <p:sp>
        <p:nvSpPr>
          <p:cNvPr id="3072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pic>
        <p:nvPicPr>
          <p:cNvPr id="30725"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1835696" y="4797152"/>
            <a:ext cx="3414209" cy="1412776"/>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721"/>
                                        </p:tgtEl>
                                        <p:attrNameLst>
                                          <p:attrName>style.visibility</p:attrName>
                                        </p:attrNameLst>
                                      </p:cBhvr>
                                      <p:to>
                                        <p:strVal val="visible"/>
                                      </p:to>
                                    </p:set>
                                    <p:animEffect transition="in" filter="fade">
                                      <p:cBhvr>
                                        <p:cTn id="7" dur="2000"/>
                                        <p:tgtEl>
                                          <p:spTgt spid="30721"/>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0723"/>
                                        </p:tgtEl>
                                        <p:attrNameLst>
                                          <p:attrName>style.visibility</p:attrName>
                                        </p:attrNameLst>
                                      </p:cBhvr>
                                      <p:to>
                                        <p:strVal val="visible"/>
                                      </p:to>
                                    </p:set>
                                    <p:animEffect transition="in" filter="fade">
                                      <p:cBhvr>
                                        <p:cTn id="12" dur="2000"/>
                                        <p:tgtEl>
                                          <p:spTgt spid="30723"/>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0725"/>
                                        </p:tgtEl>
                                        <p:attrNameLst>
                                          <p:attrName>style.visibility</p:attrName>
                                        </p:attrNameLst>
                                      </p:cBhvr>
                                      <p:to>
                                        <p:strVal val="visible"/>
                                      </p:to>
                                    </p:set>
                                    <p:animEffect transition="in" filter="fade">
                                      <p:cBhvr>
                                        <p:cTn id="17" dur="2000"/>
                                        <p:tgtEl>
                                          <p:spTgt spid="307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p:txBody>
          <a:bodyPr/>
          <a:lstStyle/>
          <a:p>
            <a:r>
              <a:rPr lang="en-CA" dirty="0" smtClean="0"/>
              <a:t>Therefore, the average acceleration is 4.5 m/s/s. (read as 4.5 meters per second per second) </a:t>
            </a:r>
          </a:p>
          <a:p>
            <a:endParaRPr lang="en-CA" dirty="0" smtClean="0"/>
          </a:p>
          <a:p>
            <a:r>
              <a:rPr lang="en-CA" dirty="0" smtClean="0"/>
              <a:t>This means that you are increasing you speed by 4.5 m/s every second you move. </a:t>
            </a:r>
          </a:p>
          <a:p>
            <a:endParaRPr lang="en-CA" dirty="0" smtClean="0"/>
          </a:p>
          <a:p>
            <a:r>
              <a:rPr lang="en-CA" dirty="0" smtClean="0"/>
              <a:t>After one second you are moving at a rate of 4.5 m/s. After 2 </a:t>
            </a:r>
            <a:r>
              <a:rPr lang="en-CA" dirty="0" err="1" smtClean="0"/>
              <a:t>sconds</a:t>
            </a:r>
            <a:r>
              <a:rPr lang="en-CA" dirty="0" smtClean="0"/>
              <a:t>; 9.0 m/s and after 3 seconds 13.5 m/s. </a:t>
            </a:r>
          </a:p>
          <a:p>
            <a:endParaRPr lang="en-CA"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par>
                          <p:cTn id="8" fill="hold">
                            <p:stCondLst>
                              <p:cond delay="2000"/>
                            </p:stCondLst>
                            <p:childTnLst>
                              <p:par>
                                <p:cTn id="9" presetID="10" presetClass="entr" presetSubtype="0" fill="hold" nodeType="after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animEffect transition="in" filter="fade">
                                      <p:cBhvr>
                                        <p:cTn id="11"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CA"/>
          </a:p>
        </p:txBody>
      </p:sp>
      <p:sp>
        <p:nvSpPr>
          <p:cNvPr id="3" name="Content Placeholder 2"/>
          <p:cNvSpPr>
            <a:spLocks noGrp="1"/>
          </p:cNvSpPr>
          <p:nvPr>
            <p:ph sz="quarter" idx="1"/>
          </p:nvPr>
        </p:nvSpPr>
        <p:spPr>
          <a:xfrm>
            <a:off x="457200" y="1600200"/>
            <a:ext cx="7931224" cy="4873752"/>
          </a:xfrm>
        </p:spPr>
        <p:txBody>
          <a:bodyPr/>
          <a:lstStyle/>
          <a:p>
            <a:r>
              <a:rPr lang="en-CA" dirty="0" smtClean="0"/>
              <a:t>To simplify the units from m/s/s we will use 4.5 m/s</a:t>
            </a:r>
            <a:r>
              <a:rPr lang="en-CA" baseline="30000" dirty="0" smtClean="0"/>
              <a:t>2</a:t>
            </a:r>
            <a:endParaRPr lang="en-CA" dirty="0" smtClean="0"/>
          </a:p>
          <a:p>
            <a:endParaRPr lang="en-CA" dirty="0" smtClean="0"/>
          </a:p>
          <a:p>
            <a:r>
              <a:rPr lang="en-CA" dirty="0" smtClean="0"/>
              <a:t>We read this as 4.5 meters per second squared. </a:t>
            </a:r>
          </a:p>
          <a:p>
            <a:endParaRPr lang="en-CA"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dirty="0" smtClean="0"/>
              <a:t>Example 2: other units of acceleration can also be used. </a:t>
            </a:r>
            <a:endParaRPr lang="en-CA" dirty="0"/>
          </a:p>
        </p:txBody>
      </p:sp>
      <p:sp>
        <p:nvSpPr>
          <p:cNvPr id="3" name="Content Placeholder 2"/>
          <p:cNvSpPr>
            <a:spLocks noGrp="1"/>
          </p:cNvSpPr>
          <p:nvPr>
            <p:ph sz="quarter" idx="1"/>
          </p:nvPr>
        </p:nvSpPr>
        <p:spPr/>
        <p:txBody>
          <a:bodyPr/>
          <a:lstStyle/>
          <a:p>
            <a:r>
              <a:rPr lang="en-CA" dirty="0" smtClean="0"/>
              <a:t>A car accelerates from o to 100 km/h in 6.0 seconds. What is the car’s average acceleration? </a:t>
            </a:r>
          </a:p>
          <a:p>
            <a:endParaRPr lang="en-CA" dirty="0"/>
          </a:p>
        </p:txBody>
      </p:sp>
      <p:pic>
        <p:nvPicPr>
          <p:cNvPr id="3174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39552" y="2780928"/>
            <a:ext cx="3960440" cy="792088"/>
          </a:xfrm>
          <a:prstGeom prst="rect">
            <a:avLst/>
          </a:prstGeom>
          <a:noFill/>
        </p:spPr>
      </p:pic>
      <p:pic>
        <p:nvPicPr>
          <p:cNvPr id="31746" name="Picture 2"/>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11560" y="3789040"/>
            <a:ext cx="3225958" cy="1008112"/>
          </a:xfrm>
          <a:prstGeom prst="rect">
            <a:avLst/>
          </a:prstGeom>
          <a:noFill/>
        </p:spPr>
      </p:pic>
      <p:pic>
        <p:nvPicPr>
          <p:cNvPr id="31745" name="Picture 1"/>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539552" y="5085184"/>
            <a:ext cx="2484276" cy="1080120"/>
          </a:xfrm>
          <a:prstGeom prst="rect">
            <a:avLst/>
          </a:prstGeom>
          <a:noFill/>
        </p:spPr>
      </p:pic>
      <p:sp>
        <p:nvSpPr>
          <p:cNvPr id="31748"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CA"/>
          </a:p>
        </p:txBody>
      </p:sp>
      <p:sp>
        <p:nvSpPr>
          <p:cNvPr id="31749"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31750"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2000"/>
                                        <p:tgtEl>
                                          <p:spTgt spid="3174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1746"/>
                                        </p:tgtEl>
                                        <p:attrNameLst>
                                          <p:attrName>style.visibility</p:attrName>
                                        </p:attrNameLst>
                                      </p:cBhvr>
                                      <p:to>
                                        <p:strVal val="visible"/>
                                      </p:to>
                                    </p:set>
                                    <p:animEffect transition="in" filter="fade">
                                      <p:cBhvr>
                                        <p:cTn id="12" dur="2000"/>
                                        <p:tgtEl>
                                          <p:spTgt spid="3174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1745"/>
                                        </p:tgtEl>
                                        <p:attrNameLst>
                                          <p:attrName>style.visibility</p:attrName>
                                        </p:attrNameLst>
                                      </p:cBhvr>
                                      <p:to>
                                        <p:strVal val="visible"/>
                                      </p:to>
                                    </p:set>
                                    <p:animEffect transition="in" filter="fade">
                                      <p:cBhvr>
                                        <p:cTn id="17" dur="2000"/>
                                        <p:tgtEl>
                                          <p:spTgt spid="317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125</TotalTime>
  <Words>841</Words>
  <Application>Microsoft Office PowerPoint</Application>
  <PresentationFormat>On-screen Show (4:3)</PresentationFormat>
  <Paragraphs>86</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Oriel</vt:lpstr>
      <vt:lpstr>Uniform Acceleration</vt:lpstr>
      <vt:lpstr>Acceleration (a)</vt:lpstr>
      <vt:lpstr>Acceleration Formula Rearranged </vt:lpstr>
      <vt:lpstr>Slide 4</vt:lpstr>
      <vt:lpstr>Example 1: - Finding average acceleration </vt:lpstr>
      <vt:lpstr>Slide 6</vt:lpstr>
      <vt:lpstr>Slide 7</vt:lpstr>
      <vt:lpstr>Slide 8</vt:lpstr>
      <vt:lpstr>Example 2: other units of acceleration can also be used. </vt:lpstr>
      <vt:lpstr>Slide 10</vt:lpstr>
      <vt:lpstr>Slide 11</vt:lpstr>
      <vt:lpstr>Example 3: Finding Velocity</vt:lpstr>
      <vt:lpstr>Slide 13</vt:lpstr>
      <vt:lpstr>Slide 14</vt:lpstr>
      <vt:lpstr>Example 4: Finding change in time</vt:lpstr>
      <vt:lpstr>Slide 16</vt:lpstr>
      <vt:lpstr>Slide 17</vt:lpstr>
      <vt:lpstr>Finding final speed while moving</vt:lpstr>
      <vt:lpstr>Finding initial speed while moving</vt:lpstr>
      <vt:lpstr>Example: 5 </vt:lpstr>
      <vt:lpstr>Slide 21</vt:lpstr>
      <vt:lpstr>Slide 22</vt:lpstr>
      <vt:lpstr>Questions:</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Uniform Acceleration</dc:title>
  <dc:creator>David W Hoover</dc:creator>
  <cp:lastModifiedBy>David W Hoover</cp:lastModifiedBy>
  <cp:revision>12</cp:revision>
  <dcterms:created xsi:type="dcterms:W3CDTF">2011-01-22T21:56:43Z</dcterms:created>
  <dcterms:modified xsi:type="dcterms:W3CDTF">2011-01-27T19:00:22Z</dcterms:modified>
</cp:coreProperties>
</file>