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6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D9AB6F30-41CA-4F0C-94E3-F2FC5514429E}"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9AB6F30-41CA-4F0C-94E3-F2FC5514429E}"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D9AB6F30-41CA-4F0C-94E3-F2FC5514429E}"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9AB6F30-41CA-4F0C-94E3-F2FC5514429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ADAB126-823B-42E8-B904-5545DD6ACECB}" type="datetimeFigureOut">
              <a:rPr lang="en-CA" smtClean="0"/>
              <a:pPr/>
              <a:t>16/01/2013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9AB6F30-41CA-4F0C-94E3-F2FC5514429E}"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ADAB126-823B-42E8-B904-5545DD6ACECB}" type="datetimeFigureOut">
              <a:rPr lang="en-CA" smtClean="0"/>
              <a:pPr/>
              <a:t>16/01/2013</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AB6F30-41CA-4F0C-94E3-F2FC5514429E}"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http://t3.gstatic.com/images?q=tbn:_Ny71UYsBFQEcM:http://ocw.weber.edu/automotive-technology/ausv-1320-automotive-electronics/images/LightBulbsymbol.JPG" TargetMode="External"/><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Electric Current and Circuits </a:t>
            </a:r>
            <a:endParaRPr lang="en-CA" dirty="0"/>
          </a:p>
        </p:txBody>
      </p:sp>
      <p:sp>
        <p:nvSpPr>
          <p:cNvPr id="3" name="Subtitle 2"/>
          <p:cNvSpPr>
            <a:spLocks noGrp="1"/>
          </p:cNvSpPr>
          <p:nvPr>
            <p:ph type="subTitle" idx="1"/>
          </p:nvPr>
        </p:nvSpPr>
        <p:spPr/>
        <p:txBody>
          <a:bodyPr/>
          <a:lstStyle/>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34818"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59832" y="1988840"/>
            <a:ext cx="2064229" cy="1008112"/>
          </a:xfrm>
          <a:prstGeom prst="rect">
            <a:avLst/>
          </a:prstGeom>
          <a:noFill/>
        </p:spPr>
      </p:pic>
      <p:pic>
        <p:nvPicPr>
          <p:cNvPr id="348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19672" y="3717032"/>
            <a:ext cx="5328592" cy="1146267"/>
          </a:xfrm>
          <a:prstGeom prst="rect">
            <a:avLst/>
          </a:prstGeom>
          <a:noFill/>
        </p:spPr>
      </p:pic>
      <p:sp>
        <p:nvSpPr>
          <p:cNvPr id="348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4820" name="Rectangle 4"/>
          <p:cNvSpPr>
            <a:spLocks noChangeArrowheads="1"/>
          </p:cNvSpPr>
          <p:nvPr/>
        </p:nvSpPr>
        <p:spPr bwMode="auto">
          <a:xfrm>
            <a:off x="0"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Q = </a:t>
            </a:r>
            <a:r>
              <a:rPr lang="en-CA" b="1" dirty="0" smtClean="0">
                <a:solidFill>
                  <a:srgbClr val="0070C0"/>
                </a:solidFill>
              </a:rPr>
              <a:t>1.7 x 10</a:t>
            </a:r>
            <a:r>
              <a:rPr lang="en-CA" b="1" baseline="30000" dirty="0" smtClean="0">
                <a:solidFill>
                  <a:srgbClr val="0070C0"/>
                </a:solidFill>
              </a:rPr>
              <a:t>2 </a:t>
            </a:r>
            <a:r>
              <a:rPr lang="en-CA" b="1" dirty="0" smtClean="0">
                <a:solidFill>
                  <a:srgbClr val="0070C0"/>
                </a:solidFill>
              </a:rPr>
              <a:t> C</a:t>
            </a:r>
          </a:p>
          <a:p>
            <a:r>
              <a:rPr lang="en-CA" dirty="0" smtClean="0"/>
              <a:t> </a:t>
            </a:r>
          </a:p>
          <a:p>
            <a:r>
              <a:rPr lang="en-CA" dirty="0" smtClean="0"/>
              <a:t>Therefore, the charge through the light bulb is 1.7 x 10</a:t>
            </a:r>
            <a:r>
              <a:rPr lang="en-CA" baseline="30000" dirty="0" smtClean="0"/>
              <a:t>2 </a:t>
            </a:r>
            <a:r>
              <a:rPr lang="en-CA" dirty="0" smtClean="0"/>
              <a:t> C</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3</a:t>
            </a:r>
            <a:endParaRPr lang="en-CA" dirty="0"/>
          </a:p>
        </p:txBody>
      </p:sp>
      <p:sp>
        <p:nvSpPr>
          <p:cNvPr id="3" name="Content Placeholder 2"/>
          <p:cNvSpPr>
            <a:spLocks noGrp="1"/>
          </p:cNvSpPr>
          <p:nvPr>
            <p:ph idx="1"/>
          </p:nvPr>
        </p:nvSpPr>
        <p:spPr/>
        <p:txBody>
          <a:bodyPr/>
          <a:lstStyle/>
          <a:p>
            <a:r>
              <a:rPr lang="en-CA" dirty="0" smtClean="0"/>
              <a:t>How many electrons have passed through the night light in example 2. The charge on one electron is 1.602 x 10</a:t>
            </a:r>
            <a:r>
              <a:rPr lang="en-CA" baseline="30000" dirty="0" smtClean="0"/>
              <a:t>-19</a:t>
            </a:r>
            <a:r>
              <a:rPr lang="en-CA" dirty="0" smtClean="0"/>
              <a:t> C. </a:t>
            </a:r>
          </a:p>
          <a:p>
            <a:r>
              <a:rPr lang="en-CA" dirty="0" smtClean="0">
                <a:solidFill>
                  <a:srgbClr val="0070C0"/>
                </a:solidFill>
              </a:rPr>
              <a:t>Q = 1.7 x 10</a:t>
            </a:r>
            <a:r>
              <a:rPr lang="en-CA" baseline="30000" dirty="0" smtClean="0">
                <a:solidFill>
                  <a:srgbClr val="0070C0"/>
                </a:solidFill>
              </a:rPr>
              <a:t>2 </a:t>
            </a:r>
            <a:r>
              <a:rPr lang="en-CA" dirty="0" smtClean="0">
                <a:solidFill>
                  <a:srgbClr val="0070C0"/>
                </a:solidFill>
              </a:rPr>
              <a:t> C</a:t>
            </a:r>
          </a:p>
          <a:p>
            <a:r>
              <a:rPr lang="en-CA" dirty="0" smtClean="0">
                <a:solidFill>
                  <a:srgbClr val="0070C0"/>
                </a:solidFill>
              </a:rPr>
              <a:t>e = 1.602 x 10</a:t>
            </a:r>
            <a:r>
              <a:rPr lang="en-CA" baseline="30000" dirty="0" smtClean="0">
                <a:solidFill>
                  <a:srgbClr val="0070C0"/>
                </a:solidFill>
              </a:rPr>
              <a:t>-19</a:t>
            </a:r>
            <a:r>
              <a:rPr lang="en-CA" dirty="0" smtClean="0">
                <a:solidFill>
                  <a:srgbClr val="0070C0"/>
                </a:solidFill>
              </a:rPr>
              <a:t> C</a:t>
            </a:r>
          </a:p>
          <a:p>
            <a:r>
              <a:rPr lang="en-CA" dirty="0" smtClean="0">
                <a:solidFill>
                  <a:srgbClr val="0070C0"/>
                </a:solidFill>
              </a:rPr>
              <a:t>N = ?</a:t>
            </a:r>
            <a:endParaRPr lang="en-CA"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3584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1340768"/>
            <a:ext cx="1634776" cy="1440160"/>
          </a:xfrm>
          <a:prstGeom prst="rect">
            <a:avLst/>
          </a:prstGeom>
          <a:noFill/>
        </p:spPr>
      </p:pic>
      <p:pic>
        <p:nvPicPr>
          <p:cNvPr id="358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1" y="3429000"/>
            <a:ext cx="4680520" cy="1382881"/>
          </a:xfrm>
          <a:prstGeom prst="rect">
            <a:avLst/>
          </a:prstGeom>
          <a:noFill/>
        </p:spPr>
      </p:pic>
      <p:sp>
        <p:nvSpPr>
          <p:cNvPr id="3584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5844" name="Rectangle 4"/>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N = </a:t>
            </a:r>
            <a:r>
              <a:rPr lang="en-CA" b="1" dirty="0" smtClean="0">
                <a:solidFill>
                  <a:srgbClr val="0070C0"/>
                </a:solidFill>
              </a:rPr>
              <a:t>1.1 x 10</a:t>
            </a:r>
            <a:r>
              <a:rPr lang="en-CA" b="1" baseline="30000" dirty="0" smtClean="0">
                <a:solidFill>
                  <a:srgbClr val="0070C0"/>
                </a:solidFill>
              </a:rPr>
              <a:t>21</a:t>
            </a:r>
            <a:r>
              <a:rPr lang="en-CA" b="1" dirty="0" smtClean="0">
                <a:solidFill>
                  <a:srgbClr val="0070C0"/>
                </a:solidFill>
              </a:rPr>
              <a:t> electrons </a:t>
            </a:r>
          </a:p>
          <a:p>
            <a:r>
              <a:rPr lang="en-CA" dirty="0" smtClean="0"/>
              <a:t>Therefore, 1.1 x 10</a:t>
            </a:r>
            <a:r>
              <a:rPr lang="en-CA" baseline="30000" dirty="0" smtClean="0"/>
              <a:t>22</a:t>
            </a:r>
            <a:r>
              <a:rPr lang="en-CA" dirty="0" smtClean="0"/>
              <a:t> electrons will have passed through the night light in 8 hours.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Direction of Current Flow</a:t>
            </a:r>
            <a:endParaRPr lang="en-CA" dirty="0"/>
          </a:p>
        </p:txBody>
      </p:sp>
      <p:sp>
        <p:nvSpPr>
          <p:cNvPr id="3" name="Content Placeholder 2"/>
          <p:cNvSpPr>
            <a:spLocks noGrp="1"/>
          </p:cNvSpPr>
          <p:nvPr>
            <p:ph idx="1"/>
          </p:nvPr>
        </p:nvSpPr>
        <p:spPr/>
        <p:txBody>
          <a:bodyPr/>
          <a:lstStyle/>
          <a:p>
            <a:r>
              <a:rPr lang="en-CA" dirty="0" smtClean="0"/>
              <a:t>Historically, current was thought to flow from positive (+) terminal to the negative (-) terminal of any supply unit. The model of positive charge flow is called </a:t>
            </a:r>
            <a:r>
              <a:rPr lang="en-CA" b="1" dirty="0" smtClean="0">
                <a:solidFill>
                  <a:srgbClr val="0070C0"/>
                </a:solidFill>
              </a:rPr>
              <a:t>conventional current </a:t>
            </a:r>
            <a:r>
              <a:rPr lang="en-CA" dirty="0" smtClean="0"/>
              <a:t>and is still used today. </a:t>
            </a:r>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Direction of Current Flow</a:t>
            </a:r>
            <a:endParaRPr lang="en-CA" dirty="0"/>
          </a:p>
        </p:txBody>
      </p:sp>
      <p:sp>
        <p:nvSpPr>
          <p:cNvPr id="3" name="Content Placeholder 2"/>
          <p:cNvSpPr>
            <a:spLocks noGrp="1"/>
          </p:cNvSpPr>
          <p:nvPr>
            <p:ph idx="1"/>
          </p:nvPr>
        </p:nvSpPr>
        <p:spPr/>
        <p:txBody>
          <a:bodyPr/>
          <a:lstStyle/>
          <a:p>
            <a:r>
              <a:rPr lang="en-CA" dirty="0" smtClean="0"/>
              <a:t>For this class we will think of electrons from the black negative (-) terminal to the red positive (+) terminal. </a:t>
            </a:r>
          </a:p>
          <a:p>
            <a:endParaRPr lang="en-CA" dirty="0"/>
          </a:p>
        </p:txBody>
      </p:sp>
      <p:pic>
        <p:nvPicPr>
          <p:cNvPr id="4" name="Picture 3" descr="ANd9GcQX-SpGj1ikM_EHYRsLBfVfqzKG37oLnX2st0eXwIJ9yZN7i7z8"/>
          <p:cNvPicPr/>
          <p:nvPr/>
        </p:nvPicPr>
        <p:blipFill>
          <a:blip r:embed="rId2" cstate="print"/>
          <a:srcRect/>
          <a:stretch>
            <a:fillRect/>
          </a:stretch>
        </p:blipFill>
        <p:spPr bwMode="auto">
          <a:xfrm>
            <a:off x="2411760" y="3212976"/>
            <a:ext cx="4968552"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Measurement of current</a:t>
            </a:r>
            <a:endParaRPr lang="en-CA" dirty="0"/>
          </a:p>
        </p:txBody>
      </p:sp>
      <p:sp>
        <p:nvSpPr>
          <p:cNvPr id="3" name="Content Placeholder 2"/>
          <p:cNvSpPr>
            <a:spLocks noGrp="1"/>
          </p:cNvSpPr>
          <p:nvPr>
            <p:ph idx="1"/>
          </p:nvPr>
        </p:nvSpPr>
        <p:spPr/>
        <p:txBody>
          <a:bodyPr/>
          <a:lstStyle/>
          <a:p>
            <a:r>
              <a:rPr lang="en-CA" dirty="0" smtClean="0"/>
              <a:t>An </a:t>
            </a:r>
            <a:r>
              <a:rPr lang="en-CA" b="1" dirty="0" smtClean="0">
                <a:solidFill>
                  <a:srgbClr val="0070C0"/>
                </a:solidFill>
              </a:rPr>
              <a:t>Ammeter </a:t>
            </a:r>
            <a:r>
              <a:rPr lang="en-CA" dirty="0" smtClean="0"/>
              <a:t>(a current measuring device) must be wired so that all current flows through it. The ammeter must be an excellent conductor so that no energy is lost due to its addition to the circuit. </a:t>
            </a:r>
          </a:p>
          <a:p>
            <a:endParaRPr lang="en-CA" dirty="0"/>
          </a:p>
        </p:txBody>
      </p:sp>
      <p:pic>
        <p:nvPicPr>
          <p:cNvPr id="4" name="Picture 3"/>
          <p:cNvPicPr/>
          <p:nvPr/>
        </p:nvPicPr>
        <p:blipFill>
          <a:blip r:embed="rId2" cstate="print"/>
          <a:srcRect/>
          <a:stretch>
            <a:fillRect/>
          </a:stretch>
        </p:blipFill>
        <p:spPr bwMode="auto">
          <a:xfrm>
            <a:off x="2555776" y="4149080"/>
            <a:ext cx="4104456"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a:t>
            </a:r>
            <a:r>
              <a:rPr lang="en-CA" b="1" dirty="0" smtClean="0">
                <a:solidFill>
                  <a:srgbClr val="0070C0"/>
                </a:solidFill>
              </a:rPr>
              <a:t>DC</a:t>
            </a:r>
            <a:r>
              <a:rPr lang="en-CA" b="1" dirty="0" smtClean="0"/>
              <a:t> </a:t>
            </a:r>
            <a:r>
              <a:rPr lang="en-CA" dirty="0" smtClean="0"/>
              <a:t>or </a:t>
            </a:r>
            <a:r>
              <a:rPr lang="en-CA" b="1" dirty="0" smtClean="0">
                <a:solidFill>
                  <a:srgbClr val="0070C0"/>
                </a:solidFill>
              </a:rPr>
              <a:t>direct current</a:t>
            </a:r>
            <a:r>
              <a:rPr lang="en-CA" dirty="0" smtClean="0"/>
              <a:t>, the current flows in a single direction from the power supply through the conductor to a </a:t>
            </a:r>
            <a:r>
              <a:rPr lang="en-CA" b="1" dirty="0" smtClean="0">
                <a:solidFill>
                  <a:srgbClr val="0070C0"/>
                </a:solidFill>
              </a:rPr>
              <a:t>load</a:t>
            </a:r>
            <a:r>
              <a:rPr lang="en-CA" dirty="0" smtClean="0"/>
              <a:t>, such as a light bulb, and back to the power supply. </a:t>
            </a:r>
          </a:p>
          <a:p>
            <a:endParaRPr lang="en-CA" dirty="0"/>
          </a:p>
        </p:txBody>
      </p:sp>
      <p:pic>
        <p:nvPicPr>
          <p:cNvPr id="4" name="Picture 3"/>
          <p:cNvPicPr/>
          <p:nvPr/>
        </p:nvPicPr>
        <p:blipFill>
          <a:blip r:embed="rId2" cstate="print">
            <a:lum bright="-10000" contrast="-10000"/>
          </a:blip>
          <a:srcRect/>
          <a:stretch>
            <a:fillRect/>
          </a:stretch>
        </p:blipFill>
        <p:spPr bwMode="auto">
          <a:xfrm>
            <a:off x="2987824" y="4005064"/>
            <a:ext cx="3888432"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a:t>
            </a:r>
            <a:r>
              <a:rPr lang="en-CA" b="1" dirty="0" smtClean="0">
                <a:solidFill>
                  <a:srgbClr val="0070C0"/>
                </a:solidFill>
              </a:rPr>
              <a:t>AC</a:t>
            </a:r>
            <a:r>
              <a:rPr lang="en-CA" dirty="0" smtClean="0"/>
              <a:t> or </a:t>
            </a:r>
            <a:r>
              <a:rPr lang="en-CA" b="1" dirty="0" smtClean="0">
                <a:solidFill>
                  <a:srgbClr val="0070C0"/>
                </a:solidFill>
              </a:rPr>
              <a:t>alternating current</a:t>
            </a:r>
            <a:r>
              <a:rPr lang="en-CA" dirty="0" smtClean="0">
                <a:solidFill>
                  <a:srgbClr val="0070C0"/>
                </a:solidFill>
              </a:rPr>
              <a:t>, </a:t>
            </a:r>
            <a:r>
              <a:rPr lang="en-CA" dirty="0" smtClean="0"/>
              <a:t>the electrons periodically reverse the direction of flow. </a:t>
            </a:r>
          </a:p>
          <a:p>
            <a:endParaRPr lang="en-CA" dirty="0" smtClean="0"/>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Electric Current</a:t>
            </a:r>
            <a:endParaRPr lang="en-CA" dirty="0"/>
          </a:p>
        </p:txBody>
      </p:sp>
      <p:sp>
        <p:nvSpPr>
          <p:cNvPr id="3" name="Content Placeholder 2"/>
          <p:cNvSpPr>
            <a:spLocks noGrp="1"/>
          </p:cNvSpPr>
          <p:nvPr>
            <p:ph idx="1"/>
          </p:nvPr>
        </p:nvSpPr>
        <p:spPr/>
        <p:txBody>
          <a:bodyPr/>
          <a:lstStyle/>
          <a:p>
            <a:r>
              <a:rPr lang="en-CA" dirty="0" smtClean="0"/>
              <a:t>Electrons in a static state have energy, but are far more useful when they are made to transfer their energy. Electric current involves electrons repelling one another and passing through a conductor. </a:t>
            </a:r>
          </a:p>
          <a:p>
            <a:r>
              <a:rPr lang="en-CA" dirty="0" smtClean="0"/>
              <a:t>The flow of electric charge is called </a:t>
            </a:r>
            <a:r>
              <a:rPr lang="en-CA" b="1" dirty="0" smtClean="0">
                <a:solidFill>
                  <a:srgbClr val="0070C0"/>
                </a:solidFill>
              </a:rPr>
              <a:t>electric current</a:t>
            </a:r>
            <a:r>
              <a:rPr lang="en-CA" dirty="0" smtClean="0">
                <a:solidFill>
                  <a:srgbClr val="0070C0"/>
                </a:solidFill>
              </a:rPr>
              <a:t>. </a:t>
            </a:r>
          </a:p>
          <a:p>
            <a:endParaRPr lang="en-CA" dirty="0"/>
          </a:p>
        </p:txBody>
      </p:sp>
      <p:pic>
        <p:nvPicPr>
          <p:cNvPr id="4" name="Picture 3"/>
          <p:cNvPicPr/>
          <p:nvPr/>
        </p:nvPicPr>
        <p:blipFill>
          <a:blip r:embed="rId2" cstate="print"/>
          <a:srcRect/>
          <a:stretch>
            <a:fillRect/>
          </a:stretch>
        </p:blipFill>
        <p:spPr bwMode="auto">
          <a:xfrm>
            <a:off x="1763688" y="5301208"/>
            <a:ext cx="6048672"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order for electric current to flow, it must have a complete path from the negative side of the power supply to the positive side. The path of electric current is called a </a:t>
            </a:r>
            <a:r>
              <a:rPr lang="en-CA" b="1" dirty="0" smtClean="0">
                <a:solidFill>
                  <a:srgbClr val="0070C0"/>
                </a:solidFill>
              </a:rPr>
              <a:t>circuit</a:t>
            </a:r>
            <a:r>
              <a:rPr lang="en-CA" dirty="0" smtClean="0"/>
              <a:t>. </a:t>
            </a:r>
          </a:p>
          <a:p>
            <a:endParaRPr lang="en-CA" dirty="0"/>
          </a:p>
        </p:txBody>
      </p:sp>
      <p:pic>
        <p:nvPicPr>
          <p:cNvPr id="4" name="Picture 3"/>
          <p:cNvPicPr/>
          <p:nvPr/>
        </p:nvPicPr>
        <p:blipFill>
          <a:blip r:embed="rId2" cstate="print">
            <a:lum contrast="-20000"/>
          </a:blip>
          <a:srcRect/>
          <a:stretch>
            <a:fillRect/>
          </a:stretch>
        </p:blipFill>
        <p:spPr bwMode="auto">
          <a:xfrm>
            <a:off x="2771800" y="4149080"/>
            <a:ext cx="3960440"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Drawing circuits</a:t>
            </a:r>
            <a:endParaRPr lang="en-CA" dirty="0"/>
          </a:p>
        </p:txBody>
      </p:sp>
      <p:sp>
        <p:nvSpPr>
          <p:cNvPr id="3" name="Content Placeholder 2"/>
          <p:cNvSpPr>
            <a:spLocks noGrp="1"/>
          </p:cNvSpPr>
          <p:nvPr>
            <p:ph idx="1"/>
          </p:nvPr>
        </p:nvSpPr>
        <p:spPr/>
        <p:txBody>
          <a:bodyPr>
            <a:normAutofit fontScale="92500" lnSpcReduction="20000"/>
          </a:bodyPr>
          <a:lstStyle/>
          <a:p>
            <a:pPr>
              <a:buNone/>
            </a:pPr>
            <a:r>
              <a:rPr lang="en-CA" dirty="0" smtClean="0"/>
              <a:t>Engineers and designers of electrical circuits use special symbols that show the components and connections in a circuit. </a:t>
            </a:r>
          </a:p>
          <a:p>
            <a:pPr lvl="0"/>
            <a:r>
              <a:rPr lang="en-CA" dirty="0" smtClean="0"/>
              <a:t>A drawing made with these symbols is called a circuit diagram.</a:t>
            </a:r>
          </a:p>
          <a:p>
            <a:pPr lvl="0"/>
            <a:r>
              <a:rPr lang="en-CA" dirty="0" smtClean="0"/>
              <a:t> Follow these rules when you draw circuit diagrams.</a:t>
            </a:r>
          </a:p>
          <a:p>
            <a:pPr marL="596646" lvl="0" indent="-514350">
              <a:buFont typeface="+mj-lt"/>
              <a:buAutoNum type="arabicPeriod"/>
            </a:pPr>
            <a:r>
              <a:rPr lang="en-CA" dirty="0" smtClean="0"/>
              <a:t>Always use a ruler to draw straight lines for the conducting wires.</a:t>
            </a:r>
          </a:p>
          <a:p>
            <a:pPr marL="596646" indent="-514350">
              <a:buFont typeface="+mj-lt"/>
              <a:buAutoNum type="arabicPeriod"/>
            </a:pPr>
            <a:r>
              <a:rPr lang="en-CA" dirty="0" smtClean="0"/>
              <a:t>Make right-angle corners so that your finished diagram is a rectangle.</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16387" name="Content Placeholder 2"/>
          <p:cNvSpPr>
            <a:spLocks noGrp="1"/>
          </p:cNvSpPr>
          <p:nvPr>
            <p:ph idx="1"/>
          </p:nvPr>
        </p:nvSpPr>
        <p:spPr/>
        <p:txBody>
          <a:bodyPr/>
          <a:lstStyle/>
          <a:p>
            <a:pPr eaLnBrk="1" hangingPunct="1"/>
            <a:r>
              <a:rPr lang="en-CA" b="1" smtClean="0"/>
              <a:t>Conductor or wire</a:t>
            </a:r>
          </a:p>
          <a:p>
            <a:pPr lvl="1" eaLnBrk="1" hangingPunct="1"/>
            <a:r>
              <a:rPr lang="en-CA" smtClean="0"/>
              <a:t>To pass current very easily from one part of a circuit to another.</a:t>
            </a:r>
          </a:p>
          <a:p>
            <a:pPr lvl="1" eaLnBrk="1" hangingPunct="1"/>
            <a:endParaRPr lang="en-CA" smtClean="0"/>
          </a:p>
          <a:p>
            <a:pPr lvl="1" eaLnBrk="1" hangingPunct="1"/>
            <a:endParaRPr lang="en-CA" smtClean="0"/>
          </a:p>
          <a:p>
            <a:pPr eaLnBrk="1" hangingPunct="1"/>
            <a:endParaRPr lang="en-CA" smtClean="0"/>
          </a:p>
        </p:txBody>
      </p:sp>
      <p:cxnSp>
        <p:nvCxnSpPr>
          <p:cNvPr id="5" name="Straight Connector 4"/>
          <p:cNvCxnSpPr/>
          <p:nvPr/>
        </p:nvCxnSpPr>
        <p:spPr>
          <a:xfrm>
            <a:off x="3643313" y="3643313"/>
            <a:ext cx="21431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17411" name="Content Placeholder 2"/>
          <p:cNvSpPr>
            <a:spLocks noGrp="1"/>
          </p:cNvSpPr>
          <p:nvPr>
            <p:ph idx="1"/>
          </p:nvPr>
        </p:nvSpPr>
        <p:spPr/>
        <p:txBody>
          <a:bodyPr/>
          <a:lstStyle/>
          <a:p>
            <a:pPr eaLnBrk="1" hangingPunct="1"/>
            <a:r>
              <a:rPr lang="en-CA" b="1" smtClean="0"/>
              <a:t>Cell-</a:t>
            </a:r>
            <a:r>
              <a:rPr lang="en-CA" smtClean="0"/>
              <a:t>Supplies electrical energy</a:t>
            </a:r>
          </a:p>
          <a:p>
            <a:pPr lvl="1" eaLnBrk="1" hangingPunct="1"/>
            <a:r>
              <a:rPr lang="en-CA" smtClean="0"/>
              <a:t>The positive end is bigger than the negative end. </a:t>
            </a:r>
          </a:p>
        </p:txBody>
      </p:sp>
      <p:pic>
        <p:nvPicPr>
          <p:cNvPr id="1026" name="Picture 2" descr="cell symbol"/>
          <p:cNvPicPr>
            <a:picLocks noChangeAspect="1" noChangeArrowheads="1"/>
          </p:cNvPicPr>
          <p:nvPr/>
        </p:nvPicPr>
        <p:blipFill>
          <a:blip r:embed="rId2" cstate="print"/>
          <a:srcRect/>
          <a:stretch>
            <a:fillRect/>
          </a:stretch>
        </p:blipFill>
        <p:spPr bwMode="auto">
          <a:xfrm>
            <a:off x="2500298" y="3357562"/>
            <a:ext cx="3892224" cy="121442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p:cNvSpPr/>
          <p:nvPr/>
        </p:nvSpPr>
        <p:spPr>
          <a:xfrm>
            <a:off x="3143250" y="3286125"/>
            <a:ext cx="3429000" cy="1857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18436" name="Content Placeholder 2"/>
          <p:cNvSpPr>
            <a:spLocks noGrp="1"/>
          </p:cNvSpPr>
          <p:nvPr>
            <p:ph idx="1"/>
          </p:nvPr>
        </p:nvSpPr>
        <p:spPr/>
        <p:txBody>
          <a:bodyPr/>
          <a:lstStyle/>
          <a:p>
            <a:pPr eaLnBrk="1" hangingPunct="1"/>
            <a:r>
              <a:rPr lang="en-CA" b="1" smtClean="0"/>
              <a:t>2 Cells</a:t>
            </a:r>
            <a:endParaRPr lang="en-CA" smtClean="0"/>
          </a:p>
          <a:p>
            <a:pPr eaLnBrk="1" hangingPunct="1"/>
            <a:r>
              <a:rPr lang="en-CA" smtClean="0"/>
              <a:t>Note: every time a cell is added you need to draw another cell. </a:t>
            </a:r>
          </a:p>
        </p:txBody>
      </p:sp>
      <p:grpSp>
        <p:nvGrpSpPr>
          <p:cNvPr id="3" name="Group 2"/>
          <p:cNvGrpSpPr>
            <a:grpSpLocks/>
          </p:cNvGrpSpPr>
          <p:nvPr/>
        </p:nvGrpSpPr>
        <p:grpSpPr bwMode="auto">
          <a:xfrm>
            <a:off x="3286125" y="3624263"/>
            <a:ext cx="2930525" cy="1304925"/>
            <a:chOff x="4858" y="10869"/>
            <a:chExt cx="2129" cy="503"/>
          </a:xfrm>
        </p:grpSpPr>
        <p:cxnSp>
          <p:nvCxnSpPr>
            <p:cNvPr id="18438" name="AutoShape 3"/>
            <p:cNvCxnSpPr>
              <a:cxnSpLocks noChangeShapeType="1"/>
            </p:cNvCxnSpPr>
            <p:nvPr/>
          </p:nvCxnSpPr>
          <p:spPr bwMode="auto">
            <a:xfrm>
              <a:off x="4858" y="11132"/>
              <a:ext cx="839" cy="0"/>
            </a:xfrm>
            <a:prstGeom prst="straightConnector1">
              <a:avLst/>
            </a:prstGeom>
            <a:noFill/>
            <a:ln w="9525">
              <a:solidFill>
                <a:srgbClr val="000000"/>
              </a:solidFill>
              <a:round/>
              <a:headEnd/>
              <a:tailEnd/>
            </a:ln>
          </p:spPr>
        </p:cxnSp>
        <p:cxnSp>
          <p:nvCxnSpPr>
            <p:cNvPr id="18439" name="AutoShape 4"/>
            <p:cNvCxnSpPr>
              <a:cxnSpLocks noChangeShapeType="1"/>
            </p:cNvCxnSpPr>
            <p:nvPr/>
          </p:nvCxnSpPr>
          <p:spPr bwMode="auto">
            <a:xfrm>
              <a:off x="5706" y="10869"/>
              <a:ext cx="0" cy="488"/>
            </a:xfrm>
            <a:prstGeom prst="straightConnector1">
              <a:avLst/>
            </a:prstGeom>
            <a:noFill/>
            <a:ln w="9525">
              <a:solidFill>
                <a:srgbClr val="000000"/>
              </a:solidFill>
              <a:round/>
              <a:headEnd/>
              <a:tailEnd/>
            </a:ln>
          </p:spPr>
        </p:cxnSp>
        <p:cxnSp>
          <p:nvCxnSpPr>
            <p:cNvPr id="18440" name="AutoShape 5"/>
            <p:cNvCxnSpPr>
              <a:cxnSpLocks noChangeShapeType="1"/>
            </p:cNvCxnSpPr>
            <p:nvPr/>
          </p:nvCxnSpPr>
          <p:spPr bwMode="auto">
            <a:xfrm>
              <a:off x="5926" y="10884"/>
              <a:ext cx="0" cy="488"/>
            </a:xfrm>
            <a:prstGeom prst="straightConnector1">
              <a:avLst/>
            </a:prstGeom>
            <a:noFill/>
            <a:ln w="9525">
              <a:solidFill>
                <a:srgbClr val="000000"/>
              </a:solidFill>
              <a:round/>
              <a:headEnd/>
              <a:tailEnd/>
            </a:ln>
          </p:spPr>
        </p:cxnSp>
        <p:cxnSp>
          <p:nvCxnSpPr>
            <p:cNvPr id="18441" name="AutoShape 6"/>
            <p:cNvCxnSpPr>
              <a:cxnSpLocks noChangeShapeType="1"/>
            </p:cNvCxnSpPr>
            <p:nvPr/>
          </p:nvCxnSpPr>
          <p:spPr bwMode="auto">
            <a:xfrm>
              <a:off x="5823" y="10982"/>
              <a:ext cx="0" cy="310"/>
            </a:xfrm>
            <a:prstGeom prst="straightConnector1">
              <a:avLst/>
            </a:prstGeom>
            <a:noFill/>
            <a:ln w="9525">
              <a:solidFill>
                <a:srgbClr val="000000"/>
              </a:solidFill>
              <a:round/>
              <a:headEnd/>
              <a:tailEnd/>
            </a:ln>
          </p:spPr>
        </p:cxnSp>
        <p:cxnSp>
          <p:nvCxnSpPr>
            <p:cNvPr id="18442" name="AutoShape 7"/>
            <p:cNvCxnSpPr>
              <a:cxnSpLocks noChangeShapeType="1"/>
            </p:cNvCxnSpPr>
            <p:nvPr/>
          </p:nvCxnSpPr>
          <p:spPr bwMode="auto">
            <a:xfrm>
              <a:off x="6037" y="10988"/>
              <a:ext cx="0" cy="310"/>
            </a:xfrm>
            <a:prstGeom prst="straightConnector1">
              <a:avLst/>
            </a:prstGeom>
            <a:noFill/>
            <a:ln w="9525">
              <a:solidFill>
                <a:srgbClr val="000000"/>
              </a:solidFill>
              <a:round/>
              <a:headEnd/>
              <a:tailEnd/>
            </a:ln>
          </p:spPr>
        </p:cxnSp>
        <p:cxnSp>
          <p:nvCxnSpPr>
            <p:cNvPr id="18443" name="AutoShape 8"/>
            <p:cNvCxnSpPr>
              <a:cxnSpLocks noChangeShapeType="1"/>
            </p:cNvCxnSpPr>
            <p:nvPr/>
          </p:nvCxnSpPr>
          <p:spPr bwMode="auto">
            <a:xfrm>
              <a:off x="6037" y="11132"/>
              <a:ext cx="950" cy="0"/>
            </a:xfrm>
            <a:prstGeom prst="straightConnector1">
              <a:avLst/>
            </a:prstGeom>
            <a:noFill/>
            <a:ln w="9525">
              <a:solidFill>
                <a:srgbClr val="000000"/>
              </a:solidFill>
              <a:round/>
              <a:headEnd/>
              <a:tailEn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19459" name="Content Placeholder 2"/>
          <p:cNvSpPr>
            <a:spLocks noGrp="1"/>
          </p:cNvSpPr>
          <p:nvPr>
            <p:ph idx="1"/>
          </p:nvPr>
        </p:nvSpPr>
        <p:spPr/>
        <p:txBody>
          <a:bodyPr/>
          <a:lstStyle/>
          <a:p>
            <a:pPr eaLnBrk="1" hangingPunct="1"/>
            <a:r>
              <a:rPr lang="en-CA" b="1" smtClean="0"/>
              <a:t>DC Source-</a:t>
            </a:r>
            <a:r>
              <a:rPr lang="en-CA" smtClean="0"/>
              <a:t> Electrical energy source</a:t>
            </a:r>
          </a:p>
          <a:p>
            <a:pPr lvl="1" eaLnBrk="1" hangingPunct="1"/>
            <a:r>
              <a:rPr lang="en-CA" smtClean="0"/>
              <a:t>DC = Direct current, always flows one way</a:t>
            </a:r>
          </a:p>
        </p:txBody>
      </p:sp>
      <p:pic>
        <p:nvPicPr>
          <p:cNvPr id="3074" name="Picture 2" descr="DC power supply symbol"/>
          <p:cNvPicPr>
            <a:picLocks noChangeAspect="1" noChangeArrowheads="1"/>
          </p:cNvPicPr>
          <p:nvPr/>
        </p:nvPicPr>
        <p:blipFill>
          <a:blip r:embed="rId2" cstate="print"/>
          <a:srcRect/>
          <a:stretch>
            <a:fillRect/>
          </a:stretch>
        </p:blipFill>
        <p:spPr bwMode="auto">
          <a:xfrm>
            <a:off x="2643174" y="3429000"/>
            <a:ext cx="3900515" cy="121444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0483" name="Content Placeholder 2"/>
          <p:cNvSpPr>
            <a:spLocks noGrp="1"/>
          </p:cNvSpPr>
          <p:nvPr>
            <p:ph idx="1"/>
          </p:nvPr>
        </p:nvSpPr>
        <p:spPr/>
        <p:txBody>
          <a:bodyPr/>
          <a:lstStyle/>
          <a:p>
            <a:pPr eaLnBrk="1" hangingPunct="1"/>
            <a:r>
              <a:rPr lang="en-CA" b="1" smtClean="0"/>
              <a:t>AC Source - </a:t>
            </a:r>
            <a:r>
              <a:rPr lang="en-CA" smtClean="0"/>
              <a:t>Electrical energy source</a:t>
            </a:r>
          </a:p>
          <a:p>
            <a:pPr eaLnBrk="1" hangingPunct="1"/>
            <a:r>
              <a:rPr lang="en-CA" smtClean="0"/>
              <a:t>AC = Alternating current, continually changing direction</a:t>
            </a:r>
          </a:p>
        </p:txBody>
      </p:sp>
      <p:pic>
        <p:nvPicPr>
          <p:cNvPr id="4098" name="Picture 2" descr="AC power supply symbol"/>
          <p:cNvPicPr>
            <a:picLocks noChangeAspect="1" noChangeArrowheads="1"/>
          </p:cNvPicPr>
          <p:nvPr/>
        </p:nvPicPr>
        <p:blipFill>
          <a:blip r:embed="rId2" cstate="print"/>
          <a:srcRect/>
          <a:stretch>
            <a:fillRect/>
          </a:stretch>
        </p:blipFill>
        <p:spPr bwMode="auto">
          <a:xfrm>
            <a:off x="1428728" y="3857628"/>
            <a:ext cx="6000360" cy="3571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3286125" y="2928938"/>
            <a:ext cx="2143125" cy="20716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1508" name="Content Placeholder 2"/>
          <p:cNvSpPr>
            <a:spLocks noGrp="1"/>
          </p:cNvSpPr>
          <p:nvPr>
            <p:ph idx="1"/>
          </p:nvPr>
        </p:nvSpPr>
        <p:spPr/>
        <p:txBody>
          <a:bodyPr/>
          <a:lstStyle/>
          <a:p>
            <a:pPr eaLnBrk="1" hangingPunct="1"/>
            <a:r>
              <a:rPr lang="en-CA" b="1" smtClean="0"/>
              <a:t>Ground </a:t>
            </a:r>
            <a:r>
              <a:rPr lang="en-CA" smtClean="0"/>
              <a:t>– </a:t>
            </a:r>
          </a:p>
          <a:p>
            <a:pPr lvl="1" eaLnBrk="1" hangingPunct="1"/>
            <a:r>
              <a:rPr lang="en-CA" smtClean="0"/>
              <a:t>A connection to earth</a:t>
            </a:r>
          </a:p>
        </p:txBody>
      </p:sp>
      <p:pic>
        <p:nvPicPr>
          <p:cNvPr id="21509" name="Picture 2" descr="earth symbol"/>
          <p:cNvPicPr>
            <a:picLocks noChangeAspect="1" noChangeArrowheads="1"/>
          </p:cNvPicPr>
          <p:nvPr/>
        </p:nvPicPr>
        <p:blipFill>
          <a:blip r:embed="rId2" cstate="print"/>
          <a:srcRect/>
          <a:stretch>
            <a:fillRect/>
          </a:stretch>
        </p:blipFill>
        <p:spPr bwMode="auto">
          <a:xfrm>
            <a:off x="3571875" y="3143250"/>
            <a:ext cx="1500188" cy="150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143125" y="3357563"/>
            <a:ext cx="4929188" cy="178593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2532" name="Content Placeholder 2"/>
          <p:cNvSpPr>
            <a:spLocks noGrp="1"/>
          </p:cNvSpPr>
          <p:nvPr>
            <p:ph idx="1"/>
          </p:nvPr>
        </p:nvSpPr>
        <p:spPr/>
        <p:txBody>
          <a:bodyPr/>
          <a:lstStyle/>
          <a:p>
            <a:pPr eaLnBrk="1" hangingPunct="1"/>
            <a:r>
              <a:rPr lang="en-CA" b="1" smtClean="0"/>
              <a:t>Switch - </a:t>
            </a:r>
            <a:r>
              <a:rPr lang="en-CA" smtClean="0"/>
              <a:t>An on-off switch allows current to flow only when it is in the closed (on) position</a:t>
            </a:r>
          </a:p>
          <a:p>
            <a:pPr eaLnBrk="1" hangingPunct="1"/>
            <a:endParaRPr lang="en-CA" smtClean="0"/>
          </a:p>
        </p:txBody>
      </p:sp>
      <p:pic>
        <p:nvPicPr>
          <p:cNvPr id="22533" name="Picture 2" descr="SPST on-off switch symbol"/>
          <p:cNvPicPr>
            <a:picLocks noChangeAspect="1" noChangeArrowheads="1"/>
          </p:cNvPicPr>
          <p:nvPr/>
        </p:nvPicPr>
        <p:blipFill>
          <a:blip r:embed="rId2" cstate="print"/>
          <a:srcRect/>
          <a:stretch>
            <a:fillRect/>
          </a:stretch>
        </p:blipFill>
        <p:spPr bwMode="auto">
          <a:xfrm>
            <a:off x="2428875" y="3857625"/>
            <a:ext cx="4230688" cy="785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2428875" y="3429000"/>
            <a:ext cx="4643438" cy="292893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3556" name="Content Placeholder 2"/>
          <p:cNvSpPr>
            <a:spLocks noGrp="1"/>
          </p:cNvSpPr>
          <p:nvPr>
            <p:ph idx="1"/>
          </p:nvPr>
        </p:nvSpPr>
        <p:spPr/>
        <p:txBody>
          <a:bodyPr/>
          <a:lstStyle/>
          <a:p>
            <a:pPr eaLnBrk="1" hangingPunct="1"/>
            <a:r>
              <a:rPr lang="en-CA" smtClean="0"/>
              <a:t>Lamp</a:t>
            </a:r>
          </a:p>
          <a:p>
            <a:pPr lvl="1" eaLnBrk="1" hangingPunct="1"/>
            <a:r>
              <a:rPr lang="en-CA" smtClean="0"/>
              <a:t>A transducer which converts electrical energy to light</a:t>
            </a:r>
          </a:p>
        </p:txBody>
      </p:sp>
      <p:sp>
        <p:nvSpPr>
          <p:cNvPr id="2355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CA">
              <a:latin typeface="Gill Sans MT" pitchFamily="34" charset="0"/>
            </a:endParaRPr>
          </a:p>
        </p:txBody>
      </p:sp>
      <p:pic>
        <p:nvPicPr>
          <p:cNvPr id="23558" name="Picture 1" descr="http://t3.gstatic.com/images?q=tbn:_Ny71UYsBFQEcM:http://ocw.weber.edu/automotive-technology/ausv-1320-automotive-electronics/images/LightBulbsymbol.JPG"/>
          <p:cNvPicPr>
            <a:picLocks noChangeAspect="1" noChangeArrowheads="1"/>
          </p:cNvPicPr>
          <p:nvPr/>
        </p:nvPicPr>
        <p:blipFill>
          <a:blip r:embed="rId2" r:link="rId3" cstate="print"/>
          <a:srcRect/>
          <a:stretch>
            <a:fillRect/>
          </a:stretch>
        </p:blipFill>
        <p:spPr bwMode="auto">
          <a:xfrm rot="5400000" flipV="1">
            <a:off x="3663156" y="3448844"/>
            <a:ext cx="2103438"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Current</a:t>
            </a:r>
            <a:endParaRPr lang="en-CA" dirty="0"/>
          </a:p>
        </p:txBody>
      </p:sp>
      <p:sp>
        <p:nvSpPr>
          <p:cNvPr id="3" name="Content Placeholder 2"/>
          <p:cNvSpPr>
            <a:spLocks noGrp="1"/>
          </p:cNvSpPr>
          <p:nvPr>
            <p:ph idx="1"/>
          </p:nvPr>
        </p:nvSpPr>
        <p:spPr/>
        <p:txBody>
          <a:bodyPr/>
          <a:lstStyle/>
          <a:p>
            <a:r>
              <a:rPr lang="en-CA" b="1" dirty="0" smtClean="0">
                <a:solidFill>
                  <a:srgbClr val="0070C0"/>
                </a:solidFill>
              </a:rPr>
              <a:t>Current</a:t>
            </a:r>
            <a:r>
              <a:rPr lang="en-CA" b="1" dirty="0" smtClean="0"/>
              <a:t> </a:t>
            </a:r>
            <a:r>
              <a:rPr lang="en-CA" dirty="0" smtClean="0"/>
              <a:t>is the rate of charge flow and is given the symbol I. Current is the total amount of charge moving past a particular point in a conductor divided by the time taken. </a:t>
            </a:r>
          </a:p>
          <a:p>
            <a:endParaRPr lang="en-CA" dirty="0"/>
          </a:p>
        </p:txBody>
      </p:sp>
      <p:pic>
        <p:nvPicPr>
          <p:cNvPr id="4" name="Picture 3" descr="Comparing paths of low current and high current."/>
          <p:cNvPicPr/>
          <p:nvPr/>
        </p:nvPicPr>
        <p:blipFill>
          <a:blip r:embed="rId2" cstate="print"/>
          <a:srcRect/>
          <a:stretch>
            <a:fillRect/>
          </a:stretch>
        </p:blipFill>
        <p:spPr bwMode="auto">
          <a:xfrm>
            <a:off x="4139952" y="3717032"/>
            <a:ext cx="2538097" cy="278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4579" name="Content Placeholder 2"/>
          <p:cNvSpPr>
            <a:spLocks noGrp="1"/>
          </p:cNvSpPr>
          <p:nvPr>
            <p:ph idx="1"/>
          </p:nvPr>
        </p:nvSpPr>
        <p:spPr/>
        <p:txBody>
          <a:bodyPr/>
          <a:lstStyle/>
          <a:p>
            <a:pPr eaLnBrk="1" hangingPunct="1"/>
            <a:r>
              <a:rPr lang="en-CA" smtClean="0"/>
              <a:t>Resistor</a:t>
            </a:r>
          </a:p>
          <a:p>
            <a:pPr lvl="1" eaLnBrk="1" hangingPunct="1"/>
            <a:r>
              <a:rPr lang="en-CA" smtClean="0"/>
              <a:t>A resistor restricts the flow of current,</a:t>
            </a:r>
          </a:p>
        </p:txBody>
      </p:sp>
      <p:pic>
        <p:nvPicPr>
          <p:cNvPr id="24580" name="Picture 1" descr="200px-Resistor_symbol_America"/>
          <p:cNvPicPr>
            <a:picLocks noChangeAspect="1" noChangeArrowheads="1"/>
          </p:cNvPicPr>
          <p:nvPr/>
        </p:nvPicPr>
        <p:blipFill>
          <a:blip r:embed="rId2" cstate="print"/>
          <a:srcRect/>
          <a:stretch>
            <a:fillRect/>
          </a:stretch>
        </p:blipFill>
        <p:spPr bwMode="auto">
          <a:xfrm>
            <a:off x="3214688" y="3429000"/>
            <a:ext cx="2767012" cy="1928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a:xfrm>
            <a:off x="2214563" y="3429000"/>
            <a:ext cx="4572000" cy="2500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5604" name="Content Placeholder 2"/>
          <p:cNvSpPr>
            <a:spLocks noGrp="1"/>
          </p:cNvSpPr>
          <p:nvPr>
            <p:ph idx="1"/>
          </p:nvPr>
        </p:nvSpPr>
        <p:spPr/>
        <p:txBody>
          <a:bodyPr/>
          <a:lstStyle/>
          <a:p>
            <a:pPr eaLnBrk="1" hangingPunct="1"/>
            <a:r>
              <a:rPr lang="en-CA" b="1" smtClean="0"/>
              <a:t>Ammeter </a:t>
            </a:r>
            <a:endParaRPr lang="en-CA" smtClean="0"/>
          </a:p>
          <a:p>
            <a:pPr lvl="1" eaLnBrk="1" hangingPunct="1"/>
            <a:r>
              <a:rPr lang="en-CA" smtClean="0"/>
              <a:t>-Device that measures current</a:t>
            </a:r>
          </a:p>
          <a:p>
            <a:pPr eaLnBrk="1" hangingPunct="1"/>
            <a:endParaRPr lang="en-CA" smtClean="0"/>
          </a:p>
        </p:txBody>
      </p:sp>
      <p:grpSp>
        <p:nvGrpSpPr>
          <p:cNvPr id="3" name="Group 1"/>
          <p:cNvGrpSpPr>
            <a:grpSpLocks/>
          </p:cNvGrpSpPr>
          <p:nvPr/>
        </p:nvGrpSpPr>
        <p:grpSpPr bwMode="auto">
          <a:xfrm>
            <a:off x="2714625" y="4071938"/>
            <a:ext cx="3514725" cy="935037"/>
            <a:chOff x="1664" y="14175"/>
            <a:chExt cx="2280" cy="613"/>
          </a:xfrm>
        </p:grpSpPr>
        <p:cxnSp>
          <p:nvCxnSpPr>
            <p:cNvPr id="25607" name="AutoShape 2"/>
            <p:cNvCxnSpPr>
              <a:cxnSpLocks noChangeShapeType="1"/>
            </p:cNvCxnSpPr>
            <p:nvPr/>
          </p:nvCxnSpPr>
          <p:spPr bwMode="auto">
            <a:xfrm>
              <a:off x="1664" y="14502"/>
              <a:ext cx="851" cy="0"/>
            </a:xfrm>
            <a:prstGeom prst="straightConnector1">
              <a:avLst/>
            </a:prstGeom>
            <a:noFill/>
            <a:ln w="19050">
              <a:solidFill>
                <a:srgbClr val="000000"/>
              </a:solidFill>
              <a:round/>
              <a:headEnd/>
              <a:tailEnd/>
            </a:ln>
          </p:spPr>
        </p:cxnSp>
        <p:sp>
          <p:nvSpPr>
            <p:cNvPr id="25608" name="Oval 3"/>
            <p:cNvSpPr>
              <a:spLocks noChangeArrowheads="1"/>
            </p:cNvSpPr>
            <p:nvPr/>
          </p:nvSpPr>
          <p:spPr bwMode="auto">
            <a:xfrm>
              <a:off x="2515" y="14175"/>
              <a:ext cx="578" cy="613"/>
            </a:xfrm>
            <a:prstGeom prst="ellipse">
              <a:avLst/>
            </a:prstGeom>
            <a:solidFill>
              <a:srgbClr val="FFFFFF"/>
            </a:solidFill>
            <a:ln w="19050">
              <a:solidFill>
                <a:srgbClr val="000000"/>
              </a:solidFill>
              <a:round/>
              <a:headEnd/>
              <a:tailEnd/>
            </a:ln>
          </p:spPr>
          <p:txBody>
            <a:bodyPr/>
            <a:lstStyle/>
            <a:p>
              <a:endParaRPr lang="en-CA">
                <a:latin typeface="Gill Sans MT" pitchFamily="34" charset="0"/>
              </a:endParaRPr>
            </a:p>
          </p:txBody>
        </p:sp>
        <p:cxnSp>
          <p:nvCxnSpPr>
            <p:cNvPr id="25609" name="AutoShape 4"/>
            <p:cNvCxnSpPr>
              <a:cxnSpLocks noChangeShapeType="1"/>
            </p:cNvCxnSpPr>
            <p:nvPr/>
          </p:nvCxnSpPr>
          <p:spPr bwMode="auto">
            <a:xfrm>
              <a:off x="3093" y="14502"/>
              <a:ext cx="851" cy="0"/>
            </a:xfrm>
            <a:prstGeom prst="straightConnector1">
              <a:avLst/>
            </a:prstGeom>
            <a:noFill/>
            <a:ln w="19050">
              <a:solidFill>
                <a:srgbClr val="000000"/>
              </a:solidFill>
              <a:round/>
              <a:headEnd/>
              <a:tailEnd/>
            </a:ln>
          </p:spPr>
        </p:cxnSp>
      </p:grpSp>
      <p:sp>
        <p:nvSpPr>
          <p:cNvPr id="25606" name="TextBox 9"/>
          <p:cNvSpPr txBox="1">
            <a:spLocks noChangeArrowheads="1"/>
          </p:cNvSpPr>
          <p:nvPr/>
        </p:nvSpPr>
        <p:spPr bwMode="auto">
          <a:xfrm>
            <a:off x="4214813" y="4214813"/>
            <a:ext cx="571500" cy="584200"/>
          </a:xfrm>
          <a:prstGeom prst="rect">
            <a:avLst/>
          </a:prstGeom>
          <a:noFill/>
          <a:ln w="9525">
            <a:noFill/>
            <a:miter lim="800000"/>
            <a:headEnd/>
            <a:tailEnd/>
          </a:ln>
        </p:spPr>
        <p:txBody>
          <a:bodyPr>
            <a:spAutoFit/>
          </a:bodyPr>
          <a:lstStyle/>
          <a:p>
            <a:r>
              <a:rPr lang="en-CA" sz="3200" dirty="0">
                <a:latin typeface="Gill Sans MT" pitchFamily="34" charset="0"/>
              </a:rPr>
              <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6627" name="Content Placeholder 2"/>
          <p:cNvSpPr>
            <a:spLocks noGrp="1"/>
          </p:cNvSpPr>
          <p:nvPr>
            <p:ph idx="1"/>
          </p:nvPr>
        </p:nvSpPr>
        <p:spPr/>
        <p:txBody>
          <a:bodyPr/>
          <a:lstStyle/>
          <a:p>
            <a:pPr eaLnBrk="1" hangingPunct="1"/>
            <a:r>
              <a:rPr lang="en-CA" b="1" smtClean="0"/>
              <a:t>Voltmeter</a:t>
            </a:r>
            <a:endParaRPr lang="en-CA" smtClean="0"/>
          </a:p>
          <a:p>
            <a:pPr eaLnBrk="1" hangingPunct="1"/>
            <a:r>
              <a:rPr lang="en-CA" smtClean="0"/>
              <a:t>-Device that measures voltage</a:t>
            </a:r>
          </a:p>
        </p:txBody>
      </p:sp>
      <p:sp>
        <p:nvSpPr>
          <p:cNvPr id="4" name="Rectangle 3"/>
          <p:cNvSpPr/>
          <p:nvPr/>
        </p:nvSpPr>
        <p:spPr>
          <a:xfrm>
            <a:off x="2214563" y="3429000"/>
            <a:ext cx="4572000" cy="2500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CA"/>
          </a:p>
        </p:txBody>
      </p:sp>
      <p:grpSp>
        <p:nvGrpSpPr>
          <p:cNvPr id="3" name="Group 1"/>
          <p:cNvGrpSpPr>
            <a:grpSpLocks/>
          </p:cNvGrpSpPr>
          <p:nvPr/>
        </p:nvGrpSpPr>
        <p:grpSpPr bwMode="auto">
          <a:xfrm>
            <a:off x="2714625" y="4071938"/>
            <a:ext cx="3514725" cy="935037"/>
            <a:chOff x="1664" y="14175"/>
            <a:chExt cx="2280" cy="613"/>
          </a:xfrm>
        </p:grpSpPr>
        <p:cxnSp>
          <p:nvCxnSpPr>
            <p:cNvPr id="26631" name="AutoShape 2"/>
            <p:cNvCxnSpPr>
              <a:cxnSpLocks noChangeShapeType="1"/>
            </p:cNvCxnSpPr>
            <p:nvPr/>
          </p:nvCxnSpPr>
          <p:spPr bwMode="auto">
            <a:xfrm>
              <a:off x="1664" y="14502"/>
              <a:ext cx="851" cy="0"/>
            </a:xfrm>
            <a:prstGeom prst="straightConnector1">
              <a:avLst/>
            </a:prstGeom>
            <a:noFill/>
            <a:ln w="19050">
              <a:solidFill>
                <a:srgbClr val="000000"/>
              </a:solidFill>
              <a:round/>
              <a:headEnd/>
              <a:tailEnd/>
            </a:ln>
          </p:spPr>
        </p:cxnSp>
        <p:sp>
          <p:nvSpPr>
            <p:cNvPr id="26632" name="Oval 3"/>
            <p:cNvSpPr>
              <a:spLocks noChangeArrowheads="1"/>
            </p:cNvSpPr>
            <p:nvPr/>
          </p:nvSpPr>
          <p:spPr bwMode="auto">
            <a:xfrm>
              <a:off x="2515" y="14175"/>
              <a:ext cx="578" cy="613"/>
            </a:xfrm>
            <a:prstGeom prst="ellipse">
              <a:avLst/>
            </a:prstGeom>
            <a:solidFill>
              <a:srgbClr val="FFFFFF"/>
            </a:solidFill>
            <a:ln w="19050">
              <a:solidFill>
                <a:srgbClr val="000000"/>
              </a:solidFill>
              <a:round/>
              <a:headEnd/>
              <a:tailEnd/>
            </a:ln>
          </p:spPr>
          <p:txBody>
            <a:bodyPr/>
            <a:lstStyle/>
            <a:p>
              <a:endParaRPr lang="en-CA">
                <a:latin typeface="Gill Sans MT" pitchFamily="34" charset="0"/>
              </a:endParaRPr>
            </a:p>
          </p:txBody>
        </p:sp>
        <p:cxnSp>
          <p:nvCxnSpPr>
            <p:cNvPr id="26633" name="AutoShape 4"/>
            <p:cNvCxnSpPr>
              <a:cxnSpLocks noChangeShapeType="1"/>
            </p:cNvCxnSpPr>
            <p:nvPr/>
          </p:nvCxnSpPr>
          <p:spPr bwMode="auto">
            <a:xfrm>
              <a:off x="3093" y="14502"/>
              <a:ext cx="851" cy="0"/>
            </a:xfrm>
            <a:prstGeom prst="straightConnector1">
              <a:avLst/>
            </a:prstGeom>
            <a:noFill/>
            <a:ln w="19050">
              <a:solidFill>
                <a:srgbClr val="000000"/>
              </a:solidFill>
              <a:round/>
              <a:headEnd/>
              <a:tailEnd/>
            </a:ln>
          </p:spPr>
        </p:cxnSp>
      </p:grpSp>
      <p:sp>
        <p:nvSpPr>
          <p:cNvPr id="26630" name="TextBox 8"/>
          <p:cNvSpPr txBox="1">
            <a:spLocks noChangeArrowheads="1"/>
          </p:cNvSpPr>
          <p:nvPr/>
        </p:nvSpPr>
        <p:spPr bwMode="auto">
          <a:xfrm>
            <a:off x="4214813" y="4214813"/>
            <a:ext cx="571500" cy="584200"/>
          </a:xfrm>
          <a:prstGeom prst="rect">
            <a:avLst/>
          </a:prstGeom>
          <a:noFill/>
          <a:ln w="9525">
            <a:noFill/>
            <a:miter lim="800000"/>
            <a:headEnd/>
            <a:tailEnd/>
          </a:ln>
        </p:spPr>
        <p:txBody>
          <a:bodyPr>
            <a:spAutoFit/>
          </a:bodyPr>
          <a:lstStyle/>
          <a:p>
            <a:r>
              <a:rPr lang="en-CA" sz="3200" dirty="0">
                <a:latin typeface="Gill Sans MT" pitchFamily="34" charset="0"/>
              </a:rPr>
              <a:t>V</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CA" b="1" dirty="0" smtClean="0">
                <a:solidFill>
                  <a:schemeClr val="tx2">
                    <a:satMod val="130000"/>
                  </a:schemeClr>
                </a:solidFill>
              </a:rPr>
              <a:t>Electric Circuit Diagrams and Symbols</a:t>
            </a:r>
            <a:endParaRPr lang="en-CA" dirty="0">
              <a:solidFill>
                <a:schemeClr val="tx2">
                  <a:satMod val="130000"/>
                </a:schemeClr>
              </a:solidFill>
            </a:endParaRPr>
          </a:p>
        </p:txBody>
      </p:sp>
      <p:sp>
        <p:nvSpPr>
          <p:cNvPr id="27651" name="Content Placeholder 2"/>
          <p:cNvSpPr>
            <a:spLocks noGrp="1"/>
          </p:cNvSpPr>
          <p:nvPr>
            <p:ph idx="1"/>
          </p:nvPr>
        </p:nvSpPr>
        <p:spPr/>
        <p:txBody>
          <a:bodyPr/>
          <a:lstStyle/>
          <a:p>
            <a:pPr eaLnBrk="1" hangingPunct="1">
              <a:buFont typeface="Wingdings 2" pitchFamily="18" charset="2"/>
              <a:buNone/>
            </a:pPr>
            <a:r>
              <a:rPr lang="en-CA" b="1" smtClean="0"/>
              <a:t>Motor </a:t>
            </a:r>
            <a:r>
              <a:rPr lang="en-CA" smtClean="0"/>
              <a:t>-electrical load that converts electrical energy into movement </a:t>
            </a:r>
          </a:p>
        </p:txBody>
      </p:sp>
      <p:sp>
        <p:nvSpPr>
          <p:cNvPr id="4" name="Rectangle 3"/>
          <p:cNvSpPr/>
          <p:nvPr/>
        </p:nvSpPr>
        <p:spPr>
          <a:xfrm>
            <a:off x="2214563" y="3429000"/>
            <a:ext cx="4572000" cy="2500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CA"/>
          </a:p>
        </p:txBody>
      </p:sp>
      <p:grpSp>
        <p:nvGrpSpPr>
          <p:cNvPr id="3" name="Group 1"/>
          <p:cNvGrpSpPr>
            <a:grpSpLocks/>
          </p:cNvGrpSpPr>
          <p:nvPr/>
        </p:nvGrpSpPr>
        <p:grpSpPr bwMode="auto">
          <a:xfrm>
            <a:off x="2714625" y="4071938"/>
            <a:ext cx="3514725" cy="935037"/>
            <a:chOff x="1664" y="14175"/>
            <a:chExt cx="2280" cy="613"/>
          </a:xfrm>
        </p:grpSpPr>
        <p:cxnSp>
          <p:nvCxnSpPr>
            <p:cNvPr id="27655" name="AutoShape 2"/>
            <p:cNvCxnSpPr>
              <a:cxnSpLocks noChangeShapeType="1"/>
            </p:cNvCxnSpPr>
            <p:nvPr/>
          </p:nvCxnSpPr>
          <p:spPr bwMode="auto">
            <a:xfrm>
              <a:off x="1664" y="14502"/>
              <a:ext cx="851" cy="0"/>
            </a:xfrm>
            <a:prstGeom prst="straightConnector1">
              <a:avLst/>
            </a:prstGeom>
            <a:noFill/>
            <a:ln w="19050">
              <a:solidFill>
                <a:srgbClr val="000000"/>
              </a:solidFill>
              <a:round/>
              <a:headEnd/>
              <a:tailEnd/>
            </a:ln>
          </p:spPr>
        </p:cxnSp>
        <p:sp>
          <p:nvSpPr>
            <p:cNvPr id="27656" name="Oval 3"/>
            <p:cNvSpPr>
              <a:spLocks noChangeArrowheads="1"/>
            </p:cNvSpPr>
            <p:nvPr/>
          </p:nvSpPr>
          <p:spPr bwMode="auto">
            <a:xfrm>
              <a:off x="2515" y="14175"/>
              <a:ext cx="578" cy="613"/>
            </a:xfrm>
            <a:prstGeom prst="ellipse">
              <a:avLst/>
            </a:prstGeom>
            <a:solidFill>
              <a:srgbClr val="FFFFFF"/>
            </a:solidFill>
            <a:ln w="19050">
              <a:solidFill>
                <a:srgbClr val="000000"/>
              </a:solidFill>
              <a:round/>
              <a:headEnd/>
              <a:tailEnd/>
            </a:ln>
          </p:spPr>
          <p:txBody>
            <a:bodyPr/>
            <a:lstStyle/>
            <a:p>
              <a:endParaRPr lang="en-CA">
                <a:latin typeface="Gill Sans MT" pitchFamily="34" charset="0"/>
              </a:endParaRPr>
            </a:p>
          </p:txBody>
        </p:sp>
        <p:cxnSp>
          <p:nvCxnSpPr>
            <p:cNvPr id="27657" name="AutoShape 4"/>
            <p:cNvCxnSpPr>
              <a:cxnSpLocks noChangeShapeType="1"/>
            </p:cNvCxnSpPr>
            <p:nvPr/>
          </p:nvCxnSpPr>
          <p:spPr bwMode="auto">
            <a:xfrm>
              <a:off x="3093" y="14502"/>
              <a:ext cx="851" cy="0"/>
            </a:xfrm>
            <a:prstGeom prst="straightConnector1">
              <a:avLst/>
            </a:prstGeom>
            <a:noFill/>
            <a:ln w="19050">
              <a:solidFill>
                <a:srgbClr val="000000"/>
              </a:solidFill>
              <a:round/>
              <a:headEnd/>
              <a:tailEnd/>
            </a:ln>
          </p:spPr>
        </p:cxnSp>
      </p:grpSp>
      <p:sp>
        <p:nvSpPr>
          <p:cNvPr id="27654" name="TextBox 8"/>
          <p:cNvSpPr txBox="1">
            <a:spLocks noChangeArrowheads="1"/>
          </p:cNvSpPr>
          <p:nvPr/>
        </p:nvSpPr>
        <p:spPr bwMode="auto">
          <a:xfrm>
            <a:off x="4214813" y="4214813"/>
            <a:ext cx="571500" cy="584200"/>
          </a:xfrm>
          <a:prstGeom prst="rect">
            <a:avLst/>
          </a:prstGeom>
          <a:noFill/>
          <a:ln w="9525">
            <a:noFill/>
            <a:miter lim="800000"/>
            <a:headEnd/>
            <a:tailEnd/>
          </a:ln>
        </p:spPr>
        <p:txBody>
          <a:bodyPr>
            <a:spAutoFit/>
          </a:bodyPr>
          <a:lstStyle/>
          <a:p>
            <a:r>
              <a:rPr lang="en-CA" sz="3200" dirty="0">
                <a:latin typeface="Gill Sans MT" pitchFamily="34" charset="0"/>
              </a:rPr>
              <a:t>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Current</a:t>
            </a:r>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r>
              <a:rPr lang="en-CA" dirty="0" smtClean="0"/>
              <a:t>Charge</a:t>
            </a:r>
            <a:endParaRPr lang="en-CA" dirty="0" smtClean="0"/>
          </a:p>
          <a:p>
            <a:endParaRPr lang="en-CA" dirty="0" smtClean="0"/>
          </a:p>
          <a:p>
            <a:endParaRPr lang="en-CA" dirty="0" smtClean="0"/>
          </a:p>
          <a:p>
            <a:r>
              <a:rPr lang="en-CA" dirty="0" smtClean="0"/>
              <a:t>Time</a:t>
            </a:r>
          </a:p>
          <a:p>
            <a:endParaRPr lang="en-CA" dirty="0" smtClean="0"/>
          </a:p>
          <a:p>
            <a:endParaRPr lang="en-CA" dirty="0"/>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07904" y="404664"/>
            <a:ext cx="1080120" cy="1080120"/>
          </a:xfrm>
          <a:prstGeom prst="rect">
            <a:avLst/>
          </a:prstGeom>
          <a:noFill/>
        </p:spPr>
      </p:pic>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79912" y="2636912"/>
            <a:ext cx="1179559" cy="576064"/>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03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47864" y="4005064"/>
            <a:ext cx="1008112" cy="10081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 is the current in amperes (A) </a:t>
            </a:r>
          </a:p>
          <a:p>
            <a:r>
              <a:rPr lang="en-CA" dirty="0" smtClean="0"/>
              <a:t>Q is the charge in coulombs (C) </a:t>
            </a:r>
          </a:p>
          <a:p>
            <a:r>
              <a:rPr lang="en-CA" dirty="0" smtClean="0"/>
              <a:t>t is the time in seconds </a:t>
            </a:r>
          </a:p>
          <a:p>
            <a:endParaRPr lang="en-CA" dirty="0" smtClean="0"/>
          </a:p>
          <a:p>
            <a:endParaRPr lang="en-CA" dirty="0" smtClean="0"/>
          </a:p>
          <a:p>
            <a:r>
              <a:rPr lang="en-CA" dirty="0" smtClean="0"/>
              <a:t>One ampere is one coulomb of charge moving past a particular point in a conductor every second.  </a:t>
            </a:r>
            <a:r>
              <a:rPr lang="en-CA" b="1" dirty="0" smtClean="0">
                <a:solidFill>
                  <a:srgbClr val="0070C0"/>
                </a:solidFill>
              </a:rPr>
              <a:t>A = C/s</a:t>
            </a:r>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1</a:t>
            </a:r>
            <a:endParaRPr lang="en-CA" dirty="0"/>
          </a:p>
        </p:txBody>
      </p:sp>
      <p:sp>
        <p:nvSpPr>
          <p:cNvPr id="3" name="Content Placeholder 2"/>
          <p:cNvSpPr>
            <a:spLocks noGrp="1"/>
          </p:cNvSpPr>
          <p:nvPr>
            <p:ph idx="1"/>
          </p:nvPr>
        </p:nvSpPr>
        <p:spPr/>
        <p:txBody>
          <a:bodyPr/>
          <a:lstStyle/>
          <a:p>
            <a:r>
              <a:rPr lang="en-CA" dirty="0" smtClean="0"/>
              <a:t>How much current flows through a hair dryer if 1400 C of charge pass though it in 2.25 min? </a:t>
            </a:r>
          </a:p>
          <a:p>
            <a:endParaRPr lang="en-CA" dirty="0" smtClean="0"/>
          </a:p>
          <a:p>
            <a:r>
              <a:rPr lang="en-CA" dirty="0" smtClean="0"/>
              <a:t>Q = 1400 C</a:t>
            </a:r>
          </a:p>
          <a:p>
            <a:endParaRPr lang="en-CA" dirty="0" smtClean="0"/>
          </a:p>
          <a:p>
            <a:endParaRPr lang="en-CA" dirty="0" smtClean="0"/>
          </a:p>
          <a:p>
            <a:r>
              <a:rPr lang="en-CA" dirty="0" smtClean="0"/>
              <a:t>I = ?</a:t>
            </a:r>
            <a:endParaRPr lang="en-CA"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4005064"/>
            <a:ext cx="6264696" cy="11307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7"/>
                                        </p:tgtEl>
                                        <p:attrNameLst>
                                          <p:attrName>style.visibility</p:attrName>
                                        </p:attrNameLst>
                                      </p:cBhvr>
                                      <p:to>
                                        <p:strVal val="visible"/>
                                      </p:to>
                                    </p:set>
                                    <p:anim calcmode="lin" valueType="num">
                                      <p:cBhvr additive="base">
                                        <p:cTn id="13" dur="500" fill="hold"/>
                                        <p:tgtEl>
                                          <p:spTgt spid="29697"/>
                                        </p:tgtEl>
                                        <p:attrNameLst>
                                          <p:attrName>ppt_x</p:attrName>
                                        </p:attrNameLst>
                                      </p:cBhvr>
                                      <p:tavLst>
                                        <p:tav tm="0">
                                          <p:val>
                                            <p:strVal val="#ppt_x"/>
                                          </p:val>
                                        </p:tav>
                                        <p:tav tm="100000">
                                          <p:val>
                                            <p:strVal val="#ppt_x"/>
                                          </p:val>
                                        </p:tav>
                                      </p:tavLst>
                                    </p:anim>
                                    <p:anim calcmode="lin" valueType="num">
                                      <p:cBhvr additive="base">
                                        <p:cTn id="14" dur="500" fill="hold"/>
                                        <p:tgtEl>
                                          <p:spTgt spid="296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3174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211960" y="1268760"/>
            <a:ext cx="1296144" cy="1296144"/>
          </a:xfrm>
          <a:prstGeom prst="rect">
            <a:avLst/>
          </a:prstGeom>
          <a:noFill/>
        </p:spPr>
      </p:pic>
      <p:pic>
        <p:nvPicPr>
          <p:cNvPr id="3174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51920" y="2852936"/>
            <a:ext cx="2662350" cy="1368152"/>
          </a:xfrm>
          <a:prstGeom prst="rect">
            <a:avLst/>
          </a:prstGeom>
          <a:noFill/>
        </p:spPr>
      </p:pic>
      <p:sp>
        <p:nvSpPr>
          <p:cNvPr id="3174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1748" name="Rectangle 4"/>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0070C0"/>
                </a:solidFill>
              </a:rPr>
              <a:t>I = 10.4 C/s</a:t>
            </a:r>
          </a:p>
          <a:p>
            <a:r>
              <a:rPr lang="en-CA" dirty="0" smtClean="0"/>
              <a:t>Therefore, the current through the hair dryer is 10.4 A.</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2</a:t>
            </a:r>
            <a:endParaRPr lang="en-CA" dirty="0"/>
          </a:p>
        </p:txBody>
      </p:sp>
      <p:sp>
        <p:nvSpPr>
          <p:cNvPr id="3" name="Content Placeholder 2"/>
          <p:cNvSpPr>
            <a:spLocks noGrp="1"/>
          </p:cNvSpPr>
          <p:nvPr>
            <p:ph idx="1"/>
          </p:nvPr>
        </p:nvSpPr>
        <p:spPr/>
        <p:txBody>
          <a:bodyPr/>
          <a:lstStyle/>
          <a:p>
            <a:r>
              <a:rPr lang="en-CA" dirty="0" smtClean="0"/>
              <a:t>A night light uses a 7 W light that draws about 6.0 x 10</a:t>
            </a:r>
            <a:r>
              <a:rPr lang="en-CA" baseline="30000" dirty="0" smtClean="0"/>
              <a:t>-2</a:t>
            </a:r>
            <a:r>
              <a:rPr lang="en-CA" dirty="0" smtClean="0"/>
              <a:t> A of current. How much charges passes through this bulb in 8.0 hours.  </a:t>
            </a:r>
          </a:p>
          <a:p>
            <a:r>
              <a:rPr lang="en-CA" dirty="0" smtClean="0"/>
              <a:t>I = 6.0 x 10</a:t>
            </a:r>
            <a:r>
              <a:rPr lang="en-CA" baseline="30000" dirty="0" smtClean="0"/>
              <a:t>-2</a:t>
            </a:r>
            <a:r>
              <a:rPr lang="en-CA" dirty="0" smtClean="0"/>
              <a:t> A </a:t>
            </a:r>
          </a:p>
          <a:p>
            <a:endParaRPr lang="en-CA" dirty="0" smtClean="0"/>
          </a:p>
          <a:p>
            <a:endParaRPr lang="en-CA" dirty="0" smtClean="0"/>
          </a:p>
          <a:p>
            <a:r>
              <a:rPr lang="en-CA" dirty="0" smtClean="0"/>
              <a:t>Q = ?</a:t>
            </a:r>
          </a:p>
          <a:p>
            <a:endParaRPr lang="en-CA"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4077072"/>
            <a:ext cx="5857282" cy="7920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69"/>
                                        </p:tgtEl>
                                        <p:attrNameLst>
                                          <p:attrName>style.visibility</p:attrName>
                                        </p:attrNameLst>
                                      </p:cBhvr>
                                      <p:to>
                                        <p:strVal val="visible"/>
                                      </p:to>
                                    </p:set>
                                    <p:anim calcmode="lin" valueType="num">
                                      <p:cBhvr additive="base">
                                        <p:cTn id="13" dur="500" fill="hold"/>
                                        <p:tgtEl>
                                          <p:spTgt spid="32769"/>
                                        </p:tgtEl>
                                        <p:attrNameLst>
                                          <p:attrName>ppt_x</p:attrName>
                                        </p:attrNameLst>
                                      </p:cBhvr>
                                      <p:tavLst>
                                        <p:tav tm="0">
                                          <p:val>
                                            <p:strVal val="#ppt_x"/>
                                          </p:val>
                                        </p:tav>
                                        <p:tav tm="100000">
                                          <p:val>
                                            <p:strVal val="#ppt_x"/>
                                          </p:val>
                                        </p:tav>
                                      </p:tavLst>
                                    </p:anim>
                                    <p:anim calcmode="lin" valueType="num">
                                      <p:cBhvr additive="base">
                                        <p:cTn id="14"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TotalTime>
  <Words>760</Words>
  <Application>Microsoft Office PowerPoint</Application>
  <PresentationFormat>On-screen Show (4:3)</PresentationFormat>
  <Paragraphs>97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Electric Current and Circuits </vt:lpstr>
      <vt:lpstr>Electric Current</vt:lpstr>
      <vt:lpstr>Current</vt:lpstr>
      <vt:lpstr>Current</vt:lpstr>
      <vt:lpstr>Slide 5</vt:lpstr>
      <vt:lpstr>Example 1</vt:lpstr>
      <vt:lpstr>Slide 7</vt:lpstr>
      <vt:lpstr>Slide 8</vt:lpstr>
      <vt:lpstr>Example 2</vt:lpstr>
      <vt:lpstr>Slide 10</vt:lpstr>
      <vt:lpstr>Slide 11</vt:lpstr>
      <vt:lpstr>Example 3</vt:lpstr>
      <vt:lpstr>Slide 13</vt:lpstr>
      <vt:lpstr>Slide 14</vt:lpstr>
      <vt:lpstr>Direction of Current Flow</vt:lpstr>
      <vt:lpstr>Direction of Current Flow</vt:lpstr>
      <vt:lpstr>Measurement of current</vt:lpstr>
      <vt:lpstr>Slide 18</vt:lpstr>
      <vt:lpstr>Slide 19</vt:lpstr>
      <vt:lpstr>Slide 20</vt:lpstr>
      <vt:lpstr>Drawing circuits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lpstr>Electric Circuit Diagrams and Symbols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 Hoover</dc:creator>
  <cp:lastModifiedBy>Morrison</cp:lastModifiedBy>
  <cp:revision>10</cp:revision>
  <dcterms:created xsi:type="dcterms:W3CDTF">2011-03-21T04:24:03Z</dcterms:created>
  <dcterms:modified xsi:type="dcterms:W3CDTF">2013-01-17T00:44:21Z</dcterms:modified>
</cp:coreProperties>
</file>