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CD699B8-52D3-4E1D-817F-C4CFE5CC2793}" type="datetimeFigureOut">
              <a:rPr lang="en-CA" smtClean="0"/>
              <a:pPr/>
              <a:t>16/01/2013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23DEF1D-CAF9-46CC-A838-1B202559E58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99B8-52D3-4E1D-817F-C4CFE5CC2793}" type="datetimeFigureOut">
              <a:rPr lang="en-CA" smtClean="0"/>
              <a:pPr/>
              <a:t>16/01/2013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DEF1D-CAF9-46CC-A838-1B202559E58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99B8-52D3-4E1D-817F-C4CFE5CC2793}" type="datetimeFigureOut">
              <a:rPr lang="en-CA" smtClean="0"/>
              <a:pPr/>
              <a:t>16/01/2013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DEF1D-CAF9-46CC-A838-1B202559E58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CD699B8-52D3-4E1D-817F-C4CFE5CC2793}" type="datetimeFigureOut">
              <a:rPr lang="en-CA" smtClean="0"/>
              <a:pPr/>
              <a:t>16/01/2013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23DEF1D-CAF9-46CC-A838-1B202559E58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CD699B8-52D3-4E1D-817F-C4CFE5CC2793}" type="datetimeFigureOut">
              <a:rPr lang="en-CA" smtClean="0"/>
              <a:pPr/>
              <a:t>16/01/2013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23DEF1D-CAF9-46CC-A838-1B202559E58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99B8-52D3-4E1D-817F-C4CFE5CC2793}" type="datetimeFigureOut">
              <a:rPr lang="en-CA" smtClean="0"/>
              <a:pPr/>
              <a:t>16/01/2013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DEF1D-CAF9-46CC-A838-1B202559E58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99B8-52D3-4E1D-817F-C4CFE5CC2793}" type="datetimeFigureOut">
              <a:rPr lang="en-CA" smtClean="0"/>
              <a:pPr/>
              <a:t>16/01/2013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DEF1D-CAF9-46CC-A838-1B202559E58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CD699B8-52D3-4E1D-817F-C4CFE5CC2793}" type="datetimeFigureOut">
              <a:rPr lang="en-CA" smtClean="0"/>
              <a:pPr/>
              <a:t>16/01/2013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3DEF1D-CAF9-46CC-A838-1B202559E58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99B8-52D3-4E1D-817F-C4CFE5CC2793}" type="datetimeFigureOut">
              <a:rPr lang="en-CA" smtClean="0"/>
              <a:pPr/>
              <a:t>16/01/2013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DEF1D-CAF9-46CC-A838-1B202559E58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CD699B8-52D3-4E1D-817F-C4CFE5CC2793}" type="datetimeFigureOut">
              <a:rPr lang="en-CA" smtClean="0"/>
              <a:pPr/>
              <a:t>16/01/2013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23DEF1D-CAF9-46CC-A838-1B202559E58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CD699B8-52D3-4E1D-817F-C4CFE5CC2793}" type="datetimeFigureOut">
              <a:rPr lang="en-CA" smtClean="0"/>
              <a:pPr/>
              <a:t>16/01/2013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3DEF1D-CAF9-46CC-A838-1B202559E58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CD699B8-52D3-4E1D-817F-C4CFE5CC2793}" type="datetimeFigureOut">
              <a:rPr lang="en-CA" smtClean="0"/>
              <a:pPr/>
              <a:t>16/01/2013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23DEF1D-CAF9-46CC-A838-1B202559E588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980728"/>
            <a:ext cx="6984776" cy="1894362"/>
          </a:xfrm>
        </p:spPr>
        <p:txBody>
          <a:bodyPr>
            <a:normAutofit/>
          </a:bodyPr>
          <a:lstStyle/>
          <a:p>
            <a:r>
              <a:rPr lang="en-CA" sz="4400" dirty="0" smtClean="0">
                <a:solidFill>
                  <a:schemeClr val="tx1"/>
                </a:solidFill>
              </a:rPr>
              <a:t>Combination Circuits</a:t>
            </a:r>
            <a:endParaRPr lang="en-CA" sz="4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amount of current entering a junction is equal to the amount of current exiting a junction.</a:t>
            </a:r>
          </a:p>
          <a:p>
            <a:r>
              <a:rPr lang="en-CA" dirty="0" smtClean="0"/>
              <a:t>What is the formula used to find current in a parallel circuit?</a:t>
            </a:r>
          </a:p>
          <a:p>
            <a:r>
              <a:rPr lang="en-CA" dirty="0" smtClean="0"/>
              <a:t> </a:t>
            </a:r>
          </a:p>
          <a:p>
            <a:r>
              <a:rPr lang="en-CA" b="1" dirty="0" err="1" smtClean="0">
                <a:solidFill>
                  <a:srgbClr val="002060"/>
                </a:solidFill>
              </a:rPr>
              <a:t>I</a:t>
            </a:r>
            <a:r>
              <a:rPr lang="en-CA" b="1" baseline="-25000" dirty="0" err="1" smtClean="0">
                <a:solidFill>
                  <a:srgbClr val="002060"/>
                </a:solidFill>
              </a:rPr>
              <a:t>parallel</a:t>
            </a:r>
            <a:r>
              <a:rPr lang="en-CA" b="1" dirty="0" smtClean="0">
                <a:solidFill>
                  <a:srgbClr val="002060"/>
                </a:solidFill>
              </a:rPr>
              <a:t> = I</a:t>
            </a:r>
            <a:r>
              <a:rPr lang="en-CA" b="1" baseline="-25000" dirty="0" smtClean="0">
                <a:solidFill>
                  <a:srgbClr val="002060"/>
                </a:solidFill>
              </a:rPr>
              <a:t>3</a:t>
            </a:r>
            <a:r>
              <a:rPr lang="en-CA" b="1" dirty="0" smtClean="0">
                <a:solidFill>
                  <a:srgbClr val="002060"/>
                </a:solidFill>
              </a:rPr>
              <a:t> + I</a:t>
            </a:r>
            <a:r>
              <a:rPr lang="en-CA" b="1" baseline="-25000" dirty="0" smtClean="0">
                <a:solidFill>
                  <a:srgbClr val="002060"/>
                </a:solidFill>
              </a:rPr>
              <a:t>4</a:t>
            </a:r>
            <a:r>
              <a:rPr lang="en-CA" b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CA" b="1" dirty="0" smtClean="0">
                <a:solidFill>
                  <a:srgbClr val="002060"/>
                </a:solidFill>
              </a:rPr>
              <a:t>0.40 A = 0.10 A + I</a:t>
            </a:r>
            <a:r>
              <a:rPr lang="en-CA" b="1" baseline="-25000" dirty="0" smtClean="0">
                <a:solidFill>
                  <a:srgbClr val="002060"/>
                </a:solidFill>
              </a:rPr>
              <a:t>4</a:t>
            </a:r>
            <a:r>
              <a:rPr lang="en-CA" b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CA" b="1" dirty="0" smtClean="0">
                <a:solidFill>
                  <a:srgbClr val="002060"/>
                </a:solidFill>
              </a:rPr>
              <a:t>I</a:t>
            </a:r>
            <a:r>
              <a:rPr lang="en-CA" b="1" baseline="-25000" dirty="0" smtClean="0">
                <a:solidFill>
                  <a:srgbClr val="002060"/>
                </a:solidFill>
              </a:rPr>
              <a:t>4</a:t>
            </a:r>
            <a:r>
              <a:rPr lang="en-CA" b="1" dirty="0" smtClean="0">
                <a:solidFill>
                  <a:srgbClr val="002060"/>
                </a:solidFill>
              </a:rPr>
              <a:t> = 0.30 A</a:t>
            </a:r>
            <a:endParaRPr lang="en-CA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Resistance in a mixed Circuit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Calculate the equivalent resistance for the circuit diagram below</a:t>
            </a:r>
          </a:p>
          <a:p>
            <a:endParaRPr lang="en-CA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259632" y="2708920"/>
            <a:ext cx="6264696" cy="3761531"/>
            <a:chOff x="1069" y="1517"/>
            <a:chExt cx="4040" cy="2748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069" y="1517"/>
              <a:ext cx="4040" cy="2748"/>
              <a:chOff x="1069" y="1517"/>
              <a:chExt cx="4040" cy="2748"/>
            </a:xfrm>
          </p:grpSpPr>
          <p:sp>
            <p:nvSpPr>
              <p:cNvPr id="26" name="Text Box 4"/>
              <p:cNvSpPr txBox="1">
                <a:spLocks noChangeArrowheads="1"/>
              </p:cNvSpPr>
              <p:nvPr/>
            </p:nvSpPr>
            <p:spPr bwMode="auto">
              <a:xfrm>
                <a:off x="2553" y="3864"/>
                <a:ext cx="1216" cy="40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R</a:t>
                </a:r>
                <a:r>
                  <a:rPr kumimoji="0" lang="en-CA" sz="20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5 </a:t>
                </a:r>
                <a:r>
                  <a:rPr kumimoji="0" lang="en-CA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= 18 Ω</a:t>
                </a:r>
                <a:endParaRPr kumimoji="0" lang="en-US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3971" y="3041"/>
                <a:ext cx="1138" cy="40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R</a:t>
                </a:r>
                <a:r>
                  <a:rPr kumimoji="0" lang="en-CA" sz="20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4</a:t>
                </a:r>
                <a:r>
                  <a:rPr kumimoji="0" lang="en-CA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= 30 Ω</a:t>
                </a:r>
                <a:endParaRPr kumimoji="0" lang="en-US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Text Box 6"/>
              <p:cNvSpPr txBox="1">
                <a:spLocks noChangeArrowheads="1"/>
              </p:cNvSpPr>
              <p:nvPr/>
            </p:nvSpPr>
            <p:spPr bwMode="auto">
              <a:xfrm>
                <a:off x="2988" y="2045"/>
                <a:ext cx="1312" cy="40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R</a:t>
                </a:r>
                <a:r>
                  <a:rPr kumimoji="0" lang="en-CA" sz="20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3</a:t>
                </a:r>
                <a:r>
                  <a:rPr kumimoji="0" lang="en-CA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= 50 Ω</a:t>
                </a:r>
                <a:endParaRPr kumimoji="0" lang="en-US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Text Box 7"/>
              <p:cNvSpPr txBox="1">
                <a:spLocks noChangeArrowheads="1"/>
              </p:cNvSpPr>
              <p:nvPr/>
            </p:nvSpPr>
            <p:spPr bwMode="auto">
              <a:xfrm>
                <a:off x="1891" y="2398"/>
                <a:ext cx="1177" cy="40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R</a:t>
                </a:r>
                <a:r>
                  <a:rPr kumimoji="0" lang="en-CA" sz="20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2</a:t>
                </a:r>
                <a:r>
                  <a:rPr kumimoji="0" lang="en-CA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= 75 Ω</a:t>
                </a:r>
                <a:endParaRPr kumimoji="0" lang="en-US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Text Box 8"/>
              <p:cNvSpPr txBox="1">
                <a:spLocks noChangeArrowheads="1"/>
              </p:cNvSpPr>
              <p:nvPr/>
            </p:nvSpPr>
            <p:spPr bwMode="auto">
              <a:xfrm>
                <a:off x="1817" y="1517"/>
                <a:ext cx="1276" cy="40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R</a:t>
                </a:r>
                <a:r>
                  <a:rPr kumimoji="0" lang="en-CA" sz="20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</a:t>
                </a:r>
                <a:r>
                  <a:rPr kumimoji="0" lang="en-CA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= 12 Ω</a:t>
                </a:r>
                <a:endParaRPr kumimoji="0" lang="en-US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>
                <a:off x="1069" y="1856"/>
                <a:ext cx="3878" cy="2153"/>
                <a:chOff x="1069" y="2174"/>
                <a:chExt cx="3878" cy="2153"/>
              </a:xfrm>
            </p:grpSpPr>
            <p:cxnSp>
              <p:nvCxnSpPr>
                <p:cNvPr id="32" name="AutoShape 10"/>
                <p:cNvCxnSpPr>
                  <a:cxnSpLocks noChangeShapeType="1"/>
                </p:cNvCxnSpPr>
                <p:nvPr/>
              </p:nvCxnSpPr>
              <p:spPr bwMode="auto">
                <a:xfrm>
                  <a:off x="1327" y="2275"/>
                  <a:ext cx="564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grpSp>
              <p:nvGrpSpPr>
                <p:cNvPr id="33" name="Group 11"/>
                <p:cNvGrpSpPr>
                  <a:grpSpLocks/>
                </p:cNvGrpSpPr>
                <p:nvPr/>
              </p:nvGrpSpPr>
              <p:grpSpPr bwMode="auto">
                <a:xfrm>
                  <a:off x="1868" y="2174"/>
                  <a:ext cx="448" cy="246"/>
                  <a:chOff x="4057" y="8064"/>
                  <a:chExt cx="701" cy="275"/>
                </a:xfrm>
              </p:grpSpPr>
              <p:cxnSp>
                <p:nvCxnSpPr>
                  <p:cNvPr id="64" name="AutoShape 12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057" y="8064"/>
                    <a:ext cx="75" cy="113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5" name="AutoShape 1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132" y="8064"/>
                    <a:ext cx="113" cy="2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6" name="AutoShape 14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245" y="8064"/>
                    <a:ext cx="100" cy="2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7" name="AutoShape 1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345" y="8064"/>
                    <a:ext cx="100" cy="2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8" name="AutoShape 16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445" y="8064"/>
                    <a:ext cx="113" cy="2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9" name="AutoShape 1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558" y="8064"/>
                    <a:ext cx="100" cy="2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0" name="AutoShape 18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658" y="8177"/>
                    <a:ext cx="100" cy="162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34" name="AutoShape 19"/>
                <p:cNvCxnSpPr>
                  <a:cxnSpLocks noChangeShapeType="1"/>
                </p:cNvCxnSpPr>
                <p:nvPr/>
              </p:nvCxnSpPr>
              <p:spPr bwMode="auto">
                <a:xfrm>
                  <a:off x="2343" y="2274"/>
                  <a:ext cx="2604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35" name="AutoShape 20"/>
                <p:cNvCxnSpPr>
                  <a:cxnSpLocks noChangeShapeType="1"/>
                </p:cNvCxnSpPr>
                <p:nvPr/>
              </p:nvCxnSpPr>
              <p:spPr bwMode="auto">
                <a:xfrm>
                  <a:off x="3077" y="2275"/>
                  <a:ext cx="0" cy="48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grpSp>
              <p:nvGrpSpPr>
                <p:cNvPr id="36" name="Group 21"/>
                <p:cNvGrpSpPr>
                  <a:grpSpLocks/>
                </p:cNvGrpSpPr>
                <p:nvPr/>
              </p:nvGrpSpPr>
              <p:grpSpPr bwMode="auto">
                <a:xfrm rot="5400000">
                  <a:off x="2740" y="2973"/>
                  <a:ext cx="625" cy="178"/>
                  <a:chOff x="4057" y="8064"/>
                  <a:chExt cx="701" cy="275"/>
                </a:xfrm>
              </p:grpSpPr>
              <p:cxnSp>
                <p:nvCxnSpPr>
                  <p:cNvPr id="57" name="AutoShape 22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057" y="8064"/>
                    <a:ext cx="75" cy="113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58" name="AutoShape 2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132" y="8064"/>
                    <a:ext cx="113" cy="2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59" name="AutoShape 24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245" y="8064"/>
                    <a:ext cx="100" cy="2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0" name="AutoShape 2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345" y="8064"/>
                    <a:ext cx="100" cy="2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1" name="AutoShape 26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445" y="8064"/>
                    <a:ext cx="113" cy="2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2" name="AutoShape 2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558" y="8064"/>
                    <a:ext cx="100" cy="2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3" name="AutoShape 28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658" y="8177"/>
                    <a:ext cx="100" cy="162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37" name="AutoShape 29"/>
                <p:cNvCxnSpPr>
                  <a:cxnSpLocks noChangeShapeType="1"/>
                </p:cNvCxnSpPr>
                <p:nvPr/>
              </p:nvCxnSpPr>
              <p:spPr bwMode="auto">
                <a:xfrm>
                  <a:off x="3068" y="3384"/>
                  <a:ext cx="9" cy="783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38" name="AutoShape 30"/>
                <p:cNvCxnSpPr>
                  <a:cxnSpLocks noChangeShapeType="1"/>
                </p:cNvCxnSpPr>
                <p:nvPr/>
              </p:nvCxnSpPr>
              <p:spPr bwMode="auto">
                <a:xfrm flipH="1">
                  <a:off x="2553" y="4167"/>
                  <a:ext cx="2394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39" name="AutoShape 31"/>
                <p:cNvCxnSpPr>
                  <a:cxnSpLocks noChangeShapeType="1"/>
                </p:cNvCxnSpPr>
                <p:nvPr/>
              </p:nvCxnSpPr>
              <p:spPr bwMode="auto">
                <a:xfrm flipH="1">
                  <a:off x="1327" y="4167"/>
                  <a:ext cx="766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grpSp>
              <p:nvGrpSpPr>
                <p:cNvPr id="40" name="Group 32"/>
                <p:cNvGrpSpPr>
                  <a:grpSpLocks/>
                </p:cNvGrpSpPr>
                <p:nvPr/>
              </p:nvGrpSpPr>
              <p:grpSpPr bwMode="auto">
                <a:xfrm>
                  <a:off x="2085" y="4081"/>
                  <a:ext cx="448" cy="246"/>
                  <a:chOff x="4057" y="8064"/>
                  <a:chExt cx="701" cy="275"/>
                </a:xfrm>
              </p:grpSpPr>
              <p:cxnSp>
                <p:nvCxnSpPr>
                  <p:cNvPr id="50" name="AutoShape 33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057" y="8064"/>
                    <a:ext cx="75" cy="113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51" name="AutoShape 3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132" y="8064"/>
                    <a:ext cx="113" cy="2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52" name="AutoShape 35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245" y="8064"/>
                    <a:ext cx="100" cy="2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53" name="AutoShape 3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345" y="8064"/>
                    <a:ext cx="100" cy="2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54" name="AutoShape 37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445" y="8064"/>
                    <a:ext cx="113" cy="2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55" name="AutoShape 3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558" y="8064"/>
                    <a:ext cx="100" cy="2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56" name="AutoShape 39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658" y="8177"/>
                    <a:ext cx="100" cy="162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41" name="AutoShape 40"/>
                <p:cNvCxnSpPr>
                  <a:cxnSpLocks noChangeShapeType="1"/>
                </p:cNvCxnSpPr>
                <p:nvPr/>
              </p:nvCxnSpPr>
              <p:spPr bwMode="auto">
                <a:xfrm>
                  <a:off x="1327" y="2275"/>
                  <a:ext cx="0" cy="548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2" name="AutoShape 41"/>
                <p:cNvCxnSpPr>
                  <a:cxnSpLocks noChangeShapeType="1"/>
                </p:cNvCxnSpPr>
                <p:nvPr/>
              </p:nvCxnSpPr>
              <p:spPr bwMode="auto">
                <a:xfrm>
                  <a:off x="1182" y="2825"/>
                  <a:ext cx="28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3" name="AutoShape 42"/>
                <p:cNvCxnSpPr>
                  <a:cxnSpLocks noChangeShapeType="1"/>
                </p:cNvCxnSpPr>
                <p:nvPr/>
              </p:nvCxnSpPr>
              <p:spPr bwMode="auto">
                <a:xfrm>
                  <a:off x="1191" y="3039"/>
                  <a:ext cx="28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4" name="AutoShape 43"/>
                <p:cNvCxnSpPr>
                  <a:cxnSpLocks noChangeShapeType="1"/>
                </p:cNvCxnSpPr>
                <p:nvPr/>
              </p:nvCxnSpPr>
              <p:spPr bwMode="auto">
                <a:xfrm>
                  <a:off x="1198" y="3253"/>
                  <a:ext cx="28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5" name="AutoShape 44"/>
                <p:cNvCxnSpPr>
                  <a:cxnSpLocks noChangeShapeType="1"/>
                </p:cNvCxnSpPr>
                <p:nvPr/>
              </p:nvCxnSpPr>
              <p:spPr bwMode="auto">
                <a:xfrm>
                  <a:off x="1195" y="3483"/>
                  <a:ext cx="28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6" name="AutoShape 45"/>
                <p:cNvCxnSpPr>
                  <a:cxnSpLocks noChangeShapeType="1"/>
                </p:cNvCxnSpPr>
                <p:nvPr/>
              </p:nvCxnSpPr>
              <p:spPr bwMode="auto">
                <a:xfrm>
                  <a:off x="1077" y="3140"/>
                  <a:ext cx="516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7" name="AutoShape 46"/>
                <p:cNvCxnSpPr>
                  <a:cxnSpLocks noChangeShapeType="1"/>
                </p:cNvCxnSpPr>
                <p:nvPr/>
              </p:nvCxnSpPr>
              <p:spPr bwMode="auto">
                <a:xfrm>
                  <a:off x="1069" y="3360"/>
                  <a:ext cx="516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8" name="AutoShape 47"/>
                <p:cNvCxnSpPr>
                  <a:cxnSpLocks noChangeShapeType="1"/>
                </p:cNvCxnSpPr>
                <p:nvPr/>
              </p:nvCxnSpPr>
              <p:spPr bwMode="auto">
                <a:xfrm>
                  <a:off x="1077" y="3616"/>
                  <a:ext cx="516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9" name="AutoShape 48"/>
                <p:cNvCxnSpPr>
                  <a:cxnSpLocks noChangeShapeType="1"/>
                </p:cNvCxnSpPr>
                <p:nvPr/>
              </p:nvCxnSpPr>
              <p:spPr bwMode="auto">
                <a:xfrm>
                  <a:off x="1327" y="3607"/>
                  <a:ext cx="0" cy="56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</p:grpSp>
        <p:cxnSp>
          <p:nvCxnSpPr>
            <p:cNvPr id="6" name="AutoShape 49"/>
            <p:cNvCxnSpPr>
              <a:cxnSpLocks noChangeShapeType="1"/>
            </p:cNvCxnSpPr>
            <p:nvPr/>
          </p:nvCxnSpPr>
          <p:spPr bwMode="auto">
            <a:xfrm>
              <a:off x="3980" y="1918"/>
              <a:ext cx="0" cy="48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7" name="Group 50"/>
            <p:cNvGrpSpPr>
              <a:grpSpLocks/>
            </p:cNvGrpSpPr>
            <p:nvPr/>
          </p:nvGrpSpPr>
          <p:grpSpPr bwMode="auto">
            <a:xfrm rot="5400000">
              <a:off x="3643" y="2649"/>
              <a:ext cx="625" cy="178"/>
              <a:chOff x="4057" y="8064"/>
              <a:chExt cx="701" cy="275"/>
            </a:xfrm>
          </p:grpSpPr>
          <p:cxnSp>
            <p:nvCxnSpPr>
              <p:cNvPr id="19" name="AutoShape 51"/>
              <p:cNvCxnSpPr>
                <a:cxnSpLocks noChangeShapeType="1"/>
              </p:cNvCxnSpPr>
              <p:nvPr/>
            </p:nvCxnSpPr>
            <p:spPr bwMode="auto">
              <a:xfrm flipV="1">
                <a:off x="4057" y="8064"/>
                <a:ext cx="75" cy="11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0" name="AutoShape 52"/>
              <p:cNvCxnSpPr>
                <a:cxnSpLocks noChangeShapeType="1"/>
              </p:cNvCxnSpPr>
              <p:nvPr/>
            </p:nvCxnSpPr>
            <p:spPr bwMode="auto">
              <a:xfrm>
                <a:off x="4132" y="8064"/>
                <a:ext cx="113" cy="27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1" name="AutoShape 53"/>
              <p:cNvCxnSpPr>
                <a:cxnSpLocks noChangeShapeType="1"/>
              </p:cNvCxnSpPr>
              <p:nvPr/>
            </p:nvCxnSpPr>
            <p:spPr bwMode="auto">
              <a:xfrm flipV="1">
                <a:off x="4245" y="8064"/>
                <a:ext cx="100" cy="27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2" name="AutoShape 54"/>
              <p:cNvCxnSpPr>
                <a:cxnSpLocks noChangeShapeType="1"/>
              </p:cNvCxnSpPr>
              <p:nvPr/>
            </p:nvCxnSpPr>
            <p:spPr bwMode="auto">
              <a:xfrm>
                <a:off x="4345" y="8064"/>
                <a:ext cx="100" cy="27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3" name="AutoShape 55"/>
              <p:cNvCxnSpPr>
                <a:cxnSpLocks noChangeShapeType="1"/>
              </p:cNvCxnSpPr>
              <p:nvPr/>
            </p:nvCxnSpPr>
            <p:spPr bwMode="auto">
              <a:xfrm flipV="1">
                <a:off x="4445" y="8064"/>
                <a:ext cx="113" cy="27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4" name="AutoShape 56"/>
              <p:cNvCxnSpPr>
                <a:cxnSpLocks noChangeShapeType="1"/>
              </p:cNvCxnSpPr>
              <p:nvPr/>
            </p:nvCxnSpPr>
            <p:spPr bwMode="auto">
              <a:xfrm>
                <a:off x="4558" y="8064"/>
                <a:ext cx="100" cy="27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5" name="AutoShape 57"/>
              <p:cNvCxnSpPr>
                <a:cxnSpLocks noChangeShapeType="1"/>
              </p:cNvCxnSpPr>
              <p:nvPr/>
            </p:nvCxnSpPr>
            <p:spPr bwMode="auto">
              <a:xfrm flipV="1">
                <a:off x="4658" y="8177"/>
                <a:ext cx="100" cy="16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cxnSp>
          <p:nvCxnSpPr>
            <p:cNvPr id="8" name="AutoShape 58"/>
            <p:cNvCxnSpPr>
              <a:cxnSpLocks noChangeShapeType="1"/>
            </p:cNvCxnSpPr>
            <p:nvPr/>
          </p:nvCxnSpPr>
          <p:spPr bwMode="auto">
            <a:xfrm>
              <a:off x="3971" y="3059"/>
              <a:ext cx="9" cy="78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" name="AutoShape 59"/>
            <p:cNvCxnSpPr>
              <a:cxnSpLocks noChangeShapeType="1"/>
            </p:cNvCxnSpPr>
            <p:nvPr/>
          </p:nvCxnSpPr>
          <p:spPr bwMode="auto">
            <a:xfrm>
              <a:off x="4942" y="1946"/>
              <a:ext cx="0" cy="48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10" name="Group 60"/>
            <p:cNvGrpSpPr>
              <a:grpSpLocks/>
            </p:cNvGrpSpPr>
            <p:nvPr/>
          </p:nvGrpSpPr>
          <p:grpSpPr bwMode="auto">
            <a:xfrm rot="5400000">
              <a:off x="4605" y="2662"/>
              <a:ext cx="625" cy="178"/>
              <a:chOff x="4057" y="8064"/>
              <a:chExt cx="701" cy="275"/>
            </a:xfrm>
          </p:grpSpPr>
          <p:cxnSp>
            <p:nvCxnSpPr>
              <p:cNvPr id="12" name="AutoShape 61"/>
              <p:cNvCxnSpPr>
                <a:cxnSpLocks noChangeShapeType="1"/>
              </p:cNvCxnSpPr>
              <p:nvPr/>
            </p:nvCxnSpPr>
            <p:spPr bwMode="auto">
              <a:xfrm flipV="1">
                <a:off x="4057" y="8064"/>
                <a:ext cx="75" cy="11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3" name="AutoShape 62"/>
              <p:cNvCxnSpPr>
                <a:cxnSpLocks noChangeShapeType="1"/>
              </p:cNvCxnSpPr>
              <p:nvPr/>
            </p:nvCxnSpPr>
            <p:spPr bwMode="auto">
              <a:xfrm>
                <a:off x="4132" y="8064"/>
                <a:ext cx="113" cy="27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4" name="AutoShape 63"/>
              <p:cNvCxnSpPr>
                <a:cxnSpLocks noChangeShapeType="1"/>
              </p:cNvCxnSpPr>
              <p:nvPr/>
            </p:nvCxnSpPr>
            <p:spPr bwMode="auto">
              <a:xfrm flipV="1">
                <a:off x="4245" y="8064"/>
                <a:ext cx="100" cy="27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5" name="AutoShape 64"/>
              <p:cNvCxnSpPr>
                <a:cxnSpLocks noChangeShapeType="1"/>
              </p:cNvCxnSpPr>
              <p:nvPr/>
            </p:nvCxnSpPr>
            <p:spPr bwMode="auto">
              <a:xfrm>
                <a:off x="4345" y="8064"/>
                <a:ext cx="100" cy="27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6" name="AutoShape 65"/>
              <p:cNvCxnSpPr>
                <a:cxnSpLocks noChangeShapeType="1"/>
              </p:cNvCxnSpPr>
              <p:nvPr/>
            </p:nvCxnSpPr>
            <p:spPr bwMode="auto">
              <a:xfrm flipV="1">
                <a:off x="4445" y="8064"/>
                <a:ext cx="113" cy="27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7" name="AutoShape 66"/>
              <p:cNvCxnSpPr>
                <a:cxnSpLocks noChangeShapeType="1"/>
              </p:cNvCxnSpPr>
              <p:nvPr/>
            </p:nvCxnSpPr>
            <p:spPr bwMode="auto">
              <a:xfrm>
                <a:off x="4558" y="8064"/>
                <a:ext cx="100" cy="27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8" name="AutoShape 67"/>
              <p:cNvCxnSpPr>
                <a:cxnSpLocks noChangeShapeType="1"/>
              </p:cNvCxnSpPr>
              <p:nvPr/>
            </p:nvCxnSpPr>
            <p:spPr bwMode="auto">
              <a:xfrm flipV="1">
                <a:off x="4658" y="8177"/>
                <a:ext cx="100" cy="16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cxnSp>
          <p:nvCxnSpPr>
            <p:cNvPr id="11" name="AutoShape 68"/>
            <p:cNvCxnSpPr>
              <a:cxnSpLocks noChangeShapeType="1"/>
            </p:cNvCxnSpPr>
            <p:nvPr/>
          </p:nvCxnSpPr>
          <p:spPr bwMode="auto">
            <a:xfrm>
              <a:off x="4933" y="3073"/>
              <a:ext cx="9" cy="78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Resistance in a mixed Circuit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b="1" dirty="0" smtClean="0"/>
              <a:t>Step 1.</a:t>
            </a:r>
            <a:r>
              <a:rPr lang="en-CA" dirty="0" smtClean="0"/>
              <a:t> Divide the circuit into series and parallel parts. </a:t>
            </a:r>
            <a:endParaRPr lang="en-CA" dirty="0"/>
          </a:p>
        </p:txBody>
      </p:sp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1259632" y="2708920"/>
            <a:ext cx="6264696" cy="3761531"/>
            <a:chOff x="1069" y="1517"/>
            <a:chExt cx="4040" cy="2748"/>
          </a:xfrm>
        </p:grpSpPr>
        <p:grpSp>
          <p:nvGrpSpPr>
            <p:cNvPr id="29699" name="Group 3"/>
            <p:cNvGrpSpPr>
              <a:grpSpLocks/>
            </p:cNvGrpSpPr>
            <p:nvPr/>
          </p:nvGrpSpPr>
          <p:grpSpPr bwMode="auto">
            <a:xfrm>
              <a:off x="1069" y="1517"/>
              <a:ext cx="4040" cy="2748"/>
              <a:chOff x="1069" y="1517"/>
              <a:chExt cx="4040" cy="2748"/>
            </a:xfrm>
          </p:grpSpPr>
          <p:sp>
            <p:nvSpPr>
              <p:cNvPr id="29700" name="Text Box 4"/>
              <p:cNvSpPr txBox="1">
                <a:spLocks noChangeArrowheads="1"/>
              </p:cNvSpPr>
              <p:nvPr/>
            </p:nvSpPr>
            <p:spPr bwMode="auto">
              <a:xfrm>
                <a:off x="2553" y="3864"/>
                <a:ext cx="1216" cy="40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R</a:t>
                </a:r>
                <a:r>
                  <a:rPr kumimoji="0" lang="en-CA" sz="20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5 </a:t>
                </a:r>
                <a:r>
                  <a:rPr kumimoji="0" lang="en-CA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= 18 Ω</a:t>
                </a:r>
                <a:endParaRPr kumimoji="0" lang="en-US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701" name="Text Box 5"/>
              <p:cNvSpPr txBox="1">
                <a:spLocks noChangeArrowheads="1"/>
              </p:cNvSpPr>
              <p:nvPr/>
            </p:nvSpPr>
            <p:spPr bwMode="auto">
              <a:xfrm>
                <a:off x="3971" y="3041"/>
                <a:ext cx="1138" cy="40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R</a:t>
                </a:r>
                <a:r>
                  <a:rPr kumimoji="0" lang="en-CA" sz="20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4</a:t>
                </a:r>
                <a:r>
                  <a:rPr kumimoji="0" lang="en-CA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= 30 Ω</a:t>
                </a:r>
                <a:endParaRPr kumimoji="0" lang="en-US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702" name="Text Box 6"/>
              <p:cNvSpPr txBox="1">
                <a:spLocks noChangeArrowheads="1"/>
              </p:cNvSpPr>
              <p:nvPr/>
            </p:nvSpPr>
            <p:spPr bwMode="auto">
              <a:xfrm>
                <a:off x="2988" y="2045"/>
                <a:ext cx="1312" cy="40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R</a:t>
                </a:r>
                <a:r>
                  <a:rPr kumimoji="0" lang="en-CA" sz="20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3</a:t>
                </a:r>
                <a:r>
                  <a:rPr kumimoji="0" lang="en-CA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= 50 Ω</a:t>
                </a:r>
                <a:endParaRPr kumimoji="0" lang="en-US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703" name="Text Box 7"/>
              <p:cNvSpPr txBox="1">
                <a:spLocks noChangeArrowheads="1"/>
              </p:cNvSpPr>
              <p:nvPr/>
            </p:nvSpPr>
            <p:spPr bwMode="auto">
              <a:xfrm>
                <a:off x="2183" y="2411"/>
                <a:ext cx="1177" cy="40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R</a:t>
                </a:r>
                <a:r>
                  <a:rPr kumimoji="0" lang="en-CA" sz="2000" b="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2</a:t>
                </a:r>
                <a:r>
                  <a:rPr kumimoji="0" lang="en-CA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= 75 Ω</a:t>
                </a:r>
                <a:endParaRPr kumimoji="0" lang="en-US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704" name="Text Box 8"/>
              <p:cNvSpPr txBox="1">
                <a:spLocks noChangeArrowheads="1"/>
              </p:cNvSpPr>
              <p:nvPr/>
            </p:nvSpPr>
            <p:spPr bwMode="auto">
              <a:xfrm>
                <a:off x="1817" y="1517"/>
                <a:ext cx="1276" cy="40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R</a:t>
                </a:r>
                <a:r>
                  <a:rPr kumimoji="0" lang="en-CA" sz="20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</a:t>
                </a:r>
                <a:r>
                  <a:rPr kumimoji="0" lang="en-CA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= 12 Ω</a:t>
                </a:r>
                <a:endParaRPr kumimoji="0" lang="en-US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9705" name="Group 9"/>
              <p:cNvGrpSpPr>
                <a:grpSpLocks/>
              </p:cNvGrpSpPr>
              <p:nvPr/>
            </p:nvGrpSpPr>
            <p:grpSpPr bwMode="auto">
              <a:xfrm>
                <a:off x="1069" y="1856"/>
                <a:ext cx="3878" cy="2153"/>
                <a:chOff x="1069" y="2174"/>
                <a:chExt cx="3878" cy="2153"/>
              </a:xfrm>
            </p:grpSpPr>
            <p:cxnSp>
              <p:nvCxnSpPr>
                <p:cNvPr id="29706" name="AutoShape 10"/>
                <p:cNvCxnSpPr>
                  <a:cxnSpLocks noChangeShapeType="1"/>
                </p:cNvCxnSpPr>
                <p:nvPr/>
              </p:nvCxnSpPr>
              <p:spPr bwMode="auto">
                <a:xfrm>
                  <a:off x="1327" y="2275"/>
                  <a:ext cx="564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grpSp>
              <p:nvGrpSpPr>
                <p:cNvPr id="29707" name="Group 11"/>
                <p:cNvGrpSpPr>
                  <a:grpSpLocks/>
                </p:cNvGrpSpPr>
                <p:nvPr/>
              </p:nvGrpSpPr>
              <p:grpSpPr bwMode="auto">
                <a:xfrm>
                  <a:off x="1891" y="2174"/>
                  <a:ext cx="452" cy="246"/>
                  <a:chOff x="4057" y="8064"/>
                  <a:chExt cx="701" cy="275"/>
                </a:xfrm>
              </p:grpSpPr>
              <p:cxnSp>
                <p:nvCxnSpPr>
                  <p:cNvPr id="29708" name="AutoShape 12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057" y="8064"/>
                    <a:ext cx="75" cy="113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9709" name="AutoShape 1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132" y="8064"/>
                    <a:ext cx="113" cy="2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9710" name="AutoShape 14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245" y="8064"/>
                    <a:ext cx="100" cy="2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9711" name="AutoShape 1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345" y="8064"/>
                    <a:ext cx="100" cy="2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9712" name="AutoShape 16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445" y="8064"/>
                    <a:ext cx="113" cy="2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9713" name="AutoShape 1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558" y="8064"/>
                    <a:ext cx="100" cy="2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9714" name="AutoShape 18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658" y="8177"/>
                    <a:ext cx="100" cy="162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29715" name="AutoShape 19"/>
                <p:cNvCxnSpPr>
                  <a:cxnSpLocks noChangeShapeType="1"/>
                </p:cNvCxnSpPr>
                <p:nvPr/>
              </p:nvCxnSpPr>
              <p:spPr bwMode="auto">
                <a:xfrm>
                  <a:off x="2343" y="2274"/>
                  <a:ext cx="2604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9716" name="AutoShape 20"/>
                <p:cNvCxnSpPr>
                  <a:cxnSpLocks noChangeShapeType="1"/>
                </p:cNvCxnSpPr>
                <p:nvPr/>
              </p:nvCxnSpPr>
              <p:spPr bwMode="auto">
                <a:xfrm>
                  <a:off x="3077" y="2275"/>
                  <a:ext cx="0" cy="48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grpSp>
              <p:nvGrpSpPr>
                <p:cNvPr id="29717" name="Group 21"/>
                <p:cNvGrpSpPr>
                  <a:grpSpLocks/>
                </p:cNvGrpSpPr>
                <p:nvPr/>
              </p:nvGrpSpPr>
              <p:grpSpPr bwMode="auto">
                <a:xfrm rot="5400000">
                  <a:off x="2764" y="2982"/>
                  <a:ext cx="626" cy="177"/>
                  <a:chOff x="4057" y="8064"/>
                  <a:chExt cx="701" cy="275"/>
                </a:xfrm>
              </p:grpSpPr>
              <p:cxnSp>
                <p:nvCxnSpPr>
                  <p:cNvPr id="29718" name="AutoShape 22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057" y="8064"/>
                    <a:ext cx="75" cy="113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9719" name="AutoShape 2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132" y="8064"/>
                    <a:ext cx="113" cy="2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9720" name="AutoShape 24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245" y="8064"/>
                    <a:ext cx="100" cy="2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9721" name="AutoShape 2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345" y="8064"/>
                    <a:ext cx="100" cy="2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9722" name="AutoShape 26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445" y="8064"/>
                    <a:ext cx="113" cy="2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9723" name="AutoShape 2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558" y="8064"/>
                    <a:ext cx="100" cy="2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9724" name="AutoShape 28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658" y="8177"/>
                    <a:ext cx="100" cy="162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29725" name="AutoShape 29"/>
                <p:cNvCxnSpPr>
                  <a:cxnSpLocks noChangeShapeType="1"/>
                </p:cNvCxnSpPr>
                <p:nvPr/>
              </p:nvCxnSpPr>
              <p:spPr bwMode="auto">
                <a:xfrm>
                  <a:off x="3068" y="3384"/>
                  <a:ext cx="9" cy="783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9726" name="AutoShape 30"/>
                <p:cNvCxnSpPr>
                  <a:cxnSpLocks noChangeShapeType="1"/>
                </p:cNvCxnSpPr>
                <p:nvPr/>
              </p:nvCxnSpPr>
              <p:spPr bwMode="auto">
                <a:xfrm flipH="1">
                  <a:off x="2553" y="4167"/>
                  <a:ext cx="2394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9727" name="AutoShape 31"/>
                <p:cNvCxnSpPr>
                  <a:cxnSpLocks noChangeShapeType="1"/>
                </p:cNvCxnSpPr>
                <p:nvPr/>
              </p:nvCxnSpPr>
              <p:spPr bwMode="auto">
                <a:xfrm flipH="1">
                  <a:off x="1327" y="4167"/>
                  <a:ext cx="766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grpSp>
              <p:nvGrpSpPr>
                <p:cNvPr id="29728" name="Group 32"/>
                <p:cNvGrpSpPr>
                  <a:grpSpLocks/>
                </p:cNvGrpSpPr>
                <p:nvPr/>
              </p:nvGrpSpPr>
              <p:grpSpPr bwMode="auto">
                <a:xfrm>
                  <a:off x="2103" y="4081"/>
                  <a:ext cx="451" cy="246"/>
                  <a:chOff x="4057" y="8064"/>
                  <a:chExt cx="701" cy="275"/>
                </a:xfrm>
              </p:grpSpPr>
              <p:cxnSp>
                <p:nvCxnSpPr>
                  <p:cNvPr id="29729" name="AutoShape 33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057" y="8064"/>
                    <a:ext cx="75" cy="113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9730" name="AutoShape 3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132" y="8064"/>
                    <a:ext cx="113" cy="2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9731" name="AutoShape 35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245" y="8064"/>
                    <a:ext cx="100" cy="2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9732" name="AutoShape 3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345" y="8064"/>
                    <a:ext cx="100" cy="2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9733" name="AutoShape 37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445" y="8064"/>
                    <a:ext cx="113" cy="2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9734" name="AutoShape 3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558" y="8064"/>
                    <a:ext cx="100" cy="2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9735" name="AutoShape 39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658" y="8177"/>
                    <a:ext cx="100" cy="162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29736" name="AutoShape 40"/>
                <p:cNvCxnSpPr>
                  <a:cxnSpLocks noChangeShapeType="1"/>
                </p:cNvCxnSpPr>
                <p:nvPr/>
              </p:nvCxnSpPr>
              <p:spPr bwMode="auto">
                <a:xfrm>
                  <a:off x="1327" y="2275"/>
                  <a:ext cx="0" cy="548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9737" name="AutoShape 41"/>
                <p:cNvCxnSpPr>
                  <a:cxnSpLocks noChangeShapeType="1"/>
                </p:cNvCxnSpPr>
                <p:nvPr/>
              </p:nvCxnSpPr>
              <p:spPr bwMode="auto">
                <a:xfrm>
                  <a:off x="1182" y="2825"/>
                  <a:ext cx="28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9738" name="AutoShape 42"/>
                <p:cNvCxnSpPr>
                  <a:cxnSpLocks noChangeShapeType="1"/>
                </p:cNvCxnSpPr>
                <p:nvPr/>
              </p:nvCxnSpPr>
              <p:spPr bwMode="auto">
                <a:xfrm>
                  <a:off x="1191" y="3039"/>
                  <a:ext cx="28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9739" name="AutoShape 43"/>
                <p:cNvCxnSpPr>
                  <a:cxnSpLocks noChangeShapeType="1"/>
                </p:cNvCxnSpPr>
                <p:nvPr/>
              </p:nvCxnSpPr>
              <p:spPr bwMode="auto">
                <a:xfrm>
                  <a:off x="1198" y="3253"/>
                  <a:ext cx="28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9740" name="AutoShape 44"/>
                <p:cNvCxnSpPr>
                  <a:cxnSpLocks noChangeShapeType="1"/>
                </p:cNvCxnSpPr>
                <p:nvPr/>
              </p:nvCxnSpPr>
              <p:spPr bwMode="auto">
                <a:xfrm>
                  <a:off x="1195" y="3483"/>
                  <a:ext cx="28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9741" name="AutoShape 45"/>
                <p:cNvCxnSpPr>
                  <a:cxnSpLocks noChangeShapeType="1"/>
                </p:cNvCxnSpPr>
                <p:nvPr/>
              </p:nvCxnSpPr>
              <p:spPr bwMode="auto">
                <a:xfrm>
                  <a:off x="1077" y="3140"/>
                  <a:ext cx="516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9742" name="AutoShape 46"/>
                <p:cNvCxnSpPr>
                  <a:cxnSpLocks noChangeShapeType="1"/>
                </p:cNvCxnSpPr>
                <p:nvPr/>
              </p:nvCxnSpPr>
              <p:spPr bwMode="auto">
                <a:xfrm>
                  <a:off x="1069" y="3360"/>
                  <a:ext cx="516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9743" name="AutoShape 47"/>
                <p:cNvCxnSpPr>
                  <a:cxnSpLocks noChangeShapeType="1"/>
                </p:cNvCxnSpPr>
                <p:nvPr/>
              </p:nvCxnSpPr>
              <p:spPr bwMode="auto">
                <a:xfrm>
                  <a:off x="1077" y="3616"/>
                  <a:ext cx="516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9744" name="AutoShape 48"/>
                <p:cNvCxnSpPr>
                  <a:cxnSpLocks noChangeShapeType="1"/>
                </p:cNvCxnSpPr>
                <p:nvPr/>
              </p:nvCxnSpPr>
              <p:spPr bwMode="auto">
                <a:xfrm>
                  <a:off x="1327" y="3607"/>
                  <a:ext cx="0" cy="56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</p:grpSp>
        <p:cxnSp>
          <p:nvCxnSpPr>
            <p:cNvPr id="29745" name="AutoShape 49"/>
            <p:cNvCxnSpPr>
              <a:cxnSpLocks noChangeShapeType="1"/>
            </p:cNvCxnSpPr>
            <p:nvPr/>
          </p:nvCxnSpPr>
          <p:spPr bwMode="auto">
            <a:xfrm>
              <a:off x="3980" y="1918"/>
              <a:ext cx="0" cy="48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29746" name="Group 50"/>
            <p:cNvGrpSpPr>
              <a:grpSpLocks/>
            </p:cNvGrpSpPr>
            <p:nvPr/>
          </p:nvGrpSpPr>
          <p:grpSpPr bwMode="auto">
            <a:xfrm rot="5400000">
              <a:off x="3667" y="2658"/>
              <a:ext cx="626" cy="177"/>
              <a:chOff x="4057" y="8064"/>
              <a:chExt cx="701" cy="275"/>
            </a:xfrm>
          </p:grpSpPr>
          <p:cxnSp>
            <p:nvCxnSpPr>
              <p:cNvPr id="29747" name="AutoShape 51"/>
              <p:cNvCxnSpPr>
                <a:cxnSpLocks noChangeShapeType="1"/>
              </p:cNvCxnSpPr>
              <p:nvPr/>
            </p:nvCxnSpPr>
            <p:spPr bwMode="auto">
              <a:xfrm flipV="1">
                <a:off x="4057" y="8064"/>
                <a:ext cx="75" cy="11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9748" name="AutoShape 52"/>
              <p:cNvCxnSpPr>
                <a:cxnSpLocks noChangeShapeType="1"/>
              </p:cNvCxnSpPr>
              <p:nvPr/>
            </p:nvCxnSpPr>
            <p:spPr bwMode="auto">
              <a:xfrm>
                <a:off x="4132" y="8064"/>
                <a:ext cx="113" cy="27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9749" name="AutoShape 53"/>
              <p:cNvCxnSpPr>
                <a:cxnSpLocks noChangeShapeType="1"/>
              </p:cNvCxnSpPr>
              <p:nvPr/>
            </p:nvCxnSpPr>
            <p:spPr bwMode="auto">
              <a:xfrm flipV="1">
                <a:off x="4245" y="8064"/>
                <a:ext cx="100" cy="27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9750" name="AutoShape 54"/>
              <p:cNvCxnSpPr>
                <a:cxnSpLocks noChangeShapeType="1"/>
              </p:cNvCxnSpPr>
              <p:nvPr/>
            </p:nvCxnSpPr>
            <p:spPr bwMode="auto">
              <a:xfrm>
                <a:off x="4345" y="8064"/>
                <a:ext cx="100" cy="27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9751" name="AutoShape 55"/>
              <p:cNvCxnSpPr>
                <a:cxnSpLocks noChangeShapeType="1"/>
              </p:cNvCxnSpPr>
              <p:nvPr/>
            </p:nvCxnSpPr>
            <p:spPr bwMode="auto">
              <a:xfrm flipV="1">
                <a:off x="4445" y="8064"/>
                <a:ext cx="113" cy="27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9752" name="AutoShape 56"/>
              <p:cNvCxnSpPr>
                <a:cxnSpLocks noChangeShapeType="1"/>
              </p:cNvCxnSpPr>
              <p:nvPr/>
            </p:nvCxnSpPr>
            <p:spPr bwMode="auto">
              <a:xfrm>
                <a:off x="4558" y="8064"/>
                <a:ext cx="100" cy="27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9753" name="AutoShape 57"/>
              <p:cNvCxnSpPr>
                <a:cxnSpLocks noChangeShapeType="1"/>
              </p:cNvCxnSpPr>
              <p:nvPr/>
            </p:nvCxnSpPr>
            <p:spPr bwMode="auto">
              <a:xfrm flipV="1">
                <a:off x="4658" y="8177"/>
                <a:ext cx="100" cy="16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cxnSp>
          <p:nvCxnSpPr>
            <p:cNvPr id="29754" name="AutoShape 58"/>
            <p:cNvCxnSpPr>
              <a:cxnSpLocks noChangeShapeType="1"/>
            </p:cNvCxnSpPr>
            <p:nvPr/>
          </p:nvCxnSpPr>
          <p:spPr bwMode="auto">
            <a:xfrm>
              <a:off x="3971" y="3059"/>
              <a:ext cx="9" cy="78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9755" name="AutoShape 59"/>
            <p:cNvCxnSpPr>
              <a:cxnSpLocks noChangeShapeType="1"/>
            </p:cNvCxnSpPr>
            <p:nvPr/>
          </p:nvCxnSpPr>
          <p:spPr bwMode="auto">
            <a:xfrm>
              <a:off x="4942" y="1946"/>
              <a:ext cx="0" cy="48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29756" name="Group 60"/>
            <p:cNvGrpSpPr>
              <a:grpSpLocks/>
            </p:cNvGrpSpPr>
            <p:nvPr/>
          </p:nvGrpSpPr>
          <p:grpSpPr bwMode="auto">
            <a:xfrm rot="5400000">
              <a:off x="4629" y="2671"/>
              <a:ext cx="626" cy="177"/>
              <a:chOff x="4057" y="8064"/>
              <a:chExt cx="701" cy="275"/>
            </a:xfrm>
          </p:grpSpPr>
          <p:cxnSp>
            <p:nvCxnSpPr>
              <p:cNvPr id="29757" name="AutoShape 61"/>
              <p:cNvCxnSpPr>
                <a:cxnSpLocks noChangeShapeType="1"/>
              </p:cNvCxnSpPr>
              <p:nvPr/>
            </p:nvCxnSpPr>
            <p:spPr bwMode="auto">
              <a:xfrm flipV="1">
                <a:off x="4057" y="8064"/>
                <a:ext cx="75" cy="11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9758" name="AutoShape 62"/>
              <p:cNvCxnSpPr>
                <a:cxnSpLocks noChangeShapeType="1"/>
              </p:cNvCxnSpPr>
              <p:nvPr/>
            </p:nvCxnSpPr>
            <p:spPr bwMode="auto">
              <a:xfrm>
                <a:off x="4132" y="8064"/>
                <a:ext cx="113" cy="27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9759" name="AutoShape 63"/>
              <p:cNvCxnSpPr>
                <a:cxnSpLocks noChangeShapeType="1"/>
              </p:cNvCxnSpPr>
              <p:nvPr/>
            </p:nvCxnSpPr>
            <p:spPr bwMode="auto">
              <a:xfrm flipV="1">
                <a:off x="4245" y="8064"/>
                <a:ext cx="100" cy="27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9760" name="AutoShape 64"/>
              <p:cNvCxnSpPr>
                <a:cxnSpLocks noChangeShapeType="1"/>
              </p:cNvCxnSpPr>
              <p:nvPr/>
            </p:nvCxnSpPr>
            <p:spPr bwMode="auto">
              <a:xfrm>
                <a:off x="4345" y="8064"/>
                <a:ext cx="100" cy="27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9761" name="AutoShape 65"/>
              <p:cNvCxnSpPr>
                <a:cxnSpLocks noChangeShapeType="1"/>
              </p:cNvCxnSpPr>
              <p:nvPr/>
            </p:nvCxnSpPr>
            <p:spPr bwMode="auto">
              <a:xfrm flipV="1">
                <a:off x="4445" y="8064"/>
                <a:ext cx="113" cy="27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9762" name="AutoShape 66"/>
              <p:cNvCxnSpPr>
                <a:cxnSpLocks noChangeShapeType="1"/>
              </p:cNvCxnSpPr>
              <p:nvPr/>
            </p:nvCxnSpPr>
            <p:spPr bwMode="auto">
              <a:xfrm>
                <a:off x="4558" y="8064"/>
                <a:ext cx="100" cy="27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9763" name="AutoShape 67"/>
              <p:cNvCxnSpPr>
                <a:cxnSpLocks noChangeShapeType="1"/>
              </p:cNvCxnSpPr>
              <p:nvPr/>
            </p:nvCxnSpPr>
            <p:spPr bwMode="auto">
              <a:xfrm flipV="1">
                <a:off x="4658" y="8177"/>
                <a:ext cx="100" cy="16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cxnSp>
          <p:nvCxnSpPr>
            <p:cNvPr id="29764" name="AutoShape 68"/>
            <p:cNvCxnSpPr>
              <a:cxnSpLocks noChangeShapeType="1"/>
            </p:cNvCxnSpPr>
            <p:nvPr/>
          </p:nvCxnSpPr>
          <p:spPr bwMode="auto">
            <a:xfrm>
              <a:off x="4933" y="3073"/>
              <a:ext cx="9" cy="78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71" name="Oval 70"/>
          <p:cNvSpPr/>
          <p:nvPr/>
        </p:nvSpPr>
        <p:spPr>
          <a:xfrm>
            <a:off x="3707904" y="2708920"/>
            <a:ext cx="3888432" cy="3600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2" name="TextBox 71"/>
          <p:cNvSpPr txBox="1"/>
          <p:nvPr/>
        </p:nvSpPr>
        <p:spPr>
          <a:xfrm>
            <a:off x="4932040" y="285293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Parallel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Autofit/>
          </a:bodyPr>
          <a:lstStyle/>
          <a:p>
            <a:r>
              <a:rPr lang="en-CA" sz="3200" b="1" dirty="0" smtClean="0"/>
              <a:t>Step 2. </a:t>
            </a:r>
            <a:r>
              <a:rPr lang="en-CA" sz="3200" dirty="0" smtClean="0"/>
              <a:t>Find the equivalent of the parallel part of the circuit.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1268760"/>
            <a:ext cx="5564254" cy="1440160"/>
          </a:xfrm>
          <a:prstGeom prst="rect">
            <a:avLst/>
          </a:prstGeom>
          <a:noFill/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2636912"/>
            <a:ext cx="5922740" cy="1184548"/>
          </a:xfrm>
          <a:prstGeom prst="rect">
            <a:avLst/>
          </a:prstGeom>
          <a:noFill/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3933056"/>
            <a:ext cx="6968166" cy="1269504"/>
          </a:xfrm>
          <a:prstGeom prst="rect">
            <a:avLst/>
          </a:prstGeom>
          <a:noFill/>
        </p:spPr>
      </p:pic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5301208"/>
            <a:ext cx="3700229" cy="1368152"/>
          </a:xfrm>
          <a:prstGeom prst="rect">
            <a:avLst/>
          </a:prstGeom>
          <a:noFill/>
        </p:spPr>
      </p:pic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1724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2143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0" y="2514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sz="3600" b="1" dirty="0" err="1" smtClean="0">
                <a:solidFill>
                  <a:srgbClr val="002060"/>
                </a:solidFill>
              </a:rPr>
              <a:t>R</a:t>
            </a:r>
            <a:r>
              <a:rPr lang="en-CA" sz="3600" b="1" baseline="-25000" dirty="0" err="1" smtClean="0">
                <a:solidFill>
                  <a:srgbClr val="002060"/>
                </a:solidFill>
              </a:rPr>
              <a:t>parallel</a:t>
            </a:r>
            <a:r>
              <a:rPr lang="en-CA" sz="3600" b="1" baseline="-25000" dirty="0" smtClean="0">
                <a:solidFill>
                  <a:srgbClr val="002060"/>
                </a:solidFill>
              </a:rPr>
              <a:t> </a:t>
            </a:r>
            <a:r>
              <a:rPr lang="en-CA" sz="3600" b="1" dirty="0" smtClean="0">
                <a:solidFill>
                  <a:srgbClr val="002060"/>
                </a:solidFill>
              </a:rPr>
              <a:t>= 15 Ω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1700808"/>
            <a:ext cx="3735184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Step 3. </a:t>
            </a:r>
            <a:r>
              <a:rPr lang="en-CA" dirty="0" smtClean="0"/>
              <a:t>Redraw the circuit using the equivalent resistance from step 2.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/>
          </a:p>
        </p:txBody>
      </p:sp>
      <p:grpSp>
        <p:nvGrpSpPr>
          <p:cNvPr id="38913" name="Group 1"/>
          <p:cNvGrpSpPr>
            <a:grpSpLocks/>
          </p:cNvGrpSpPr>
          <p:nvPr/>
        </p:nvGrpSpPr>
        <p:grpSpPr bwMode="auto">
          <a:xfrm>
            <a:off x="2267744" y="2132856"/>
            <a:ext cx="4968552" cy="4032448"/>
            <a:chOff x="6693" y="4823"/>
            <a:chExt cx="3835" cy="2748"/>
          </a:xfrm>
        </p:grpSpPr>
        <p:sp>
          <p:nvSpPr>
            <p:cNvPr id="38956" name="Text Box 44"/>
            <p:cNvSpPr txBox="1">
              <a:spLocks noChangeArrowheads="1"/>
            </p:cNvSpPr>
            <p:nvPr/>
          </p:nvSpPr>
          <p:spPr bwMode="auto">
            <a:xfrm>
              <a:off x="8177" y="7170"/>
              <a:ext cx="1216" cy="40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R</a:t>
              </a:r>
              <a:r>
                <a:rPr kumimoji="0" lang="en-US" sz="24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5 </a:t>
              </a: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 = 18 Ω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55" name="Text Box 43"/>
            <p:cNvSpPr txBox="1">
              <a:spLocks noChangeArrowheads="1"/>
            </p:cNvSpPr>
            <p:nvPr/>
          </p:nvSpPr>
          <p:spPr bwMode="auto">
            <a:xfrm>
              <a:off x="8904" y="5727"/>
              <a:ext cx="1624" cy="40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R</a:t>
              </a:r>
              <a:r>
                <a:rPr kumimoji="0" lang="en-US" sz="24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parallel</a:t>
              </a: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 = 15 Ω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54" name="Text Box 42"/>
            <p:cNvSpPr txBox="1">
              <a:spLocks noChangeArrowheads="1"/>
            </p:cNvSpPr>
            <p:nvPr/>
          </p:nvSpPr>
          <p:spPr bwMode="auto">
            <a:xfrm>
              <a:off x="7441" y="4823"/>
              <a:ext cx="1276" cy="40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R</a:t>
              </a:r>
              <a:r>
                <a:rPr kumimoji="0" lang="en-US" sz="24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1</a:t>
              </a: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 = 12 Ω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8914" name="Group 2"/>
            <p:cNvGrpSpPr>
              <a:grpSpLocks/>
            </p:cNvGrpSpPr>
            <p:nvPr/>
          </p:nvGrpSpPr>
          <p:grpSpPr bwMode="auto">
            <a:xfrm>
              <a:off x="6693" y="5162"/>
              <a:ext cx="2096" cy="2153"/>
              <a:chOff x="6693" y="5162"/>
              <a:chExt cx="2096" cy="2153"/>
            </a:xfrm>
          </p:grpSpPr>
          <p:sp>
            <p:nvSpPr>
              <p:cNvPr id="38953" name="AutoShape 41"/>
              <p:cNvSpPr>
                <a:spLocks noChangeShapeType="1"/>
              </p:cNvSpPr>
              <p:nvPr/>
            </p:nvSpPr>
            <p:spPr bwMode="auto">
              <a:xfrm>
                <a:off x="6951" y="5263"/>
                <a:ext cx="564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4000"/>
              </a:p>
            </p:txBody>
          </p:sp>
          <p:grpSp>
            <p:nvGrpSpPr>
              <p:cNvPr id="38945" name="Group 33"/>
              <p:cNvGrpSpPr>
                <a:grpSpLocks/>
              </p:cNvGrpSpPr>
              <p:nvPr/>
            </p:nvGrpSpPr>
            <p:grpSpPr bwMode="auto">
              <a:xfrm>
                <a:off x="7515" y="5162"/>
                <a:ext cx="452" cy="246"/>
                <a:chOff x="4057" y="8064"/>
                <a:chExt cx="701" cy="275"/>
              </a:xfrm>
            </p:grpSpPr>
            <p:sp>
              <p:nvSpPr>
                <p:cNvPr id="38952" name="AutoShape 40"/>
                <p:cNvSpPr>
                  <a:spLocks noChangeShapeType="1"/>
                </p:cNvSpPr>
                <p:nvPr/>
              </p:nvSpPr>
              <p:spPr bwMode="auto">
                <a:xfrm flipV="1">
                  <a:off x="4057" y="8064"/>
                  <a:ext cx="75" cy="113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 sz="4000"/>
                </a:p>
              </p:txBody>
            </p:sp>
            <p:sp>
              <p:nvSpPr>
                <p:cNvPr id="38951" name="AutoShape 39"/>
                <p:cNvSpPr>
                  <a:spLocks noChangeShapeType="1"/>
                </p:cNvSpPr>
                <p:nvPr/>
              </p:nvSpPr>
              <p:spPr bwMode="auto">
                <a:xfrm>
                  <a:off x="4132" y="8064"/>
                  <a:ext cx="113" cy="27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 sz="4000"/>
                </a:p>
              </p:txBody>
            </p:sp>
            <p:sp>
              <p:nvSpPr>
                <p:cNvPr id="38950" name="AutoShape 38"/>
                <p:cNvSpPr>
                  <a:spLocks noChangeShapeType="1"/>
                </p:cNvSpPr>
                <p:nvPr/>
              </p:nvSpPr>
              <p:spPr bwMode="auto">
                <a:xfrm flipV="1">
                  <a:off x="4245" y="8064"/>
                  <a:ext cx="100" cy="27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 sz="4000"/>
                </a:p>
              </p:txBody>
            </p:sp>
            <p:sp>
              <p:nvSpPr>
                <p:cNvPr id="38949" name="AutoShape 37"/>
                <p:cNvSpPr>
                  <a:spLocks noChangeShapeType="1"/>
                </p:cNvSpPr>
                <p:nvPr/>
              </p:nvSpPr>
              <p:spPr bwMode="auto">
                <a:xfrm>
                  <a:off x="4345" y="8064"/>
                  <a:ext cx="100" cy="27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 sz="4000"/>
                </a:p>
              </p:txBody>
            </p:sp>
            <p:sp>
              <p:nvSpPr>
                <p:cNvPr id="38948" name="AutoShape 36"/>
                <p:cNvSpPr>
                  <a:spLocks noChangeShapeType="1"/>
                </p:cNvSpPr>
                <p:nvPr/>
              </p:nvSpPr>
              <p:spPr bwMode="auto">
                <a:xfrm flipV="1">
                  <a:off x="4445" y="8064"/>
                  <a:ext cx="113" cy="27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 sz="4000"/>
                </a:p>
              </p:txBody>
            </p:sp>
            <p:sp>
              <p:nvSpPr>
                <p:cNvPr id="38947" name="AutoShape 35"/>
                <p:cNvSpPr>
                  <a:spLocks noChangeShapeType="1"/>
                </p:cNvSpPr>
                <p:nvPr/>
              </p:nvSpPr>
              <p:spPr bwMode="auto">
                <a:xfrm>
                  <a:off x="4558" y="8064"/>
                  <a:ext cx="100" cy="27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 sz="4000"/>
                </a:p>
              </p:txBody>
            </p:sp>
            <p:sp>
              <p:nvSpPr>
                <p:cNvPr id="38946" name="AutoShape 34"/>
                <p:cNvSpPr>
                  <a:spLocks noChangeShapeType="1"/>
                </p:cNvSpPr>
                <p:nvPr/>
              </p:nvSpPr>
              <p:spPr bwMode="auto">
                <a:xfrm flipV="1">
                  <a:off x="4658" y="8177"/>
                  <a:ext cx="100" cy="16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 sz="4000"/>
                </a:p>
              </p:txBody>
            </p:sp>
          </p:grpSp>
          <p:sp>
            <p:nvSpPr>
              <p:cNvPr id="38944" name="AutoShape 32"/>
              <p:cNvSpPr>
                <a:spLocks noChangeShapeType="1"/>
              </p:cNvSpPr>
              <p:nvPr/>
            </p:nvSpPr>
            <p:spPr bwMode="auto">
              <a:xfrm>
                <a:off x="7967" y="5262"/>
                <a:ext cx="696" cy="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4000"/>
              </a:p>
            </p:txBody>
          </p:sp>
          <p:sp>
            <p:nvSpPr>
              <p:cNvPr id="38943" name="AutoShape 31"/>
              <p:cNvSpPr>
                <a:spLocks noChangeShapeType="1"/>
              </p:cNvSpPr>
              <p:nvPr/>
            </p:nvSpPr>
            <p:spPr bwMode="auto">
              <a:xfrm>
                <a:off x="8701" y="5263"/>
                <a:ext cx="0" cy="48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4000"/>
              </a:p>
            </p:txBody>
          </p:sp>
          <p:grpSp>
            <p:nvGrpSpPr>
              <p:cNvPr id="38935" name="Group 23"/>
              <p:cNvGrpSpPr>
                <a:grpSpLocks/>
              </p:cNvGrpSpPr>
              <p:nvPr/>
            </p:nvGrpSpPr>
            <p:grpSpPr bwMode="auto">
              <a:xfrm rot="5400000">
                <a:off x="8388" y="5970"/>
                <a:ext cx="626" cy="177"/>
                <a:chOff x="4057" y="8064"/>
                <a:chExt cx="701" cy="275"/>
              </a:xfrm>
            </p:grpSpPr>
            <p:sp>
              <p:nvSpPr>
                <p:cNvPr id="38942" name="AutoShape 30"/>
                <p:cNvSpPr>
                  <a:spLocks noChangeShapeType="1"/>
                </p:cNvSpPr>
                <p:nvPr/>
              </p:nvSpPr>
              <p:spPr bwMode="auto">
                <a:xfrm flipV="1">
                  <a:off x="4057" y="8064"/>
                  <a:ext cx="75" cy="113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 sz="4000"/>
                </a:p>
              </p:txBody>
            </p:sp>
            <p:sp>
              <p:nvSpPr>
                <p:cNvPr id="38941" name="AutoShape 29"/>
                <p:cNvSpPr>
                  <a:spLocks noChangeShapeType="1"/>
                </p:cNvSpPr>
                <p:nvPr/>
              </p:nvSpPr>
              <p:spPr bwMode="auto">
                <a:xfrm>
                  <a:off x="4132" y="8064"/>
                  <a:ext cx="113" cy="27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 sz="4000"/>
                </a:p>
              </p:txBody>
            </p:sp>
            <p:sp>
              <p:nvSpPr>
                <p:cNvPr id="38940" name="AutoShape 28"/>
                <p:cNvSpPr>
                  <a:spLocks noChangeShapeType="1"/>
                </p:cNvSpPr>
                <p:nvPr/>
              </p:nvSpPr>
              <p:spPr bwMode="auto">
                <a:xfrm flipV="1">
                  <a:off x="4245" y="8064"/>
                  <a:ext cx="100" cy="27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 sz="4000"/>
                </a:p>
              </p:txBody>
            </p:sp>
            <p:sp>
              <p:nvSpPr>
                <p:cNvPr id="38939" name="AutoShape 27"/>
                <p:cNvSpPr>
                  <a:spLocks noChangeShapeType="1"/>
                </p:cNvSpPr>
                <p:nvPr/>
              </p:nvSpPr>
              <p:spPr bwMode="auto">
                <a:xfrm>
                  <a:off x="4345" y="8064"/>
                  <a:ext cx="100" cy="27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 sz="4000"/>
                </a:p>
              </p:txBody>
            </p:sp>
            <p:sp>
              <p:nvSpPr>
                <p:cNvPr id="38938" name="AutoShape 26"/>
                <p:cNvSpPr>
                  <a:spLocks noChangeShapeType="1"/>
                </p:cNvSpPr>
                <p:nvPr/>
              </p:nvSpPr>
              <p:spPr bwMode="auto">
                <a:xfrm flipV="1">
                  <a:off x="4445" y="8064"/>
                  <a:ext cx="113" cy="27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 sz="4000"/>
                </a:p>
              </p:txBody>
            </p:sp>
            <p:sp>
              <p:nvSpPr>
                <p:cNvPr id="38937" name="AutoShape 25"/>
                <p:cNvSpPr>
                  <a:spLocks noChangeShapeType="1"/>
                </p:cNvSpPr>
                <p:nvPr/>
              </p:nvSpPr>
              <p:spPr bwMode="auto">
                <a:xfrm>
                  <a:off x="4558" y="8064"/>
                  <a:ext cx="100" cy="27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 sz="4000"/>
                </a:p>
              </p:txBody>
            </p:sp>
            <p:sp>
              <p:nvSpPr>
                <p:cNvPr id="38936" name="AutoShape 24"/>
                <p:cNvSpPr>
                  <a:spLocks noChangeShapeType="1"/>
                </p:cNvSpPr>
                <p:nvPr/>
              </p:nvSpPr>
              <p:spPr bwMode="auto">
                <a:xfrm flipV="1">
                  <a:off x="4658" y="8177"/>
                  <a:ext cx="100" cy="16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 sz="4000"/>
                </a:p>
              </p:txBody>
            </p:sp>
          </p:grpSp>
          <p:sp>
            <p:nvSpPr>
              <p:cNvPr id="38934" name="AutoShape 22"/>
              <p:cNvSpPr>
                <a:spLocks noChangeShapeType="1"/>
              </p:cNvSpPr>
              <p:nvPr/>
            </p:nvSpPr>
            <p:spPr bwMode="auto">
              <a:xfrm>
                <a:off x="8692" y="6372"/>
                <a:ext cx="9" cy="78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4000"/>
              </a:p>
            </p:txBody>
          </p:sp>
          <p:sp>
            <p:nvSpPr>
              <p:cNvPr id="38933" name="AutoShape 21"/>
              <p:cNvSpPr>
                <a:spLocks noChangeShapeType="1"/>
              </p:cNvSpPr>
              <p:nvPr/>
            </p:nvSpPr>
            <p:spPr bwMode="auto">
              <a:xfrm flipH="1">
                <a:off x="8177" y="7156"/>
                <a:ext cx="524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4000"/>
              </a:p>
            </p:txBody>
          </p:sp>
          <p:sp>
            <p:nvSpPr>
              <p:cNvPr id="38932" name="AutoShape 20"/>
              <p:cNvSpPr>
                <a:spLocks noChangeShapeType="1"/>
              </p:cNvSpPr>
              <p:nvPr/>
            </p:nvSpPr>
            <p:spPr bwMode="auto">
              <a:xfrm flipH="1">
                <a:off x="6951" y="7155"/>
                <a:ext cx="766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4000"/>
              </a:p>
            </p:txBody>
          </p:sp>
          <p:grpSp>
            <p:nvGrpSpPr>
              <p:cNvPr id="38924" name="Group 12"/>
              <p:cNvGrpSpPr>
                <a:grpSpLocks/>
              </p:cNvGrpSpPr>
              <p:nvPr/>
            </p:nvGrpSpPr>
            <p:grpSpPr bwMode="auto">
              <a:xfrm>
                <a:off x="7727" y="7069"/>
                <a:ext cx="451" cy="246"/>
                <a:chOff x="4057" y="8064"/>
                <a:chExt cx="701" cy="275"/>
              </a:xfrm>
            </p:grpSpPr>
            <p:sp>
              <p:nvSpPr>
                <p:cNvPr id="38931" name="AutoShape 19"/>
                <p:cNvSpPr>
                  <a:spLocks noChangeShapeType="1"/>
                </p:cNvSpPr>
                <p:nvPr/>
              </p:nvSpPr>
              <p:spPr bwMode="auto">
                <a:xfrm flipV="1">
                  <a:off x="4057" y="8064"/>
                  <a:ext cx="75" cy="113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 sz="4000"/>
                </a:p>
              </p:txBody>
            </p:sp>
            <p:sp>
              <p:nvSpPr>
                <p:cNvPr id="38930" name="AutoShape 18"/>
                <p:cNvSpPr>
                  <a:spLocks noChangeShapeType="1"/>
                </p:cNvSpPr>
                <p:nvPr/>
              </p:nvSpPr>
              <p:spPr bwMode="auto">
                <a:xfrm>
                  <a:off x="4132" y="8064"/>
                  <a:ext cx="113" cy="27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 sz="4000"/>
                </a:p>
              </p:txBody>
            </p:sp>
            <p:sp>
              <p:nvSpPr>
                <p:cNvPr id="38929" name="AutoShape 17"/>
                <p:cNvSpPr>
                  <a:spLocks noChangeShapeType="1"/>
                </p:cNvSpPr>
                <p:nvPr/>
              </p:nvSpPr>
              <p:spPr bwMode="auto">
                <a:xfrm flipV="1">
                  <a:off x="4245" y="8064"/>
                  <a:ext cx="100" cy="27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 sz="4000"/>
                </a:p>
              </p:txBody>
            </p:sp>
            <p:sp>
              <p:nvSpPr>
                <p:cNvPr id="38928" name="AutoShape 16"/>
                <p:cNvSpPr>
                  <a:spLocks noChangeShapeType="1"/>
                </p:cNvSpPr>
                <p:nvPr/>
              </p:nvSpPr>
              <p:spPr bwMode="auto">
                <a:xfrm>
                  <a:off x="4345" y="8064"/>
                  <a:ext cx="100" cy="27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 sz="4000"/>
                </a:p>
              </p:txBody>
            </p:sp>
            <p:sp>
              <p:nvSpPr>
                <p:cNvPr id="38927" name="AutoShape 15"/>
                <p:cNvSpPr>
                  <a:spLocks noChangeShapeType="1"/>
                </p:cNvSpPr>
                <p:nvPr/>
              </p:nvSpPr>
              <p:spPr bwMode="auto">
                <a:xfrm flipV="1">
                  <a:off x="4445" y="8064"/>
                  <a:ext cx="113" cy="27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 sz="4000"/>
                </a:p>
              </p:txBody>
            </p:sp>
            <p:sp>
              <p:nvSpPr>
                <p:cNvPr id="38926" name="AutoShape 14"/>
                <p:cNvSpPr>
                  <a:spLocks noChangeShapeType="1"/>
                </p:cNvSpPr>
                <p:nvPr/>
              </p:nvSpPr>
              <p:spPr bwMode="auto">
                <a:xfrm>
                  <a:off x="4558" y="8064"/>
                  <a:ext cx="100" cy="27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 sz="4000"/>
                </a:p>
              </p:txBody>
            </p:sp>
            <p:sp>
              <p:nvSpPr>
                <p:cNvPr id="38925" name="AutoShape 13"/>
                <p:cNvSpPr>
                  <a:spLocks noChangeShapeType="1"/>
                </p:cNvSpPr>
                <p:nvPr/>
              </p:nvSpPr>
              <p:spPr bwMode="auto">
                <a:xfrm flipV="1">
                  <a:off x="4658" y="8177"/>
                  <a:ext cx="100" cy="16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 sz="4000"/>
                </a:p>
              </p:txBody>
            </p:sp>
          </p:grpSp>
          <p:sp>
            <p:nvSpPr>
              <p:cNvPr id="38923" name="AutoShape 11"/>
              <p:cNvSpPr>
                <a:spLocks noChangeShapeType="1"/>
              </p:cNvSpPr>
              <p:nvPr/>
            </p:nvSpPr>
            <p:spPr bwMode="auto">
              <a:xfrm>
                <a:off x="6951" y="5263"/>
                <a:ext cx="0" cy="54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4000"/>
              </a:p>
            </p:txBody>
          </p:sp>
          <p:sp>
            <p:nvSpPr>
              <p:cNvPr id="38922" name="AutoShape 10"/>
              <p:cNvSpPr>
                <a:spLocks noChangeShapeType="1"/>
              </p:cNvSpPr>
              <p:nvPr/>
            </p:nvSpPr>
            <p:spPr bwMode="auto">
              <a:xfrm>
                <a:off x="6806" y="5813"/>
                <a:ext cx="282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4000"/>
              </a:p>
            </p:txBody>
          </p:sp>
          <p:sp>
            <p:nvSpPr>
              <p:cNvPr id="38921" name="AutoShape 9"/>
              <p:cNvSpPr>
                <a:spLocks noChangeShapeType="1"/>
              </p:cNvSpPr>
              <p:nvPr/>
            </p:nvSpPr>
            <p:spPr bwMode="auto">
              <a:xfrm>
                <a:off x="6815" y="6027"/>
                <a:ext cx="282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4000"/>
              </a:p>
            </p:txBody>
          </p:sp>
          <p:sp>
            <p:nvSpPr>
              <p:cNvPr id="38920" name="AutoShape 8"/>
              <p:cNvSpPr>
                <a:spLocks noChangeShapeType="1"/>
              </p:cNvSpPr>
              <p:nvPr/>
            </p:nvSpPr>
            <p:spPr bwMode="auto">
              <a:xfrm>
                <a:off x="6822" y="6241"/>
                <a:ext cx="282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4000"/>
              </a:p>
            </p:txBody>
          </p:sp>
          <p:sp>
            <p:nvSpPr>
              <p:cNvPr id="38919" name="AutoShape 7"/>
              <p:cNvSpPr>
                <a:spLocks noChangeShapeType="1"/>
              </p:cNvSpPr>
              <p:nvPr/>
            </p:nvSpPr>
            <p:spPr bwMode="auto">
              <a:xfrm>
                <a:off x="6819" y="6471"/>
                <a:ext cx="282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4000"/>
              </a:p>
            </p:txBody>
          </p:sp>
          <p:sp>
            <p:nvSpPr>
              <p:cNvPr id="38918" name="AutoShape 6"/>
              <p:cNvSpPr>
                <a:spLocks noChangeShapeType="1"/>
              </p:cNvSpPr>
              <p:nvPr/>
            </p:nvSpPr>
            <p:spPr bwMode="auto">
              <a:xfrm>
                <a:off x="6701" y="6128"/>
                <a:ext cx="516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4000"/>
              </a:p>
            </p:txBody>
          </p:sp>
          <p:sp>
            <p:nvSpPr>
              <p:cNvPr id="38917" name="AutoShape 5"/>
              <p:cNvSpPr>
                <a:spLocks noChangeShapeType="1"/>
              </p:cNvSpPr>
              <p:nvPr/>
            </p:nvSpPr>
            <p:spPr bwMode="auto">
              <a:xfrm>
                <a:off x="6693" y="6348"/>
                <a:ext cx="516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4000"/>
              </a:p>
            </p:txBody>
          </p:sp>
          <p:sp>
            <p:nvSpPr>
              <p:cNvPr id="38916" name="AutoShape 4"/>
              <p:cNvSpPr>
                <a:spLocks noChangeShapeType="1"/>
              </p:cNvSpPr>
              <p:nvPr/>
            </p:nvSpPr>
            <p:spPr bwMode="auto">
              <a:xfrm>
                <a:off x="6701" y="6604"/>
                <a:ext cx="516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4000"/>
              </a:p>
            </p:txBody>
          </p:sp>
          <p:sp>
            <p:nvSpPr>
              <p:cNvPr id="38915" name="AutoShape 3"/>
              <p:cNvSpPr>
                <a:spLocks noChangeShapeType="1"/>
              </p:cNvSpPr>
              <p:nvPr/>
            </p:nvSpPr>
            <p:spPr bwMode="auto">
              <a:xfrm>
                <a:off x="6951" y="6595"/>
                <a:ext cx="0" cy="56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 sz="400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Step 4.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Solve to determine the equivalent resistance of the remaining series circuit. Let the equivalent resistance for the complete circuit be </a:t>
            </a:r>
            <a:r>
              <a:rPr lang="en-CA" dirty="0" err="1" smtClean="0"/>
              <a:t>R</a:t>
            </a:r>
            <a:r>
              <a:rPr lang="en-CA" baseline="-25000" dirty="0" err="1" smtClean="0"/>
              <a:t>total</a:t>
            </a:r>
            <a:r>
              <a:rPr lang="en-CA" dirty="0" smtClean="0"/>
              <a:t> :</a:t>
            </a:r>
          </a:p>
          <a:p>
            <a:pPr>
              <a:buNone/>
            </a:pPr>
            <a:r>
              <a:rPr lang="en-CA" dirty="0" smtClean="0"/>
              <a:t>What is the formula to calculate resistance in a series circuit</a:t>
            </a:r>
          </a:p>
          <a:p>
            <a:r>
              <a:rPr lang="en-CA" sz="2800" b="1" dirty="0" err="1" smtClean="0">
                <a:solidFill>
                  <a:srgbClr val="002060"/>
                </a:solidFill>
              </a:rPr>
              <a:t>R</a:t>
            </a:r>
            <a:r>
              <a:rPr lang="en-CA" sz="2800" b="1" baseline="-25000" dirty="0" err="1" smtClean="0">
                <a:solidFill>
                  <a:srgbClr val="002060"/>
                </a:solidFill>
              </a:rPr>
              <a:t>total</a:t>
            </a:r>
            <a:r>
              <a:rPr lang="en-CA" sz="2800" b="1" dirty="0" smtClean="0">
                <a:solidFill>
                  <a:srgbClr val="002060"/>
                </a:solidFill>
              </a:rPr>
              <a:t> = R</a:t>
            </a:r>
            <a:r>
              <a:rPr lang="en-CA" sz="2800" b="1" baseline="-25000" dirty="0" smtClean="0">
                <a:solidFill>
                  <a:srgbClr val="002060"/>
                </a:solidFill>
              </a:rPr>
              <a:t>1</a:t>
            </a:r>
            <a:r>
              <a:rPr lang="en-CA" sz="2800" b="1" dirty="0" smtClean="0">
                <a:solidFill>
                  <a:srgbClr val="002060"/>
                </a:solidFill>
              </a:rPr>
              <a:t> + </a:t>
            </a:r>
            <a:r>
              <a:rPr lang="en-CA" sz="2800" b="1" dirty="0" err="1" smtClean="0">
                <a:solidFill>
                  <a:srgbClr val="002060"/>
                </a:solidFill>
              </a:rPr>
              <a:t>R</a:t>
            </a:r>
            <a:r>
              <a:rPr lang="en-CA" sz="2800" b="1" baseline="-25000" dirty="0" err="1" smtClean="0">
                <a:solidFill>
                  <a:srgbClr val="002060"/>
                </a:solidFill>
              </a:rPr>
              <a:t>parallel</a:t>
            </a:r>
            <a:r>
              <a:rPr lang="en-CA" sz="2800" b="1" dirty="0" smtClean="0">
                <a:solidFill>
                  <a:srgbClr val="002060"/>
                </a:solidFill>
              </a:rPr>
              <a:t> + R</a:t>
            </a:r>
            <a:r>
              <a:rPr lang="en-CA" sz="2800" b="1" baseline="-25000" dirty="0" smtClean="0">
                <a:solidFill>
                  <a:srgbClr val="002060"/>
                </a:solidFill>
              </a:rPr>
              <a:t>5</a:t>
            </a:r>
            <a:r>
              <a:rPr lang="en-CA" sz="2800" b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CA" sz="2800" b="1" dirty="0" err="1" smtClean="0">
                <a:solidFill>
                  <a:srgbClr val="002060"/>
                </a:solidFill>
              </a:rPr>
              <a:t>R</a:t>
            </a:r>
            <a:r>
              <a:rPr lang="en-CA" sz="2800" b="1" baseline="-25000" dirty="0" err="1" smtClean="0">
                <a:solidFill>
                  <a:srgbClr val="002060"/>
                </a:solidFill>
              </a:rPr>
              <a:t>total</a:t>
            </a:r>
            <a:r>
              <a:rPr lang="en-CA" sz="2800" b="1" dirty="0" smtClean="0">
                <a:solidFill>
                  <a:srgbClr val="002060"/>
                </a:solidFill>
              </a:rPr>
              <a:t> = 12 Ω + 15 Ω + 18 Ω</a:t>
            </a:r>
          </a:p>
          <a:p>
            <a:r>
              <a:rPr lang="en-CA" sz="2800" b="1" dirty="0" err="1" smtClean="0">
                <a:solidFill>
                  <a:srgbClr val="002060"/>
                </a:solidFill>
              </a:rPr>
              <a:t>R</a:t>
            </a:r>
            <a:r>
              <a:rPr lang="en-CA" sz="2800" b="1" baseline="-25000" dirty="0" err="1" smtClean="0">
                <a:solidFill>
                  <a:srgbClr val="002060"/>
                </a:solidFill>
              </a:rPr>
              <a:t>total</a:t>
            </a:r>
            <a:r>
              <a:rPr lang="en-CA" sz="2800" b="1" dirty="0" smtClean="0">
                <a:solidFill>
                  <a:srgbClr val="002060"/>
                </a:solidFill>
              </a:rPr>
              <a:t> = 45 Ω </a:t>
            </a:r>
          </a:p>
          <a:p>
            <a:r>
              <a:rPr lang="en-CA" sz="2800" b="1" dirty="0" smtClean="0">
                <a:solidFill>
                  <a:srgbClr val="002060"/>
                </a:solidFill>
              </a:rPr>
              <a:t>Therefore, the equivalent resistance is 45 Ω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Questions</a:t>
            </a: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What is the total resistance of the mixed circuit shown to the right, note that each resistor has a resistance of 5.0 Ω. </a:t>
            </a:r>
            <a:r>
              <a:rPr lang="en-CA" b="1" dirty="0" smtClean="0"/>
              <a:t>T (4)</a:t>
            </a:r>
            <a:endParaRPr lang="en-CA" dirty="0"/>
          </a:p>
        </p:txBody>
      </p:sp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1835696" y="2924944"/>
            <a:ext cx="3769295" cy="3003302"/>
            <a:chOff x="1377" y="11157"/>
            <a:chExt cx="3210" cy="2028"/>
          </a:xfrm>
        </p:grpSpPr>
        <p:sp>
          <p:nvSpPr>
            <p:cNvPr id="40963" name="Text Box 3"/>
            <p:cNvSpPr txBox="1">
              <a:spLocks noChangeArrowheads="1"/>
            </p:cNvSpPr>
            <p:nvPr/>
          </p:nvSpPr>
          <p:spPr bwMode="auto">
            <a:xfrm>
              <a:off x="2120" y="11218"/>
              <a:ext cx="613" cy="47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R</a:t>
              </a:r>
              <a:r>
                <a:rPr kumimoji="0" lang="en-CA" sz="2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en-US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64" name="Text Box 4"/>
            <p:cNvSpPr txBox="1">
              <a:spLocks noChangeArrowheads="1"/>
            </p:cNvSpPr>
            <p:nvPr/>
          </p:nvSpPr>
          <p:spPr bwMode="auto">
            <a:xfrm>
              <a:off x="3286" y="12156"/>
              <a:ext cx="613" cy="47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R</a:t>
              </a:r>
              <a:r>
                <a:rPr kumimoji="0" lang="en-CA" sz="2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endParaRPr kumimoji="0" lang="en-US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65" name="Text Box 5"/>
            <p:cNvSpPr txBox="1">
              <a:spLocks noChangeArrowheads="1"/>
            </p:cNvSpPr>
            <p:nvPr/>
          </p:nvSpPr>
          <p:spPr bwMode="auto">
            <a:xfrm>
              <a:off x="3514" y="12667"/>
              <a:ext cx="613" cy="47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R</a:t>
              </a:r>
              <a:r>
                <a:rPr kumimoji="0" lang="en-CA" sz="2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4</a:t>
              </a:r>
              <a:endParaRPr kumimoji="0" lang="en-US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66" name="Text Box 6"/>
            <p:cNvSpPr txBox="1">
              <a:spLocks noChangeArrowheads="1"/>
            </p:cNvSpPr>
            <p:nvPr/>
          </p:nvSpPr>
          <p:spPr bwMode="auto">
            <a:xfrm>
              <a:off x="2320" y="12578"/>
              <a:ext cx="613" cy="47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R</a:t>
              </a:r>
              <a:r>
                <a:rPr kumimoji="0" lang="en-CA" sz="2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5</a:t>
              </a:r>
              <a:endParaRPr kumimoji="0" lang="en-US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0967" name="Group 7"/>
            <p:cNvGrpSpPr>
              <a:grpSpLocks/>
            </p:cNvGrpSpPr>
            <p:nvPr/>
          </p:nvGrpSpPr>
          <p:grpSpPr bwMode="auto">
            <a:xfrm>
              <a:off x="1377" y="11277"/>
              <a:ext cx="3210" cy="1908"/>
              <a:chOff x="1377" y="11277"/>
              <a:chExt cx="3210" cy="1908"/>
            </a:xfrm>
          </p:grpSpPr>
          <p:grpSp>
            <p:nvGrpSpPr>
              <p:cNvPr id="40968" name="Group 8"/>
              <p:cNvGrpSpPr>
                <a:grpSpLocks/>
              </p:cNvGrpSpPr>
              <p:nvPr/>
            </p:nvGrpSpPr>
            <p:grpSpPr bwMode="auto">
              <a:xfrm rot="-192783">
                <a:off x="3400" y="11277"/>
                <a:ext cx="451" cy="177"/>
                <a:chOff x="4057" y="8064"/>
                <a:chExt cx="701" cy="275"/>
              </a:xfrm>
            </p:grpSpPr>
            <p:cxnSp>
              <p:nvCxnSpPr>
                <p:cNvPr id="40969" name="AutoShape 9"/>
                <p:cNvCxnSpPr>
                  <a:cxnSpLocks noChangeShapeType="1"/>
                </p:cNvCxnSpPr>
                <p:nvPr/>
              </p:nvCxnSpPr>
              <p:spPr bwMode="auto">
                <a:xfrm flipV="1">
                  <a:off x="4057" y="8064"/>
                  <a:ext cx="75" cy="113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0970" name="AutoShape 10"/>
                <p:cNvCxnSpPr>
                  <a:cxnSpLocks noChangeShapeType="1"/>
                </p:cNvCxnSpPr>
                <p:nvPr/>
              </p:nvCxnSpPr>
              <p:spPr bwMode="auto">
                <a:xfrm>
                  <a:off x="4132" y="8064"/>
                  <a:ext cx="113" cy="27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0971" name="AutoShape 11"/>
                <p:cNvCxnSpPr>
                  <a:cxnSpLocks noChangeShapeType="1"/>
                </p:cNvCxnSpPr>
                <p:nvPr/>
              </p:nvCxnSpPr>
              <p:spPr bwMode="auto">
                <a:xfrm flipV="1">
                  <a:off x="4245" y="8064"/>
                  <a:ext cx="100" cy="27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0972" name="AutoShape 12"/>
                <p:cNvCxnSpPr>
                  <a:cxnSpLocks noChangeShapeType="1"/>
                </p:cNvCxnSpPr>
                <p:nvPr/>
              </p:nvCxnSpPr>
              <p:spPr bwMode="auto">
                <a:xfrm>
                  <a:off x="4345" y="8064"/>
                  <a:ext cx="100" cy="27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0973" name="AutoShape 13"/>
                <p:cNvCxnSpPr>
                  <a:cxnSpLocks noChangeShapeType="1"/>
                </p:cNvCxnSpPr>
                <p:nvPr/>
              </p:nvCxnSpPr>
              <p:spPr bwMode="auto">
                <a:xfrm flipV="1">
                  <a:off x="4445" y="8064"/>
                  <a:ext cx="113" cy="27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0974" name="AutoShape 14"/>
                <p:cNvCxnSpPr>
                  <a:cxnSpLocks noChangeShapeType="1"/>
                </p:cNvCxnSpPr>
                <p:nvPr/>
              </p:nvCxnSpPr>
              <p:spPr bwMode="auto">
                <a:xfrm>
                  <a:off x="4558" y="8064"/>
                  <a:ext cx="100" cy="27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0975" name="AutoShape 15"/>
                <p:cNvCxnSpPr>
                  <a:cxnSpLocks noChangeShapeType="1"/>
                </p:cNvCxnSpPr>
                <p:nvPr/>
              </p:nvCxnSpPr>
              <p:spPr bwMode="auto">
                <a:xfrm flipV="1">
                  <a:off x="4658" y="8177"/>
                  <a:ext cx="100" cy="16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40976" name="Group 16"/>
              <p:cNvGrpSpPr>
                <a:grpSpLocks/>
              </p:cNvGrpSpPr>
              <p:nvPr/>
            </p:nvGrpSpPr>
            <p:grpSpPr bwMode="auto">
              <a:xfrm>
                <a:off x="1377" y="11369"/>
                <a:ext cx="2201" cy="1816"/>
                <a:chOff x="1377" y="11369"/>
                <a:chExt cx="2201" cy="1816"/>
              </a:xfrm>
            </p:grpSpPr>
            <p:cxnSp>
              <p:nvCxnSpPr>
                <p:cNvPr id="40977" name="AutoShape 17"/>
                <p:cNvCxnSpPr>
                  <a:cxnSpLocks noChangeShapeType="1"/>
                </p:cNvCxnSpPr>
                <p:nvPr/>
              </p:nvCxnSpPr>
              <p:spPr bwMode="auto">
                <a:xfrm>
                  <a:off x="1635" y="11708"/>
                  <a:ext cx="564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grpSp>
              <p:nvGrpSpPr>
                <p:cNvPr id="40978" name="Group 18"/>
                <p:cNvGrpSpPr>
                  <a:grpSpLocks/>
                </p:cNvGrpSpPr>
                <p:nvPr/>
              </p:nvGrpSpPr>
              <p:grpSpPr bwMode="auto">
                <a:xfrm>
                  <a:off x="2199" y="11635"/>
                  <a:ext cx="452" cy="177"/>
                  <a:chOff x="4057" y="8064"/>
                  <a:chExt cx="701" cy="275"/>
                </a:xfrm>
              </p:grpSpPr>
              <p:cxnSp>
                <p:nvCxnSpPr>
                  <p:cNvPr id="40979" name="AutoShape 19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057" y="8064"/>
                    <a:ext cx="75" cy="113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0980" name="AutoShape 2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132" y="8064"/>
                    <a:ext cx="113" cy="2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0981" name="AutoShape 21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245" y="8064"/>
                    <a:ext cx="100" cy="2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0982" name="AutoShape 2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345" y="8064"/>
                    <a:ext cx="100" cy="2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0983" name="AutoShape 23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445" y="8064"/>
                    <a:ext cx="113" cy="2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0984" name="AutoShape 2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558" y="8064"/>
                    <a:ext cx="100" cy="2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0985" name="AutoShape 25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658" y="8177"/>
                    <a:ext cx="100" cy="162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40986" name="AutoShape 26"/>
                <p:cNvCxnSpPr>
                  <a:cxnSpLocks noChangeShapeType="1"/>
                </p:cNvCxnSpPr>
                <p:nvPr/>
              </p:nvCxnSpPr>
              <p:spPr bwMode="auto">
                <a:xfrm>
                  <a:off x="2651" y="11707"/>
                  <a:ext cx="749" cy="1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0987" name="AutoShape 27"/>
                <p:cNvCxnSpPr>
                  <a:cxnSpLocks noChangeShapeType="1"/>
                </p:cNvCxnSpPr>
                <p:nvPr/>
              </p:nvCxnSpPr>
              <p:spPr bwMode="auto">
                <a:xfrm>
                  <a:off x="3385" y="11369"/>
                  <a:ext cx="0" cy="346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0988" name="AutoShape 28"/>
                <p:cNvCxnSpPr>
                  <a:cxnSpLocks noChangeShapeType="1"/>
                </p:cNvCxnSpPr>
                <p:nvPr/>
              </p:nvCxnSpPr>
              <p:spPr bwMode="auto">
                <a:xfrm flipH="1">
                  <a:off x="2861" y="13069"/>
                  <a:ext cx="717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0989" name="AutoShape 29"/>
                <p:cNvCxnSpPr>
                  <a:cxnSpLocks noChangeShapeType="1"/>
                </p:cNvCxnSpPr>
                <p:nvPr/>
              </p:nvCxnSpPr>
              <p:spPr bwMode="auto">
                <a:xfrm flipH="1">
                  <a:off x="1635" y="13070"/>
                  <a:ext cx="766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grpSp>
              <p:nvGrpSpPr>
                <p:cNvPr id="40990" name="Group 30"/>
                <p:cNvGrpSpPr>
                  <a:grpSpLocks/>
                </p:cNvGrpSpPr>
                <p:nvPr/>
              </p:nvGrpSpPr>
              <p:grpSpPr bwMode="auto">
                <a:xfrm>
                  <a:off x="2411" y="13008"/>
                  <a:ext cx="451" cy="177"/>
                  <a:chOff x="4057" y="8064"/>
                  <a:chExt cx="701" cy="275"/>
                </a:xfrm>
              </p:grpSpPr>
              <p:cxnSp>
                <p:nvCxnSpPr>
                  <p:cNvPr id="40991" name="AutoShape 31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057" y="8064"/>
                    <a:ext cx="75" cy="113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0992" name="AutoShape 3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132" y="8064"/>
                    <a:ext cx="113" cy="2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0993" name="AutoShape 33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245" y="8064"/>
                    <a:ext cx="100" cy="2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0994" name="AutoShape 3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345" y="8064"/>
                    <a:ext cx="100" cy="2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0995" name="AutoShape 35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445" y="8064"/>
                    <a:ext cx="113" cy="2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0996" name="AutoShape 3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558" y="8064"/>
                    <a:ext cx="100" cy="2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0997" name="AutoShape 37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658" y="8177"/>
                    <a:ext cx="100" cy="162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40998" name="AutoShape 38"/>
                <p:cNvCxnSpPr>
                  <a:cxnSpLocks noChangeShapeType="1"/>
                </p:cNvCxnSpPr>
                <p:nvPr/>
              </p:nvCxnSpPr>
              <p:spPr bwMode="auto">
                <a:xfrm>
                  <a:off x="1635" y="11708"/>
                  <a:ext cx="0" cy="39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0999" name="AutoShape 39"/>
                <p:cNvCxnSpPr>
                  <a:cxnSpLocks noChangeShapeType="1"/>
                </p:cNvCxnSpPr>
                <p:nvPr/>
              </p:nvCxnSpPr>
              <p:spPr bwMode="auto">
                <a:xfrm>
                  <a:off x="1490" y="12103"/>
                  <a:ext cx="28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1000" name="AutoShape 40"/>
                <p:cNvCxnSpPr>
                  <a:cxnSpLocks noChangeShapeType="1"/>
                </p:cNvCxnSpPr>
                <p:nvPr/>
              </p:nvCxnSpPr>
              <p:spPr bwMode="auto">
                <a:xfrm>
                  <a:off x="1499" y="12258"/>
                  <a:ext cx="28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1001" name="AutoShape 41"/>
                <p:cNvCxnSpPr>
                  <a:cxnSpLocks noChangeShapeType="1"/>
                </p:cNvCxnSpPr>
                <p:nvPr/>
              </p:nvCxnSpPr>
              <p:spPr bwMode="auto">
                <a:xfrm>
                  <a:off x="1506" y="12412"/>
                  <a:ext cx="28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1002" name="AutoShape 42"/>
                <p:cNvCxnSpPr>
                  <a:cxnSpLocks noChangeShapeType="1"/>
                </p:cNvCxnSpPr>
                <p:nvPr/>
              </p:nvCxnSpPr>
              <p:spPr bwMode="auto">
                <a:xfrm>
                  <a:off x="1503" y="12578"/>
                  <a:ext cx="28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1003" name="AutoShape 43"/>
                <p:cNvCxnSpPr>
                  <a:cxnSpLocks noChangeShapeType="1"/>
                </p:cNvCxnSpPr>
                <p:nvPr/>
              </p:nvCxnSpPr>
              <p:spPr bwMode="auto">
                <a:xfrm>
                  <a:off x="1385" y="12331"/>
                  <a:ext cx="516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1004" name="AutoShape 44"/>
                <p:cNvCxnSpPr>
                  <a:cxnSpLocks noChangeShapeType="1"/>
                </p:cNvCxnSpPr>
                <p:nvPr/>
              </p:nvCxnSpPr>
              <p:spPr bwMode="auto">
                <a:xfrm>
                  <a:off x="1377" y="12489"/>
                  <a:ext cx="516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1005" name="AutoShape 45"/>
                <p:cNvCxnSpPr>
                  <a:cxnSpLocks noChangeShapeType="1"/>
                </p:cNvCxnSpPr>
                <p:nvPr/>
              </p:nvCxnSpPr>
              <p:spPr bwMode="auto">
                <a:xfrm>
                  <a:off x="1385" y="12674"/>
                  <a:ext cx="516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1006" name="AutoShape 46"/>
                <p:cNvCxnSpPr>
                  <a:cxnSpLocks noChangeShapeType="1"/>
                </p:cNvCxnSpPr>
                <p:nvPr/>
              </p:nvCxnSpPr>
              <p:spPr bwMode="auto">
                <a:xfrm>
                  <a:off x="1635" y="12667"/>
                  <a:ext cx="0" cy="404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41007" name="AutoShape 47"/>
              <p:cNvCxnSpPr>
                <a:cxnSpLocks noChangeShapeType="1"/>
              </p:cNvCxnSpPr>
              <p:nvPr/>
            </p:nvCxnSpPr>
            <p:spPr bwMode="auto">
              <a:xfrm>
                <a:off x="3391" y="11726"/>
                <a:ext cx="0" cy="34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grpSp>
            <p:nvGrpSpPr>
              <p:cNvPr id="41008" name="Group 48"/>
              <p:cNvGrpSpPr>
                <a:grpSpLocks/>
              </p:cNvGrpSpPr>
              <p:nvPr/>
            </p:nvGrpSpPr>
            <p:grpSpPr bwMode="auto">
              <a:xfrm rot="-192783">
                <a:off x="3393" y="11985"/>
                <a:ext cx="451" cy="177"/>
                <a:chOff x="4057" y="8064"/>
                <a:chExt cx="701" cy="275"/>
              </a:xfrm>
            </p:grpSpPr>
            <p:cxnSp>
              <p:nvCxnSpPr>
                <p:cNvPr id="41009" name="AutoShape 49"/>
                <p:cNvCxnSpPr>
                  <a:cxnSpLocks noChangeShapeType="1"/>
                </p:cNvCxnSpPr>
                <p:nvPr/>
              </p:nvCxnSpPr>
              <p:spPr bwMode="auto">
                <a:xfrm flipV="1">
                  <a:off x="4057" y="8064"/>
                  <a:ext cx="75" cy="113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1010" name="AutoShape 50"/>
                <p:cNvCxnSpPr>
                  <a:cxnSpLocks noChangeShapeType="1"/>
                </p:cNvCxnSpPr>
                <p:nvPr/>
              </p:nvCxnSpPr>
              <p:spPr bwMode="auto">
                <a:xfrm>
                  <a:off x="4132" y="8064"/>
                  <a:ext cx="113" cy="27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1011" name="AutoShape 51"/>
                <p:cNvCxnSpPr>
                  <a:cxnSpLocks noChangeShapeType="1"/>
                </p:cNvCxnSpPr>
                <p:nvPr/>
              </p:nvCxnSpPr>
              <p:spPr bwMode="auto">
                <a:xfrm flipV="1">
                  <a:off x="4245" y="8064"/>
                  <a:ext cx="100" cy="27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1012" name="AutoShape 52"/>
                <p:cNvCxnSpPr>
                  <a:cxnSpLocks noChangeShapeType="1"/>
                </p:cNvCxnSpPr>
                <p:nvPr/>
              </p:nvCxnSpPr>
              <p:spPr bwMode="auto">
                <a:xfrm>
                  <a:off x="4345" y="8064"/>
                  <a:ext cx="100" cy="27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1013" name="AutoShape 53"/>
                <p:cNvCxnSpPr>
                  <a:cxnSpLocks noChangeShapeType="1"/>
                </p:cNvCxnSpPr>
                <p:nvPr/>
              </p:nvCxnSpPr>
              <p:spPr bwMode="auto">
                <a:xfrm flipV="1">
                  <a:off x="4445" y="8064"/>
                  <a:ext cx="113" cy="27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1014" name="AutoShape 54"/>
                <p:cNvCxnSpPr>
                  <a:cxnSpLocks noChangeShapeType="1"/>
                </p:cNvCxnSpPr>
                <p:nvPr/>
              </p:nvCxnSpPr>
              <p:spPr bwMode="auto">
                <a:xfrm>
                  <a:off x="4558" y="8064"/>
                  <a:ext cx="100" cy="27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1015" name="AutoShape 55"/>
                <p:cNvCxnSpPr>
                  <a:cxnSpLocks noChangeShapeType="1"/>
                </p:cNvCxnSpPr>
                <p:nvPr/>
              </p:nvCxnSpPr>
              <p:spPr bwMode="auto">
                <a:xfrm flipV="1">
                  <a:off x="4658" y="8177"/>
                  <a:ext cx="100" cy="16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41016" name="AutoShape 56"/>
              <p:cNvCxnSpPr>
                <a:cxnSpLocks noChangeShapeType="1"/>
              </p:cNvCxnSpPr>
              <p:nvPr/>
            </p:nvCxnSpPr>
            <p:spPr bwMode="auto">
              <a:xfrm>
                <a:off x="3838" y="11696"/>
                <a:ext cx="749" cy="1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1017" name="AutoShape 57"/>
              <p:cNvCxnSpPr>
                <a:cxnSpLocks noChangeShapeType="1"/>
              </p:cNvCxnSpPr>
              <p:nvPr/>
            </p:nvCxnSpPr>
            <p:spPr bwMode="auto">
              <a:xfrm>
                <a:off x="3838" y="11337"/>
                <a:ext cx="0" cy="73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1018" name="AutoShape 58"/>
              <p:cNvCxnSpPr>
                <a:cxnSpLocks noChangeShapeType="1"/>
              </p:cNvCxnSpPr>
              <p:nvPr/>
            </p:nvCxnSpPr>
            <p:spPr bwMode="auto">
              <a:xfrm>
                <a:off x="4587" y="11708"/>
                <a:ext cx="0" cy="137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grpSp>
            <p:nvGrpSpPr>
              <p:cNvPr id="41019" name="Group 59"/>
              <p:cNvGrpSpPr>
                <a:grpSpLocks/>
              </p:cNvGrpSpPr>
              <p:nvPr/>
            </p:nvGrpSpPr>
            <p:grpSpPr bwMode="auto">
              <a:xfrm rot="-192783">
                <a:off x="3578" y="12985"/>
                <a:ext cx="451" cy="177"/>
                <a:chOff x="4057" y="8064"/>
                <a:chExt cx="701" cy="275"/>
              </a:xfrm>
            </p:grpSpPr>
            <p:cxnSp>
              <p:nvCxnSpPr>
                <p:cNvPr id="41020" name="AutoShape 60"/>
                <p:cNvCxnSpPr>
                  <a:cxnSpLocks noChangeShapeType="1"/>
                </p:cNvCxnSpPr>
                <p:nvPr/>
              </p:nvCxnSpPr>
              <p:spPr bwMode="auto">
                <a:xfrm flipV="1">
                  <a:off x="4057" y="8064"/>
                  <a:ext cx="75" cy="113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1021" name="AutoShape 61"/>
                <p:cNvCxnSpPr>
                  <a:cxnSpLocks noChangeShapeType="1"/>
                </p:cNvCxnSpPr>
                <p:nvPr/>
              </p:nvCxnSpPr>
              <p:spPr bwMode="auto">
                <a:xfrm>
                  <a:off x="4132" y="8064"/>
                  <a:ext cx="113" cy="27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1022" name="AutoShape 62"/>
                <p:cNvCxnSpPr>
                  <a:cxnSpLocks noChangeShapeType="1"/>
                </p:cNvCxnSpPr>
                <p:nvPr/>
              </p:nvCxnSpPr>
              <p:spPr bwMode="auto">
                <a:xfrm flipV="1">
                  <a:off x="4245" y="8064"/>
                  <a:ext cx="100" cy="27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1023" name="AutoShape 63"/>
                <p:cNvCxnSpPr>
                  <a:cxnSpLocks noChangeShapeType="1"/>
                </p:cNvCxnSpPr>
                <p:nvPr/>
              </p:nvCxnSpPr>
              <p:spPr bwMode="auto">
                <a:xfrm>
                  <a:off x="4345" y="8064"/>
                  <a:ext cx="100" cy="27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1024" name="AutoShape 64"/>
                <p:cNvCxnSpPr>
                  <a:cxnSpLocks noChangeShapeType="1"/>
                </p:cNvCxnSpPr>
                <p:nvPr/>
              </p:nvCxnSpPr>
              <p:spPr bwMode="auto">
                <a:xfrm flipV="1">
                  <a:off x="4445" y="8064"/>
                  <a:ext cx="113" cy="27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1025" name="AutoShape 65"/>
                <p:cNvCxnSpPr>
                  <a:cxnSpLocks noChangeShapeType="1"/>
                </p:cNvCxnSpPr>
                <p:nvPr/>
              </p:nvCxnSpPr>
              <p:spPr bwMode="auto">
                <a:xfrm>
                  <a:off x="4558" y="8064"/>
                  <a:ext cx="100" cy="27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1026" name="AutoShape 66"/>
                <p:cNvCxnSpPr>
                  <a:cxnSpLocks noChangeShapeType="1"/>
                </p:cNvCxnSpPr>
                <p:nvPr/>
              </p:nvCxnSpPr>
              <p:spPr bwMode="auto">
                <a:xfrm flipV="1">
                  <a:off x="4658" y="8177"/>
                  <a:ext cx="100" cy="16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41027" name="AutoShape 67"/>
              <p:cNvCxnSpPr>
                <a:cxnSpLocks noChangeShapeType="1"/>
              </p:cNvCxnSpPr>
              <p:nvPr/>
            </p:nvCxnSpPr>
            <p:spPr bwMode="auto">
              <a:xfrm flipH="1">
                <a:off x="4029" y="13069"/>
                <a:ext cx="558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41028" name="Text Box 68"/>
            <p:cNvSpPr txBox="1">
              <a:spLocks noChangeArrowheads="1"/>
            </p:cNvSpPr>
            <p:nvPr/>
          </p:nvSpPr>
          <p:spPr bwMode="auto">
            <a:xfrm>
              <a:off x="3899" y="11157"/>
              <a:ext cx="613" cy="47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R</a:t>
              </a:r>
              <a:r>
                <a:rPr kumimoji="0" lang="en-CA" sz="2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en-US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Questions</a:t>
            </a: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What is the total resistance of the mixed circuit shown to the right, note that each resistor has a resistance of 5.0 Ω. </a:t>
            </a:r>
            <a:r>
              <a:rPr lang="en-CA" b="1" dirty="0" smtClean="0"/>
              <a:t>T (4)</a:t>
            </a:r>
            <a:endParaRPr lang="en-CA" dirty="0"/>
          </a:p>
        </p:txBody>
      </p:sp>
      <p:grpSp>
        <p:nvGrpSpPr>
          <p:cNvPr id="41986" name="Group 2"/>
          <p:cNvGrpSpPr>
            <a:grpSpLocks/>
          </p:cNvGrpSpPr>
          <p:nvPr/>
        </p:nvGrpSpPr>
        <p:grpSpPr bwMode="auto">
          <a:xfrm>
            <a:off x="1475656" y="3284984"/>
            <a:ext cx="5760640" cy="2808312"/>
            <a:chOff x="6610" y="11166"/>
            <a:chExt cx="4049" cy="1838"/>
          </a:xfrm>
        </p:grpSpPr>
        <p:sp>
          <p:nvSpPr>
            <p:cNvPr id="41987" name="Text Box 3"/>
            <p:cNvSpPr txBox="1">
              <a:spLocks noChangeArrowheads="1"/>
            </p:cNvSpPr>
            <p:nvPr/>
          </p:nvSpPr>
          <p:spPr bwMode="auto">
            <a:xfrm>
              <a:off x="8070" y="11969"/>
              <a:ext cx="647" cy="41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R</a:t>
              </a:r>
              <a:r>
                <a:rPr kumimoji="0" lang="en-CA" sz="32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en-US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88" name="Text Box 4"/>
            <p:cNvSpPr txBox="1">
              <a:spLocks noChangeArrowheads="1"/>
            </p:cNvSpPr>
            <p:nvPr/>
          </p:nvSpPr>
          <p:spPr bwMode="auto">
            <a:xfrm>
              <a:off x="8964" y="11696"/>
              <a:ext cx="647" cy="41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R</a:t>
              </a:r>
              <a:r>
                <a:rPr kumimoji="0" lang="en-CA" sz="32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endParaRPr kumimoji="0" lang="en-US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89" name="Text Box 5"/>
            <p:cNvSpPr txBox="1">
              <a:spLocks noChangeArrowheads="1"/>
            </p:cNvSpPr>
            <p:nvPr/>
          </p:nvSpPr>
          <p:spPr bwMode="auto">
            <a:xfrm>
              <a:off x="9498" y="12257"/>
              <a:ext cx="647" cy="41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R</a:t>
              </a:r>
              <a:r>
                <a:rPr kumimoji="0" lang="en-CA" sz="32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4</a:t>
              </a:r>
              <a:endParaRPr kumimoji="0" lang="en-US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90" name="Text Box 6"/>
            <p:cNvSpPr txBox="1">
              <a:spLocks noChangeArrowheads="1"/>
            </p:cNvSpPr>
            <p:nvPr/>
          </p:nvSpPr>
          <p:spPr bwMode="auto">
            <a:xfrm>
              <a:off x="7341" y="11166"/>
              <a:ext cx="647" cy="41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R</a:t>
              </a:r>
              <a:r>
                <a:rPr kumimoji="0" lang="en-CA" sz="32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en-US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1991" name="Group 7"/>
            <p:cNvGrpSpPr>
              <a:grpSpLocks/>
            </p:cNvGrpSpPr>
            <p:nvPr/>
          </p:nvGrpSpPr>
          <p:grpSpPr bwMode="auto">
            <a:xfrm>
              <a:off x="6610" y="11551"/>
              <a:ext cx="3402" cy="1453"/>
              <a:chOff x="6610" y="11551"/>
              <a:chExt cx="3402" cy="1453"/>
            </a:xfrm>
          </p:grpSpPr>
          <p:cxnSp>
            <p:nvCxnSpPr>
              <p:cNvPr id="41992" name="AutoShape 8"/>
              <p:cNvCxnSpPr>
                <a:cxnSpLocks noChangeShapeType="1"/>
              </p:cNvCxnSpPr>
              <p:nvPr/>
            </p:nvCxnSpPr>
            <p:spPr bwMode="auto">
              <a:xfrm>
                <a:off x="9053" y="11635"/>
                <a:ext cx="0" cy="34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grpSp>
            <p:nvGrpSpPr>
              <p:cNvPr id="41993" name="Group 9"/>
              <p:cNvGrpSpPr>
                <a:grpSpLocks/>
              </p:cNvGrpSpPr>
              <p:nvPr/>
            </p:nvGrpSpPr>
            <p:grpSpPr bwMode="auto">
              <a:xfrm rot="5400000">
                <a:off x="8827" y="12116"/>
                <a:ext cx="451" cy="177"/>
                <a:chOff x="4057" y="8064"/>
                <a:chExt cx="701" cy="275"/>
              </a:xfrm>
            </p:grpSpPr>
            <p:cxnSp>
              <p:nvCxnSpPr>
                <p:cNvPr id="41994" name="AutoShape 10"/>
                <p:cNvCxnSpPr>
                  <a:cxnSpLocks noChangeShapeType="1"/>
                </p:cNvCxnSpPr>
                <p:nvPr/>
              </p:nvCxnSpPr>
              <p:spPr bwMode="auto">
                <a:xfrm flipV="1">
                  <a:off x="4057" y="8064"/>
                  <a:ext cx="75" cy="113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1995" name="AutoShape 11"/>
                <p:cNvCxnSpPr>
                  <a:cxnSpLocks noChangeShapeType="1"/>
                </p:cNvCxnSpPr>
                <p:nvPr/>
              </p:nvCxnSpPr>
              <p:spPr bwMode="auto">
                <a:xfrm>
                  <a:off x="4132" y="8064"/>
                  <a:ext cx="113" cy="27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1996" name="AutoShape 12"/>
                <p:cNvCxnSpPr>
                  <a:cxnSpLocks noChangeShapeType="1"/>
                </p:cNvCxnSpPr>
                <p:nvPr/>
              </p:nvCxnSpPr>
              <p:spPr bwMode="auto">
                <a:xfrm flipV="1">
                  <a:off x="4245" y="8064"/>
                  <a:ext cx="100" cy="27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1997" name="AutoShape 13"/>
                <p:cNvCxnSpPr>
                  <a:cxnSpLocks noChangeShapeType="1"/>
                </p:cNvCxnSpPr>
                <p:nvPr/>
              </p:nvCxnSpPr>
              <p:spPr bwMode="auto">
                <a:xfrm>
                  <a:off x="4345" y="8064"/>
                  <a:ext cx="100" cy="27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1998" name="AutoShape 14"/>
                <p:cNvCxnSpPr>
                  <a:cxnSpLocks noChangeShapeType="1"/>
                </p:cNvCxnSpPr>
                <p:nvPr/>
              </p:nvCxnSpPr>
              <p:spPr bwMode="auto">
                <a:xfrm flipV="1">
                  <a:off x="4445" y="8064"/>
                  <a:ext cx="113" cy="27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1999" name="AutoShape 15"/>
                <p:cNvCxnSpPr>
                  <a:cxnSpLocks noChangeShapeType="1"/>
                </p:cNvCxnSpPr>
                <p:nvPr/>
              </p:nvCxnSpPr>
              <p:spPr bwMode="auto">
                <a:xfrm>
                  <a:off x="4558" y="8064"/>
                  <a:ext cx="100" cy="27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2000" name="AutoShape 16"/>
                <p:cNvCxnSpPr>
                  <a:cxnSpLocks noChangeShapeType="1"/>
                </p:cNvCxnSpPr>
                <p:nvPr/>
              </p:nvCxnSpPr>
              <p:spPr bwMode="auto">
                <a:xfrm flipV="1">
                  <a:off x="4658" y="8177"/>
                  <a:ext cx="100" cy="16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42001" name="AutoShape 17"/>
              <p:cNvCxnSpPr>
                <a:cxnSpLocks noChangeShapeType="1"/>
              </p:cNvCxnSpPr>
              <p:nvPr/>
            </p:nvCxnSpPr>
            <p:spPr bwMode="auto">
              <a:xfrm>
                <a:off x="9044" y="12440"/>
                <a:ext cx="9" cy="56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2002" name="AutoShape 18"/>
              <p:cNvCxnSpPr>
                <a:cxnSpLocks noChangeShapeType="1"/>
              </p:cNvCxnSpPr>
              <p:nvPr/>
            </p:nvCxnSpPr>
            <p:spPr bwMode="auto">
              <a:xfrm>
                <a:off x="9482" y="11622"/>
                <a:ext cx="0" cy="34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grpSp>
            <p:nvGrpSpPr>
              <p:cNvPr id="42003" name="Group 19"/>
              <p:cNvGrpSpPr>
                <a:grpSpLocks/>
              </p:cNvGrpSpPr>
              <p:nvPr/>
            </p:nvGrpSpPr>
            <p:grpSpPr bwMode="auto">
              <a:xfrm rot="5400000">
                <a:off x="9256" y="12113"/>
                <a:ext cx="451" cy="177"/>
                <a:chOff x="4057" y="8064"/>
                <a:chExt cx="701" cy="275"/>
              </a:xfrm>
            </p:grpSpPr>
            <p:cxnSp>
              <p:nvCxnSpPr>
                <p:cNvPr id="42004" name="AutoShape 20"/>
                <p:cNvCxnSpPr>
                  <a:cxnSpLocks noChangeShapeType="1"/>
                </p:cNvCxnSpPr>
                <p:nvPr/>
              </p:nvCxnSpPr>
              <p:spPr bwMode="auto">
                <a:xfrm flipV="1">
                  <a:off x="4057" y="8064"/>
                  <a:ext cx="75" cy="113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2005" name="AutoShape 21"/>
                <p:cNvCxnSpPr>
                  <a:cxnSpLocks noChangeShapeType="1"/>
                </p:cNvCxnSpPr>
                <p:nvPr/>
              </p:nvCxnSpPr>
              <p:spPr bwMode="auto">
                <a:xfrm>
                  <a:off x="4132" y="8064"/>
                  <a:ext cx="113" cy="27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2006" name="AutoShape 22"/>
                <p:cNvCxnSpPr>
                  <a:cxnSpLocks noChangeShapeType="1"/>
                </p:cNvCxnSpPr>
                <p:nvPr/>
              </p:nvCxnSpPr>
              <p:spPr bwMode="auto">
                <a:xfrm flipV="1">
                  <a:off x="4245" y="8064"/>
                  <a:ext cx="100" cy="27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2007" name="AutoShape 23"/>
                <p:cNvCxnSpPr>
                  <a:cxnSpLocks noChangeShapeType="1"/>
                </p:cNvCxnSpPr>
                <p:nvPr/>
              </p:nvCxnSpPr>
              <p:spPr bwMode="auto">
                <a:xfrm>
                  <a:off x="4345" y="8064"/>
                  <a:ext cx="100" cy="27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2008" name="AutoShape 24"/>
                <p:cNvCxnSpPr>
                  <a:cxnSpLocks noChangeShapeType="1"/>
                </p:cNvCxnSpPr>
                <p:nvPr/>
              </p:nvCxnSpPr>
              <p:spPr bwMode="auto">
                <a:xfrm flipV="1">
                  <a:off x="4445" y="8064"/>
                  <a:ext cx="113" cy="27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2009" name="AutoShape 25"/>
                <p:cNvCxnSpPr>
                  <a:cxnSpLocks noChangeShapeType="1"/>
                </p:cNvCxnSpPr>
                <p:nvPr/>
              </p:nvCxnSpPr>
              <p:spPr bwMode="auto">
                <a:xfrm>
                  <a:off x="4558" y="8064"/>
                  <a:ext cx="100" cy="27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2010" name="AutoShape 26"/>
                <p:cNvCxnSpPr>
                  <a:cxnSpLocks noChangeShapeType="1"/>
                </p:cNvCxnSpPr>
                <p:nvPr/>
              </p:nvCxnSpPr>
              <p:spPr bwMode="auto">
                <a:xfrm flipV="1">
                  <a:off x="4658" y="8177"/>
                  <a:ext cx="100" cy="16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42011" name="AutoShape 27"/>
              <p:cNvCxnSpPr>
                <a:cxnSpLocks noChangeShapeType="1"/>
              </p:cNvCxnSpPr>
              <p:nvPr/>
            </p:nvCxnSpPr>
            <p:spPr bwMode="auto">
              <a:xfrm>
                <a:off x="9473" y="12427"/>
                <a:ext cx="9" cy="56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2012" name="AutoShape 28"/>
              <p:cNvCxnSpPr>
                <a:cxnSpLocks noChangeShapeType="1"/>
              </p:cNvCxnSpPr>
              <p:nvPr/>
            </p:nvCxnSpPr>
            <p:spPr bwMode="auto">
              <a:xfrm>
                <a:off x="9924" y="11635"/>
                <a:ext cx="0" cy="34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grpSp>
            <p:nvGrpSpPr>
              <p:cNvPr id="42013" name="Group 29"/>
              <p:cNvGrpSpPr>
                <a:grpSpLocks/>
              </p:cNvGrpSpPr>
              <p:nvPr/>
            </p:nvGrpSpPr>
            <p:grpSpPr bwMode="auto">
              <a:xfrm rot="5400000">
                <a:off x="9698" y="12107"/>
                <a:ext cx="451" cy="177"/>
                <a:chOff x="4057" y="8064"/>
                <a:chExt cx="701" cy="275"/>
              </a:xfrm>
            </p:grpSpPr>
            <p:cxnSp>
              <p:nvCxnSpPr>
                <p:cNvPr id="42014" name="AutoShape 30"/>
                <p:cNvCxnSpPr>
                  <a:cxnSpLocks noChangeShapeType="1"/>
                </p:cNvCxnSpPr>
                <p:nvPr/>
              </p:nvCxnSpPr>
              <p:spPr bwMode="auto">
                <a:xfrm flipV="1">
                  <a:off x="4057" y="8064"/>
                  <a:ext cx="75" cy="113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2015" name="AutoShape 31"/>
                <p:cNvCxnSpPr>
                  <a:cxnSpLocks noChangeShapeType="1"/>
                </p:cNvCxnSpPr>
                <p:nvPr/>
              </p:nvCxnSpPr>
              <p:spPr bwMode="auto">
                <a:xfrm>
                  <a:off x="4132" y="8064"/>
                  <a:ext cx="113" cy="27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2016" name="AutoShape 32"/>
                <p:cNvCxnSpPr>
                  <a:cxnSpLocks noChangeShapeType="1"/>
                </p:cNvCxnSpPr>
                <p:nvPr/>
              </p:nvCxnSpPr>
              <p:spPr bwMode="auto">
                <a:xfrm flipV="1">
                  <a:off x="4245" y="8064"/>
                  <a:ext cx="100" cy="27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2017" name="AutoShape 33"/>
                <p:cNvCxnSpPr>
                  <a:cxnSpLocks noChangeShapeType="1"/>
                </p:cNvCxnSpPr>
                <p:nvPr/>
              </p:nvCxnSpPr>
              <p:spPr bwMode="auto">
                <a:xfrm>
                  <a:off x="4345" y="8064"/>
                  <a:ext cx="100" cy="27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2018" name="AutoShape 34"/>
                <p:cNvCxnSpPr>
                  <a:cxnSpLocks noChangeShapeType="1"/>
                </p:cNvCxnSpPr>
                <p:nvPr/>
              </p:nvCxnSpPr>
              <p:spPr bwMode="auto">
                <a:xfrm flipV="1">
                  <a:off x="4445" y="8064"/>
                  <a:ext cx="113" cy="27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2019" name="AutoShape 35"/>
                <p:cNvCxnSpPr>
                  <a:cxnSpLocks noChangeShapeType="1"/>
                </p:cNvCxnSpPr>
                <p:nvPr/>
              </p:nvCxnSpPr>
              <p:spPr bwMode="auto">
                <a:xfrm>
                  <a:off x="4558" y="8064"/>
                  <a:ext cx="100" cy="27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2020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4658" y="8177"/>
                  <a:ext cx="100" cy="16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42021" name="AutoShape 37"/>
              <p:cNvCxnSpPr>
                <a:cxnSpLocks noChangeShapeType="1"/>
              </p:cNvCxnSpPr>
              <p:nvPr/>
            </p:nvCxnSpPr>
            <p:spPr bwMode="auto">
              <a:xfrm>
                <a:off x="9915" y="12440"/>
                <a:ext cx="9" cy="56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grpSp>
            <p:nvGrpSpPr>
              <p:cNvPr id="42022" name="Group 38"/>
              <p:cNvGrpSpPr>
                <a:grpSpLocks/>
              </p:cNvGrpSpPr>
              <p:nvPr/>
            </p:nvGrpSpPr>
            <p:grpSpPr bwMode="auto">
              <a:xfrm>
                <a:off x="6610" y="11551"/>
                <a:ext cx="3330" cy="1445"/>
                <a:chOff x="6610" y="11551"/>
                <a:chExt cx="3330" cy="1445"/>
              </a:xfrm>
            </p:grpSpPr>
            <p:cxnSp>
              <p:nvCxnSpPr>
                <p:cNvPr id="42023" name="AutoShape 39"/>
                <p:cNvCxnSpPr>
                  <a:cxnSpLocks noChangeShapeType="1"/>
                </p:cNvCxnSpPr>
                <p:nvPr/>
              </p:nvCxnSpPr>
              <p:spPr bwMode="auto">
                <a:xfrm>
                  <a:off x="6868" y="11624"/>
                  <a:ext cx="564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grpSp>
              <p:nvGrpSpPr>
                <p:cNvPr id="42024" name="Group 40"/>
                <p:cNvGrpSpPr>
                  <a:grpSpLocks/>
                </p:cNvGrpSpPr>
                <p:nvPr/>
              </p:nvGrpSpPr>
              <p:grpSpPr bwMode="auto">
                <a:xfrm>
                  <a:off x="7432" y="11551"/>
                  <a:ext cx="452" cy="177"/>
                  <a:chOff x="4057" y="8064"/>
                  <a:chExt cx="701" cy="275"/>
                </a:xfrm>
              </p:grpSpPr>
              <p:cxnSp>
                <p:nvCxnSpPr>
                  <p:cNvPr id="42025" name="AutoShape 41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057" y="8064"/>
                    <a:ext cx="75" cy="113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2026" name="AutoShape 4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132" y="8064"/>
                    <a:ext cx="113" cy="2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2027" name="AutoShape 43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245" y="8064"/>
                    <a:ext cx="100" cy="2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2028" name="AutoShape 4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345" y="8064"/>
                    <a:ext cx="100" cy="2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2029" name="AutoShape 45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445" y="8064"/>
                    <a:ext cx="113" cy="2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2030" name="AutoShape 4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558" y="8064"/>
                    <a:ext cx="100" cy="2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2031" name="AutoShape 47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658" y="8177"/>
                    <a:ext cx="100" cy="162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42032" name="AutoShape 48"/>
                <p:cNvCxnSpPr>
                  <a:cxnSpLocks noChangeShapeType="1"/>
                </p:cNvCxnSpPr>
                <p:nvPr/>
              </p:nvCxnSpPr>
              <p:spPr bwMode="auto">
                <a:xfrm>
                  <a:off x="7884" y="11623"/>
                  <a:ext cx="2056" cy="1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2033" name="AutoShape 49"/>
                <p:cNvCxnSpPr>
                  <a:cxnSpLocks noChangeShapeType="1"/>
                </p:cNvCxnSpPr>
                <p:nvPr/>
              </p:nvCxnSpPr>
              <p:spPr bwMode="auto">
                <a:xfrm>
                  <a:off x="8618" y="11624"/>
                  <a:ext cx="0" cy="346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grpSp>
              <p:nvGrpSpPr>
                <p:cNvPr id="42034" name="Group 50"/>
                <p:cNvGrpSpPr>
                  <a:grpSpLocks/>
                </p:cNvGrpSpPr>
                <p:nvPr/>
              </p:nvGrpSpPr>
              <p:grpSpPr bwMode="auto">
                <a:xfrm rot="5400000">
                  <a:off x="8392" y="12107"/>
                  <a:ext cx="451" cy="177"/>
                  <a:chOff x="4057" y="8064"/>
                  <a:chExt cx="701" cy="275"/>
                </a:xfrm>
              </p:grpSpPr>
              <p:cxnSp>
                <p:nvCxnSpPr>
                  <p:cNvPr id="42035" name="AutoShape 51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057" y="8064"/>
                    <a:ext cx="75" cy="113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2036" name="AutoShape 5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132" y="8064"/>
                    <a:ext cx="113" cy="2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2037" name="AutoShape 53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245" y="8064"/>
                    <a:ext cx="100" cy="2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2038" name="AutoShape 5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345" y="8064"/>
                    <a:ext cx="100" cy="2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2039" name="AutoShape 55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445" y="8064"/>
                    <a:ext cx="113" cy="2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2040" name="AutoShape 5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558" y="8064"/>
                    <a:ext cx="100" cy="2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2041" name="AutoShape 57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658" y="8177"/>
                    <a:ext cx="100" cy="162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42042" name="AutoShape 58"/>
                <p:cNvCxnSpPr>
                  <a:cxnSpLocks noChangeShapeType="1"/>
                </p:cNvCxnSpPr>
                <p:nvPr/>
              </p:nvCxnSpPr>
              <p:spPr bwMode="auto">
                <a:xfrm>
                  <a:off x="8609" y="12423"/>
                  <a:ext cx="9" cy="564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2043" name="AutoShape 59"/>
                <p:cNvCxnSpPr>
                  <a:cxnSpLocks noChangeShapeType="1"/>
                </p:cNvCxnSpPr>
                <p:nvPr/>
              </p:nvCxnSpPr>
              <p:spPr bwMode="auto">
                <a:xfrm flipH="1">
                  <a:off x="6825" y="12984"/>
                  <a:ext cx="3115" cy="1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2044" name="AutoShape 60"/>
                <p:cNvCxnSpPr>
                  <a:cxnSpLocks noChangeShapeType="1"/>
                </p:cNvCxnSpPr>
                <p:nvPr/>
              </p:nvCxnSpPr>
              <p:spPr bwMode="auto">
                <a:xfrm>
                  <a:off x="6868" y="11624"/>
                  <a:ext cx="0" cy="39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2045" name="AutoShape 61"/>
                <p:cNvCxnSpPr>
                  <a:cxnSpLocks noChangeShapeType="1"/>
                </p:cNvCxnSpPr>
                <p:nvPr/>
              </p:nvCxnSpPr>
              <p:spPr bwMode="auto">
                <a:xfrm>
                  <a:off x="6723" y="12018"/>
                  <a:ext cx="28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2046" name="AutoShape 62"/>
                <p:cNvCxnSpPr>
                  <a:cxnSpLocks noChangeShapeType="1"/>
                </p:cNvCxnSpPr>
                <p:nvPr/>
              </p:nvCxnSpPr>
              <p:spPr bwMode="auto">
                <a:xfrm>
                  <a:off x="6732" y="12174"/>
                  <a:ext cx="28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2047" name="AutoShape 63"/>
                <p:cNvCxnSpPr>
                  <a:cxnSpLocks noChangeShapeType="1"/>
                </p:cNvCxnSpPr>
                <p:nvPr/>
              </p:nvCxnSpPr>
              <p:spPr bwMode="auto">
                <a:xfrm>
                  <a:off x="6739" y="12328"/>
                  <a:ext cx="28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2048" name="AutoShape 64"/>
                <p:cNvCxnSpPr>
                  <a:cxnSpLocks noChangeShapeType="1"/>
                </p:cNvCxnSpPr>
                <p:nvPr/>
              </p:nvCxnSpPr>
              <p:spPr bwMode="auto">
                <a:xfrm>
                  <a:off x="6736" y="12494"/>
                  <a:ext cx="28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2049" name="AutoShape 65"/>
                <p:cNvCxnSpPr>
                  <a:cxnSpLocks noChangeShapeType="1"/>
                </p:cNvCxnSpPr>
                <p:nvPr/>
              </p:nvCxnSpPr>
              <p:spPr bwMode="auto">
                <a:xfrm>
                  <a:off x="6618" y="12247"/>
                  <a:ext cx="516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2050" name="AutoShape 66"/>
                <p:cNvCxnSpPr>
                  <a:cxnSpLocks noChangeShapeType="1"/>
                </p:cNvCxnSpPr>
                <p:nvPr/>
              </p:nvCxnSpPr>
              <p:spPr bwMode="auto">
                <a:xfrm>
                  <a:off x="6610" y="12405"/>
                  <a:ext cx="516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2051" name="AutoShape 67"/>
                <p:cNvCxnSpPr>
                  <a:cxnSpLocks noChangeShapeType="1"/>
                </p:cNvCxnSpPr>
                <p:nvPr/>
              </p:nvCxnSpPr>
              <p:spPr bwMode="auto">
                <a:xfrm>
                  <a:off x="6618" y="12590"/>
                  <a:ext cx="516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2052" name="AutoShape 68"/>
                <p:cNvCxnSpPr>
                  <a:cxnSpLocks noChangeShapeType="1"/>
                </p:cNvCxnSpPr>
                <p:nvPr/>
              </p:nvCxnSpPr>
              <p:spPr bwMode="auto">
                <a:xfrm>
                  <a:off x="6868" y="12583"/>
                  <a:ext cx="0" cy="404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</p:grpSp>
        <p:sp>
          <p:nvSpPr>
            <p:cNvPr id="42053" name="Text Box 69"/>
            <p:cNvSpPr txBox="1">
              <a:spLocks noChangeArrowheads="1"/>
            </p:cNvSpPr>
            <p:nvPr/>
          </p:nvSpPr>
          <p:spPr bwMode="auto">
            <a:xfrm>
              <a:off x="10012" y="11995"/>
              <a:ext cx="647" cy="41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R</a:t>
              </a:r>
              <a:r>
                <a:rPr kumimoji="0" lang="en-CA" sz="32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5</a:t>
              </a:r>
              <a:endParaRPr kumimoji="0" lang="en-US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CA" dirty="0" smtClean="0"/>
              <a:t>Draw the following circuit and calculate the unknown in each situation. </a:t>
            </a:r>
            <a:r>
              <a:rPr lang="en-CA" b="1" dirty="0" smtClean="0"/>
              <a:t>C (1)</a:t>
            </a:r>
            <a:endParaRPr lang="en-CA" dirty="0" smtClean="0"/>
          </a:p>
          <a:p>
            <a:pPr lvl="1"/>
            <a:r>
              <a:rPr lang="en-CA" dirty="0" smtClean="0"/>
              <a:t>A 6.0 Ω resistor (R</a:t>
            </a:r>
            <a:r>
              <a:rPr lang="en-CA" baseline="-25000" dirty="0" smtClean="0"/>
              <a:t>1</a:t>
            </a:r>
            <a:r>
              <a:rPr lang="en-CA" dirty="0" smtClean="0"/>
              <a:t>) is in series with a power source, two more resistors (R</a:t>
            </a:r>
            <a:r>
              <a:rPr lang="en-CA" baseline="-25000" dirty="0" smtClean="0"/>
              <a:t>2</a:t>
            </a:r>
            <a:r>
              <a:rPr lang="en-CA" dirty="0" smtClean="0"/>
              <a:t> = 20 Ω and R</a:t>
            </a:r>
            <a:r>
              <a:rPr lang="en-CA" baseline="-25000" dirty="0" smtClean="0"/>
              <a:t>3</a:t>
            </a:r>
            <a:r>
              <a:rPr lang="en-CA" dirty="0" smtClean="0"/>
              <a:t> = 30 Ω) are in parallel to each other and in series with R</a:t>
            </a:r>
            <a:r>
              <a:rPr lang="en-CA" baseline="-25000" dirty="0" smtClean="0"/>
              <a:t>1</a:t>
            </a:r>
            <a:r>
              <a:rPr lang="en-CA" dirty="0" smtClean="0"/>
              <a:t>. </a:t>
            </a:r>
            <a:r>
              <a:rPr lang="en-CA" b="1" dirty="0" smtClean="0"/>
              <a:t>T (2) </a:t>
            </a:r>
            <a:endParaRPr lang="en-CA" dirty="0" smtClean="0"/>
          </a:p>
          <a:p>
            <a:pPr lvl="1"/>
            <a:r>
              <a:rPr lang="en-CA" dirty="0" smtClean="0"/>
              <a:t>If the power source was 9.0 V, what is the voltage drop across each resistor? </a:t>
            </a:r>
            <a:r>
              <a:rPr lang="en-CA" b="1" dirty="0" smtClean="0"/>
              <a:t>T (3)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Combination circuits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002060"/>
                </a:solidFill>
              </a:rPr>
              <a:t>Combination or mixed circuits contain both series and parallel connections</a:t>
            </a:r>
            <a:endParaRPr lang="en-CA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://dtzone.com/electronics/electronics_images/theory_circuits/circuits_circuit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492896"/>
            <a:ext cx="5328592" cy="39599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Applying Kirchhoff’s Voltage law to a mixed circuit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To analyze a mixed circuit, start by separating the circuit into sections that are connected in parallel and sections that are connected in series. </a:t>
            </a:r>
          </a:p>
          <a:p>
            <a:endParaRPr lang="en-CA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403648" y="3284984"/>
            <a:ext cx="5184576" cy="2996158"/>
            <a:chOff x="1497" y="3948"/>
            <a:chExt cx="3808" cy="2112"/>
          </a:xfrm>
        </p:grpSpPr>
        <p:cxnSp>
          <p:nvCxnSpPr>
            <p:cNvPr id="27651" name="AutoShape 3"/>
            <p:cNvCxnSpPr>
              <a:cxnSpLocks noChangeShapeType="1"/>
            </p:cNvCxnSpPr>
            <p:nvPr/>
          </p:nvCxnSpPr>
          <p:spPr bwMode="auto">
            <a:xfrm>
              <a:off x="5074" y="4177"/>
              <a:ext cx="0" cy="48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652" name="AutoShape 4"/>
            <p:cNvCxnSpPr>
              <a:cxnSpLocks noChangeShapeType="1"/>
            </p:cNvCxnSpPr>
            <p:nvPr/>
          </p:nvCxnSpPr>
          <p:spPr bwMode="auto">
            <a:xfrm>
              <a:off x="5065" y="5079"/>
              <a:ext cx="9" cy="94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1497" y="3948"/>
              <a:ext cx="3808" cy="2112"/>
              <a:chOff x="1497" y="3948"/>
              <a:chExt cx="3808" cy="2112"/>
            </a:xfrm>
          </p:grpSpPr>
          <p:grpSp>
            <p:nvGrpSpPr>
              <p:cNvPr id="6" name="Group 6"/>
              <p:cNvGrpSpPr>
                <a:grpSpLocks/>
              </p:cNvGrpSpPr>
              <p:nvPr/>
            </p:nvGrpSpPr>
            <p:grpSpPr bwMode="auto">
              <a:xfrm>
                <a:off x="1497" y="4170"/>
                <a:ext cx="3577" cy="1890"/>
                <a:chOff x="1497" y="4170"/>
                <a:chExt cx="3577" cy="1890"/>
              </a:xfrm>
            </p:grpSpPr>
            <p:cxnSp>
              <p:nvCxnSpPr>
                <p:cNvPr id="27655" name="AutoShape 7"/>
                <p:cNvCxnSpPr>
                  <a:cxnSpLocks noChangeShapeType="1"/>
                </p:cNvCxnSpPr>
                <p:nvPr/>
              </p:nvCxnSpPr>
              <p:spPr bwMode="auto">
                <a:xfrm>
                  <a:off x="1755" y="4170"/>
                  <a:ext cx="564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656" name="AutoShape 8"/>
                <p:cNvCxnSpPr>
                  <a:cxnSpLocks noChangeShapeType="1"/>
                </p:cNvCxnSpPr>
                <p:nvPr/>
              </p:nvCxnSpPr>
              <p:spPr bwMode="auto">
                <a:xfrm>
                  <a:off x="3710" y="4193"/>
                  <a:ext cx="1364" cy="1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657" name="AutoShape 9"/>
                <p:cNvCxnSpPr>
                  <a:cxnSpLocks noChangeShapeType="1"/>
                </p:cNvCxnSpPr>
                <p:nvPr/>
              </p:nvCxnSpPr>
              <p:spPr bwMode="auto">
                <a:xfrm>
                  <a:off x="4431" y="4171"/>
                  <a:ext cx="0" cy="48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658" name="AutoShape 10"/>
                <p:cNvCxnSpPr>
                  <a:cxnSpLocks noChangeShapeType="1"/>
                </p:cNvCxnSpPr>
                <p:nvPr/>
              </p:nvCxnSpPr>
              <p:spPr bwMode="auto">
                <a:xfrm>
                  <a:off x="4422" y="5073"/>
                  <a:ext cx="9" cy="944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659" name="AutoShape 11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2745" y="4179"/>
                  <a:ext cx="515" cy="14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660" name="AutoShape 12"/>
                <p:cNvCxnSpPr>
                  <a:cxnSpLocks noChangeShapeType="1"/>
                </p:cNvCxnSpPr>
                <p:nvPr/>
              </p:nvCxnSpPr>
              <p:spPr bwMode="auto">
                <a:xfrm>
                  <a:off x="1755" y="4170"/>
                  <a:ext cx="0" cy="548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661" name="AutoShape 13"/>
                <p:cNvCxnSpPr>
                  <a:cxnSpLocks noChangeShapeType="1"/>
                </p:cNvCxnSpPr>
                <p:nvPr/>
              </p:nvCxnSpPr>
              <p:spPr bwMode="auto">
                <a:xfrm>
                  <a:off x="1610" y="4718"/>
                  <a:ext cx="28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662" name="AutoShape 14"/>
                <p:cNvCxnSpPr>
                  <a:cxnSpLocks noChangeShapeType="1"/>
                </p:cNvCxnSpPr>
                <p:nvPr/>
              </p:nvCxnSpPr>
              <p:spPr bwMode="auto">
                <a:xfrm>
                  <a:off x="1619" y="4932"/>
                  <a:ext cx="28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663" name="AutoShape 15"/>
                <p:cNvCxnSpPr>
                  <a:cxnSpLocks noChangeShapeType="1"/>
                </p:cNvCxnSpPr>
                <p:nvPr/>
              </p:nvCxnSpPr>
              <p:spPr bwMode="auto">
                <a:xfrm>
                  <a:off x="1626" y="5146"/>
                  <a:ext cx="28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664" name="AutoShape 16"/>
                <p:cNvCxnSpPr>
                  <a:cxnSpLocks noChangeShapeType="1"/>
                </p:cNvCxnSpPr>
                <p:nvPr/>
              </p:nvCxnSpPr>
              <p:spPr bwMode="auto">
                <a:xfrm>
                  <a:off x="1623" y="5376"/>
                  <a:ext cx="28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665" name="AutoShape 17"/>
                <p:cNvCxnSpPr>
                  <a:cxnSpLocks noChangeShapeType="1"/>
                </p:cNvCxnSpPr>
                <p:nvPr/>
              </p:nvCxnSpPr>
              <p:spPr bwMode="auto">
                <a:xfrm>
                  <a:off x="1505" y="5033"/>
                  <a:ext cx="516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666" name="AutoShape 18"/>
                <p:cNvCxnSpPr>
                  <a:cxnSpLocks noChangeShapeType="1"/>
                </p:cNvCxnSpPr>
                <p:nvPr/>
              </p:nvCxnSpPr>
              <p:spPr bwMode="auto">
                <a:xfrm>
                  <a:off x="1497" y="5253"/>
                  <a:ext cx="516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667" name="AutoShape 19"/>
                <p:cNvCxnSpPr>
                  <a:cxnSpLocks noChangeShapeType="1"/>
                </p:cNvCxnSpPr>
                <p:nvPr/>
              </p:nvCxnSpPr>
              <p:spPr bwMode="auto">
                <a:xfrm>
                  <a:off x="1505" y="5509"/>
                  <a:ext cx="516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668" name="AutoShape 20"/>
                <p:cNvCxnSpPr>
                  <a:cxnSpLocks noChangeShapeType="1"/>
                </p:cNvCxnSpPr>
                <p:nvPr/>
              </p:nvCxnSpPr>
              <p:spPr bwMode="auto">
                <a:xfrm>
                  <a:off x="1755" y="5500"/>
                  <a:ext cx="0" cy="56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7" name="Group 21"/>
              <p:cNvGrpSpPr>
                <a:grpSpLocks/>
              </p:cNvGrpSpPr>
              <p:nvPr/>
            </p:nvGrpSpPr>
            <p:grpSpPr bwMode="auto">
              <a:xfrm>
                <a:off x="2291" y="3948"/>
                <a:ext cx="443" cy="439"/>
                <a:chOff x="2291" y="3948"/>
                <a:chExt cx="443" cy="439"/>
              </a:xfrm>
            </p:grpSpPr>
            <p:sp>
              <p:nvSpPr>
                <p:cNvPr id="27670" name="Oval 22"/>
                <p:cNvSpPr>
                  <a:spLocks noChangeArrowheads="1"/>
                </p:cNvSpPr>
                <p:nvPr/>
              </p:nvSpPr>
              <p:spPr bwMode="auto">
                <a:xfrm>
                  <a:off x="2295" y="3948"/>
                  <a:ext cx="439" cy="439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  <p:sp>
              <p:nvSpPr>
                <p:cNvPr id="27671" name="Freeform 23"/>
                <p:cNvSpPr>
                  <a:spLocks/>
                </p:cNvSpPr>
                <p:nvPr/>
              </p:nvSpPr>
              <p:spPr bwMode="auto">
                <a:xfrm>
                  <a:off x="2291" y="4007"/>
                  <a:ext cx="426" cy="238"/>
                </a:xfrm>
                <a:custGeom>
                  <a:avLst/>
                  <a:gdLst/>
                  <a:ahLst/>
                  <a:cxnLst>
                    <a:cxn ang="0">
                      <a:pos x="0" y="150"/>
                    </a:cxn>
                    <a:cxn ang="0">
                      <a:pos x="176" y="125"/>
                    </a:cxn>
                    <a:cxn ang="0">
                      <a:pos x="213" y="88"/>
                    </a:cxn>
                    <a:cxn ang="0">
                      <a:pos x="188" y="0"/>
                    </a:cxn>
                    <a:cxn ang="0">
                      <a:pos x="151" y="238"/>
                    </a:cxn>
                    <a:cxn ang="0">
                      <a:pos x="276" y="213"/>
                    </a:cxn>
                    <a:cxn ang="0">
                      <a:pos x="339" y="188"/>
                    </a:cxn>
                    <a:cxn ang="0">
                      <a:pos x="314" y="63"/>
                    </a:cxn>
                    <a:cxn ang="0">
                      <a:pos x="301" y="213"/>
                    </a:cxn>
                    <a:cxn ang="0">
                      <a:pos x="426" y="188"/>
                    </a:cxn>
                  </a:cxnLst>
                  <a:rect l="0" t="0" r="r" b="b"/>
                  <a:pathLst>
                    <a:path w="426" h="238">
                      <a:moveTo>
                        <a:pt x="0" y="150"/>
                      </a:moveTo>
                      <a:cubicBezTo>
                        <a:pt x="59" y="142"/>
                        <a:pt x="119" y="142"/>
                        <a:pt x="176" y="125"/>
                      </a:cubicBezTo>
                      <a:cubicBezTo>
                        <a:pt x="193" y="120"/>
                        <a:pt x="211" y="105"/>
                        <a:pt x="213" y="88"/>
                      </a:cubicBezTo>
                      <a:cubicBezTo>
                        <a:pt x="216" y="58"/>
                        <a:pt x="196" y="29"/>
                        <a:pt x="188" y="0"/>
                      </a:cubicBezTo>
                      <a:cubicBezTo>
                        <a:pt x="94" y="63"/>
                        <a:pt x="133" y="131"/>
                        <a:pt x="151" y="238"/>
                      </a:cubicBezTo>
                      <a:cubicBezTo>
                        <a:pt x="193" y="230"/>
                        <a:pt x="235" y="224"/>
                        <a:pt x="276" y="213"/>
                      </a:cubicBezTo>
                      <a:cubicBezTo>
                        <a:pt x="298" y="207"/>
                        <a:pt x="333" y="210"/>
                        <a:pt x="339" y="188"/>
                      </a:cubicBezTo>
                      <a:cubicBezTo>
                        <a:pt x="349" y="147"/>
                        <a:pt x="322" y="105"/>
                        <a:pt x="314" y="63"/>
                      </a:cubicBezTo>
                      <a:cubicBezTo>
                        <a:pt x="273" y="90"/>
                        <a:pt x="182" y="133"/>
                        <a:pt x="301" y="213"/>
                      </a:cubicBezTo>
                      <a:cubicBezTo>
                        <a:pt x="336" y="237"/>
                        <a:pt x="426" y="188"/>
                        <a:pt x="426" y="188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</p:grpSp>
          <p:grpSp>
            <p:nvGrpSpPr>
              <p:cNvPr id="8" name="Group 24"/>
              <p:cNvGrpSpPr>
                <a:grpSpLocks/>
              </p:cNvGrpSpPr>
              <p:nvPr/>
            </p:nvGrpSpPr>
            <p:grpSpPr bwMode="auto">
              <a:xfrm>
                <a:off x="3284" y="3981"/>
                <a:ext cx="443" cy="439"/>
                <a:chOff x="2291" y="3948"/>
                <a:chExt cx="443" cy="439"/>
              </a:xfrm>
            </p:grpSpPr>
            <p:sp>
              <p:nvSpPr>
                <p:cNvPr id="27673" name="Oval 25"/>
                <p:cNvSpPr>
                  <a:spLocks noChangeArrowheads="1"/>
                </p:cNvSpPr>
                <p:nvPr/>
              </p:nvSpPr>
              <p:spPr bwMode="auto">
                <a:xfrm>
                  <a:off x="2295" y="3948"/>
                  <a:ext cx="439" cy="439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  <p:sp>
              <p:nvSpPr>
                <p:cNvPr id="27674" name="Freeform 26"/>
                <p:cNvSpPr>
                  <a:spLocks/>
                </p:cNvSpPr>
                <p:nvPr/>
              </p:nvSpPr>
              <p:spPr bwMode="auto">
                <a:xfrm>
                  <a:off x="2291" y="4007"/>
                  <a:ext cx="426" cy="238"/>
                </a:xfrm>
                <a:custGeom>
                  <a:avLst/>
                  <a:gdLst/>
                  <a:ahLst/>
                  <a:cxnLst>
                    <a:cxn ang="0">
                      <a:pos x="0" y="150"/>
                    </a:cxn>
                    <a:cxn ang="0">
                      <a:pos x="176" y="125"/>
                    </a:cxn>
                    <a:cxn ang="0">
                      <a:pos x="213" y="88"/>
                    </a:cxn>
                    <a:cxn ang="0">
                      <a:pos x="188" y="0"/>
                    </a:cxn>
                    <a:cxn ang="0">
                      <a:pos x="151" y="238"/>
                    </a:cxn>
                    <a:cxn ang="0">
                      <a:pos x="276" y="213"/>
                    </a:cxn>
                    <a:cxn ang="0">
                      <a:pos x="339" y="188"/>
                    </a:cxn>
                    <a:cxn ang="0">
                      <a:pos x="314" y="63"/>
                    </a:cxn>
                    <a:cxn ang="0">
                      <a:pos x="301" y="213"/>
                    </a:cxn>
                    <a:cxn ang="0">
                      <a:pos x="426" y="188"/>
                    </a:cxn>
                  </a:cxnLst>
                  <a:rect l="0" t="0" r="r" b="b"/>
                  <a:pathLst>
                    <a:path w="426" h="238">
                      <a:moveTo>
                        <a:pt x="0" y="150"/>
                      </a:moveTo>
                      <a:cubicBezTo>
                        <a:pt x="59" y="142"/>
                        <a:pt x="119" y="142"/>
                        <a:pt x="176" y="125"/>
                      </a:cubicBezTo>
                      <a:cubicBezTo>
                        <a:pt x="193" y="120"/>
                        <a:pt x="211" y="105"/>
                        <a:pt x="213" y="88"/>
                      </a:cubicBezTo>
                      <a:cubicBezTo>
                        <a:pt x="216" y="58"/>
                        <a:pt x="196" y="29"/>
                        <a:pt x="188" y="0"/>
                      </a:cubicBezTo>
                      <a:cubicBezTo>
                        <a:pt x="94" y="63"/>
                        <a:pt x="133" y="131"/>
                        <a:pt x="151" y="238"/>
                      </a:cubicBezTo>
                      <a:cubicBezTo>
                        <a:pt x="193" y="230"/>
                        <a:pt x="235" y="224"/>
                        <a:pt x="276" y="213"/>
                      </a:cubicBezTo>
                      <a:cubicBezTo>
                        <a:pt x="298" y="207"/>
                        <a:pt x="333" y="210"/>
                        <a:pt x="339" y="188"/>
                      </a:cubicBezTo>
                      <a:cubicBezTo>
                        <a:pt x="349" y="147"/>
                        <a:pt x="322" y="105"/>
                        <a:pt x="314" y="63"/>
                      </a:cubicBezTo>
                      <a:cubicBezTo>
                        <a:pt x="273" y="90"/>
                        <a:pt x="182" y="133"/>
                        <a:pt x="301" y="213"/>
                      </a:cubicBezTo>
                      <a:cubicBezTo>
                        <a:pt x="336" y="237"/>
                        <a:pt x="426" y="188"/>
                        <a:pt x="426" y="188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</p:grpSp>
          <p:grpSp>
            <p:nvGrpSpPr>
              <p:cNvPr id="9" name="Group 27"/>
              <p:cNvGrpSpPr>
                <a:grpSpLocks/>
              </p:cNvGrpSpPr>
              <p:nvPr/>
            </p:nvGrpSpPr>
            <p:grpSpPr bwMode="auto">
              <a:xfrm rot="5023104">
                <a:off x="4221" y="4654"/>
                <a:ext cx="443" cy="439"/>
                <a:chOff x="2291" y="3948"/>
                <a:chExt cx="443" cy="439"/>
              </a:xfrm>
            </p:grpSpPr>
            <p:sp>
              <p:nvSpPr>
                <p:cNvPr id="27676" name="Oval 28"/>
                <p:cNvSpPr>
                  <a:spLocks noChangeArrowheads="1"/>
                </p:cNvSpPr>
                <p:nvPr/>
              </p:nvSpPr>
              <p:spPr bwMode="auto">
                <a:xfrm>
                  <a:off x="2295" y="3948"/>
                  <a:ext cx="439" cy="439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  <p:sp>
              <p:nvSpPr>
                <p:cNvPr id="27677" name="Freeform 29"/>
                <p:cNvSpPr>
                  <a:spLocks/>
                </p:cNvSpPr>
                <p:nvPr/>
              </p:nvSpPr>
              <p:spPr bwMode="auto">
                <a:xfrm>
                  <a:off x="2291" y="4007"/>
                  <a:ext cx="426" cy="238"/>
                </a:xfrm>
                <a:custGeom>
                  <a:avLst/>
                  <a:gdLst/>
                  <a:ahLst/>
                  <a:cxnLst>
                    <a:cxn ang="0">
                      <a:pos x="0" y="150"/>
                    </a:cxn>
                    <a:cxn ang="0">
                      <a:pos x="176" y="125"/>
                    </a:cxn>
                    <a:cxn ang="0">
                      <a:pos x="213" y="88"/>
                    </a:cxn>
                    <a:cxn ang="0">
                      <a:pos x="188" y="0"/>
                    </a:cxn>
                    <a:cxn ang="0">
                      <a:pos x="151" y="238"/>
                    </a:cxn>
                    <a:cxn ang="0">
                      <a:pos x="276" y="213"/>
                    </a:cxn>
                    <a:cxn ang="0">
                      <a:pos x="339" y="188"/>
                    </a:cxn>
                    <a:cxn ang="0">
                      <a:pos x="314" y="63"/>
                    </a:cxn>
                    <a:cxn ang="0">
                      <a:pos x="301" y="213"/>
                    </a:cxn>
                    <a:cxn ang="0">
                      <a:pos x="426" y="188"/>
                    </a:cxn>
                  </a:cxnLst>
                  <a:rect l="0" t="0" r="r" b="b"/>
                  <a:pathLst>
                    <a:path w="426" h="238">
                      <a:moveTo>
                        <a:pt x="0" y="150"/>
                      </a:moveTo>
                      <a:cubicBezTo>
                        <a:pt x="59" y="142"/>
                        <a:pt x="119" y="142"/>
                        <a:pt x="176" y="125"/>
                      </a:cubicBezTo>
                      <a:cubicBezTo>
                        <a:pt x="193" y="120"/>
                        <a:pt x="211" y="105"/>
                        <a:pt x="213" y="88"/>
                      </a:cubicBezTo>
                      <a:cubicBezTo>
                        <a:pt x="216" y="58"/>
                        <a:pt x="196" y="29"/>
                        <a:pt x="188" y="0"/>
                      </a:cubicBezTo>
                      <a:cubicBezTo>
                        <a:pt x="94" y="63"/>
                        <a:pt x="133" y="131"/>
                        <a:pt x="151" y="238"/>
                      </a:cubicBezTo>
                      <a:cubicBezTo>
                        <a:pt x="193" y="230"/>
                        <a:pt x="235" y="224"/>
                        <a:pt x="276" y="213"/>
                      </a:cubicBezTo>
                      <a:cubicBezTo>
                        <a:pt x="298" y="207"/>
                        <a:pt x="333" y="210"/>
                        <a:pt x="339" y="188"/>
                      </a:cubicBezTo>
                      <a:cubicBezTo>
                        <a:pt x="349" y="147"/>
                        <a:pt x="322" y="105"/>
                        <a:pt x="314" y="63"/>
                      </a:cubicBezTo>
                      <a:cubicBezTo>
                        <a:pt x="273" y="90"/>
                        <a:pt x="182" y="133"/>
                        <a:pt x="301" y="213"/>
                      </a:cubicBezTo>
                      <a:cubicBezTo>
                        <a:pt x="336" y="237"/>
                        <a:pt x="426" y="188"/>
                        <a:pt x="426" y="188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</p:grpSp>
          <p:grpSp>
            <p:nvGrpSpPr>
              <p:cNvPr id="10" name="Group 30"/>
              <p:cNvGrpSpPr>
                <a:grpSpLocks/>
              </p:cNvGrpSpPr>
              <p:nvPr/>
            </p:nvGrpSpPr>
            <p:grpSpPr bwMode="auto">
              <a:xfrm rot="5023104">
                <a:off x="4864" y="4660"/>
                <a:ext cx="443" cy="439"/>
                <a:chOff x="2291" y="3948"/>
                <a:chExt cx="443" cy="439"/>
              </a:xfrm>
            </p:grpSpPr>
            <p:sp>
              <p:nvSpPr>
                <p:cNvPr id="27679" name="Oval 31"/>
                <p:cNvSpPr>
                  <a:spLocks noChangeArrowheads="1"/>
                </p:cNvSpPr>
                <p:nvPr/>
              </p:nvSpPr>
              <p:spPr bwMode="auto">
                <a:xfrm>
                  <a:off x="2295" y="3948"/>
                  <a:ext cx="439" cy="439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  <p:sp>
              <p:nvSpPr>
                <p:cNvPr id="27680" name="Freeform 32"/>
                <p:cNvSpPr>
                  <a:spLocks/>
                </p:cNvSpPr>
                <p:nvPr/>
              </p:nvSpPr>
              <p:spPr bwMode="auto">
                <a:xfrm>
                  <a:off x="2291" y="4007"/>
                  <a:ext cx="426" cy="238"/>
                </a:xfrm>
                <a:custGeom>
                  <a:avLst/>
                  <a:gdLst/>
                  <a:ahLst/>
                  <a:cxnLst>
                    <a:cxn ang="0">
                      <a:pos x="0" y="150"/>
                    </a:cxn>
                    <a:cxn ang="0">
                      <a:pos x="176" y="125"/>
                    </a:cxn>
                    <a:cxn ang="0">
                      <a:pos x="213" y="88"/>
                    </a:cxn>
                    <a:cxn ang="0">
                      <a:pos x="188" y="0"/>
                    </a:cxn>
                    <a:cxn ang="0">
                      <a:pos x="151" y="238"/>
                    </a:cxn>
                    <a:cxn ang="0">
                      <a:pos x="276" y="213"/>
                    </a:cxn>
                    <a:cxn ang="0">
                      <a:pos x="339" y="188"/>
                    </a:cxn>
                    <a:cxn ang="0">
                      <a:pos x="314" y="63"/>
                    </a:cxn>
                    <a:cxn ang="0">
                      <a:pos x="301" y="213"/>
                    </a:cxn>
                    <a:cxn ang="0">
                      <a:pos x="426" y="188"/>
                    </a:cxn>
                  </a:cxnLst>
                  <a:rect l="0" t="0" r="r" b="b"/>
                  <a:pathLst>
                    <a:path w="426" h="238">
                      <a:moveTo>
                        <a:pt x="0" y="150"/>
                      </a:moveTo>
                      <a:cubicBezTo>
                        <a:pt x="59" y="142"/>
                        <a:pt x="119" y="142"/>
                        <a:pt x="176" y="125"/>
                      </a:cubicBezTo>
                      <a:cubicBezTo>
                        <a:pt x="193" y="120"/>
                        <a:pt x="211" y="105"/>
                        <a:pt x="213" y="88"/>
                      </a:cubicBezTo>
                      <a:cubicBezTo>
                        <a:pt x="216" y="58"/>
                        <a:pt x="196" y="29"/>
                        <a:pt x="188" y="0"/>
                      </a:cubicBezTo>
                      <a:cubicBezTo>
                        <a:pt x="94" y="63"/>
                        <a:pt x="133" y="131"/>
                        <a:pt x="151" y="238"/>
                      </a:cubicBezTo>
                      <a:cubicBezTo>
                        <a:pt x="193" y="230"/>
                        <a:pt x="235" y="224"/>
                        <a:pt x="276" y="213"/>
                      </a:cubicBezTo>
                      <a:cubicBezTo>
                        <a:pt x="298" y="207"/>
                        <a:pt x="333" y="210"/>
                        <a:pt x="339" y="188"/>
                      </a:cubicBezTo>
                      <a:cubicBezTo>
                        <a:pt x="349" y="147"/>
                        <a:pt x="322" y="105"/>
                        <a:pt x="314" y="63"/>
                      </a:cubicBezTo>
                      <a:cubicBezTo>
                        <a:pt x="273" y="90"/>
                        <a:pt x="182" y="133"/>
                        <a:pt x="301" y="213"/>
                      </a:cubicBezTo>
                      <a:cubicBezTo>
                        <a:pt x="336" y="237"/>
                        <a:pt x="426" y="188"/>
                        <a:pt x="426" y="188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</p:grpSp>
        </p:grpSp>
        <p:cxnSp>
          <p:nvCxnSpPr>
            <p:cNvPr id="27681" name="AutoShape 33"/>
            <p:cNvCxnSpPr>
              <a:cxnSpLocks noChangeShapeType="1"/>
            </p:cNvCxnSpPr>
            <p:nvPr/>
          </p:nvCxnSpPr>
          <p:spPr bwMode="auto">
            <a:xfrm flipV="1">
              <a:off x="1755" y="6017"/>
              <a:ext cx="3310" cy="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Applying Kirchhoff’s Voltage law to a mixed circuit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To view a mixed circuit, start by separating the circuit into sections that in series and sections that are connected in parallel. </a:t>
            </a:r>
          </a:p>
          <a:p>
            <a:endParaRPr lang="en-CA" dirty="0"/>
          </a:p>
        </p:txBody>
      </p:sp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1403648" y="3284984"/>
            <a:ext cx="5184576" cy="2996158"/>
            <a:chOff x="1497" y="3948"/>
            <a:chExt cx="3808" cy="2112"/>
          </a:xfrm>
        </p:grpSpPr>
        <p:cxnSp>
          <p:nvCxnSpPr>
            <p:cNvPr id="27651" name="AutoShape 3"/>
            <p:cNvCxnSpPr>
              <a:cxnSpLocks noChangeShapeType="1"/>
            </p:cNvCxnSpPr>
            <p:nvPr/>
          </p:nvCxnSpPr>
          <p:spPr bwMode="auto">
            <a:xfrm>
              <a:off x="5074" y="4177"/>
              <a:ext cx="0" cy="48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652" name="AutoShape 4"/>
            <p:cNvCxnSpPr>
              <a:cxnSpLocks noChangeShapeType="1"/>
            </p:cNvCxnSpPr>
            <p:nvPr/>
          </p:nvCxnSpPr>
          <p:spPr bwMode="auto">
            <a:xfrm>
              <a:off x="5065" y="5079"/>
              <a:ext cx="9" cy="94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27653" name="Group 5"/>
            <p:cNvGrpSpPr>
              <a:grpSpLocks/>
            </p:cNvGrpSpPr>
            <p:nvPr/>
          </p:nvGrpSpPr>
          <p:grpSpPr bwMode="auto">
            <a:xfrm>
              <a:off x="1497" y="3948"/>
              <a:ext cx="3808" cy="2112"/>
              <a:chOff x="1497" y="3948"/>
              <a:chExt cx="3808" cy="2112"/>
            </a:xfrm>
          </p:grpSpPr>
          <p:grpSp>
            <p:nvGrpSpPr>
              <p:cNvPr id="27654" name="Group 6"/>
              <p:cNvGrpSpPr>
                <a:grpSpLocks/>
              </p:cNvGrpSpPr>
              <p:nvPr/>
            </p:nvGrpSpPr>
            <p:grpSpPr bwMode="auto">
              <a:xfrm>
                <a:off x="1497" y="4170"/>
                <a:ext cx="3577" cy="1890"/>
                <a:chOff x="1497" y="4170"/>
                <a:chExt cx="3577" cy="1890"/>
              </a:xfrm>
            </p:grpSpPr>
            <p:cxnSp>
              <p:nvCxnSpPr>
                <p:cNvPr id="27655" name="AutoShape 7"/>
                <p:cNvCxnSpPr>
                  <a:cxnSpLocks noChangeShapeType="1"/>
                </p:cNvCxnSpPr>
                <p:nvPr/>
              </p:nvCxnSpPr>
              <p:spPr bwMode="auto">
                <a:xfrm>
                  <a:off x="1755" y="4170"/>
                  <a:ext cx="564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656" name="AutoShape 8"/>
                <p:cNvCxnSpPr>
                  <a:cxnSpLocks noChangeShapeType="1"/>
                </p:cNvCxnSpPr>
                <p:nvPr/>
              </p:nvCxnSpPr>
              <p:spPr bwMode="auto">
                <a:xfrm>
                  <a:off x="3710" y="4193"/>
                  <a:ext cx="1364" cy="1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657" name="AutoShape 9"/>
                <p:cNvCxnSpPr>
                  <a:cxnSpLocks noChangeShapeType="1"/>
                </p:cNvCxnSpPr>
                <p:nvPr/>
              </p:nvCxnSpPr>
              <p:spPr bwMode="auto">
                <a:xfrm>
                  <a:off x="4431" y="4171"/>
                  <a:ext cx="0" cy="48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658" name="AutoShape 10"/>
                <p:cNvCxnSpPr>
                  <a:cxnSpLocks noChangeShapeType="1"/>
                </p:cNvCxnSpPr>
                <p:nvPr/>
              </p:nvCxnSpPr>
              <p:spPr bwMode="auto">
                <a:xfrm>
                  <a:off x="4422" y="5073"/>
                  <a:ext cx="9" cy="944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659" name="AutoShape 11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2745" y="4179"/>
                  <a:ext cx="515" cy="14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660" name="AutoShape 12"/>
                <p:cNvCxnSpPr>
                  <a:cxnSpLocks noChangeShapeType="1"/>
                </p:cNvCxnSpPr>
                <p:nvPr/>
              </p:nvCxnSpPr>
              <p:spPr bwMode="auto">
                <a:xfrm>
                  <a:off x="1755" y="4170"/>
                  <a:ext cx="0" cy="548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661" name="AutoShape 13"/>
                <p:cNvCxnSpPr>
                  <a:cxnSpLocks noChangeShapeType="1"/>
                </p:cNvCxnSpPr>
                <p:nvPr/>
              </p:nvCxnSpPr>
              <p:spPr bwMode="auto">
                <a:xfrm>
                  <a:off x="1610" y="4718"/>
                  <a:ext cx="28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662" name="AutoShape 14"/>
                <p:cNvCxnSpPr>
                  <a:cxnSpLocks noChangeShapeType="1"/>
                </p:cNvCxnSpPr>
                <p:nvPr/>
              </p:nvCxnSpPr>
              <p:spPr bwMode="auto">
                <a:xfrm>
                  <a:off x="1619" y="4932"/>
                  <a:ext cx="28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663" name="AutoShape 15"/>
                <p:cNvCxnSpPr>
                  <a:cxnSpLocks noChangeShapeType="1"/>
                </p:cNvCxnSpPr>
                <p:nvPr/>
              </p:nvCxnSpPr>
              <p:spPr bwMode="auto">
                <a:xfrm>
                  <a:off x="1626" y="5146"/>
                  <a:ext cx="28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664" name="AutoShape 16"/>
                <p:cNvCxnSpPr>
                  <a:cxnSpLocks noChangeShapeType="1"/>
                </p:cNvCxnSpPr>
                <p:nvPr/>
              </p:nvCxnSpPr>
              <p:spPr bwMode="auto">
                <a:xfrm>
                  <a:off x="1623" y="5376"/>
                  <a:ext cx="28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665" name="AutoShape 17"/>
                <p:cNvCxnSpPr>
                  <a:cxnSpLocks noChangeShapeType="1"/>
                </p:cNvCxnSpPr>
                <p:nvPr/>
              </p:nvCxnSpPr>
              <p:spPr bwMode="auto">
                <a:xfrm>
                  <a:off x="1505" y="5033"/>
                  <a:ext cx="516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666" name="AutoShape 18"/>
                <p:cNvCxnSpPr>
                  <a:cxnSpLocks noChangeShapeType="1"/>
                </p:cNvCxnSpPr>
                <p:nvPr/>
              </p:nvCxnSpPr>
              <p:spPr bwMode="auto">
                <a:xfrm>
                  <a:off x="1497" y="5253"/>
                  <a:ext cx="516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667" name="AutoShape 19"/>
                <p:cNvCxnSpPr>
                  <a:cxnSpLocks noChangeShapeType="1"/>
                </p:cNvCxnSpPr>
                <p:nvPr/>
              </p:nvCxnSpPr>
              <p:spPr bwMode="auto">
                <a:xfrm>
                  <a:off x="1505" y="5509"/>
                  <a:ext cx="516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668" name="AutoShape 20"/>
                <p:cNvCxnSpPr>
                  <a:cxnSpLocks noChangeShapeType="1"/>
                </p:cNvCxnSpPr>
                <p:nvPr/>
              </p:nvCxnSpPr>
              <p:spPr bwMode="auto">
                <a:xfrm>
                  <a:off x="1755" y="5500"/>
                  <a:ext cx="0" cy="56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27669" name="Group 21"/>
              <p:cNvGrpSpPr>
                <a:grpSpLocks/>
              </p:cNvGrpSpPr>
              <p:nvPr/>
            </p:nvGrpSpPr>
            <p:grpSpPr bwMode="auto">
              <a:xfrm>
                <a:off x="2291" y="3948"/>
                <a:ext cx="443" cy="439"/>
                <a:chOff x="2291" y="3948"/>
                <a:chExt cx="443" cy="439"/>
              </a:xfrm>
            </p:grpSpPr>
            <p:sp>
              <p:nvSpPr>
                <p:cNvPr id="27670" name="Oval 22"/>
                <p:cNvSpPr>
                  <a:spLocks noChangeArrowheads="1"/>
                </p:cNvSpPr>
                <p:nvPr/>
              </p:nvSpPr>
              <p:spPr bwMode="auto">
                <a:xfrm>
                  <a:off x="2295" y="3948"/>
                  <a:ext cx="439" cy="439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  <p:sp>
              <p:nvSpPr>
                <p:cNvPr id="27671" name="Freeform 23"/>
                <p:cNvSpPr>
                  <a:spLocks/>
                </p:cNvSpPr>
                <p:nvPr/>
              </p:nvSpPr>
              <p:spPr bwMode="auto">
                <a:xfrm>
                  <a:off x="2291" y="4007"/>
                  <a:ext cx="426" cy="238"/>
                </a:xfrm>
                <a:custGeom>
                  <a:avLst/>
                  <a:gdLst/>
                  <a:ahLst/>
                  <a:cxnLst>
                    <a:cxn ang="0">
                      <a:pos x="0" y="150"/>
                    </a:cxn>
                    <a:cxn ang="0">
                      <a:pos x="176" y="125"/>
                    </a:cxn>
                    <a:cxn ang="0">
                      <a:pos x="213" y="88"/>
                    </a:cxn>
                    <a:cxn ang="0">
                      <a:pos x="188" y="0"/>
                    </a:cxn>
                    <a:cxn ang="0">
                      <a:pos x="151" y="238"/>
                    </a:cxn>
                    <a:cxn ang="0">
                      <a:pos x="276" y="213"/>
                    </a:cxn>
                    <a:cxn ang="0">
                      <a:pos x="339" y="188"/>
                    </a:cxn>
                    <a:cxn ang="0">
                      <a:pos x="314" y="63"/>
                    </a:cxn>
                    <a:cxn ang="0">
                      <a:pos x="301" y="213"/>
                    </a:cxn>
                    <a:cxn ang="0">
                      <a:pos x="426" y="188"/>
                    </a:cxn>
                  </a:cxnLst>
                  <a:rect l="0" t="0" r="r" b="b"/>
                  <a:pathLst>
                    <a:path w="426" h="238">
                      <a:moveTo>
                        <a:pt x="0" y="150"/>
                      </a:moveTo>
                      <a:cubicBezTo>
                        <a:pt x="59" y="142"/>
                        <a:pt x="119" y="142"/>
                        <a:pt x="176" y="125"/>
                      </a:cubicBezTo>
                      <a:cubicBezTo>
                        <a:pt x="193" y="120"/>
                        <a:pt x="211" y="105"/>
                        <a:pt x="213" y="88"/>
                      </a:cubicBezTo>
                      <a:cubicBezTo>
                        <a:pt x="216" y="58"/>
                        <a:pt x="196" y="29"/>
                        <a:pt x="188" y="0"/>
                      </a:cubicBezTo>
                      <a:cubicBezTo>
                        <a:pt x="94" y="63"/>
                        <a:pt x="133" y="131"/>
                        <a:pt x="151" y="238"/>
                      </a:cubicBezTo>
                      <a:cubicBezTo>
                        <a:pt x="193" y="230"/>
                        <a:pt x="235" y="224"/>
                        <a:pt x="276" y="213"/>
                      </a:cubicBezTo>
                      <a:cubicBezTo>
                        <a:pt x="298" y="207"/>
                        <a:pt x="333" y="210"/>
                        <a:pt x="339" y="188"/>
                      </a:cubicBezTo>
                      <a:cubicBezTo>
                        <a:pt x="349" y="147"/>
                        <a:pt x="322" y="105"/>
                        <a:pt x="314" y="63"/>
                      </a:cubicBezTo>
                      <a:cubicBezTo>
                        <a:pt x="273" y="90"/>
                        <a:pt x="182" y="133"/>
                        <a:pt x="301" y="213"/>
                      </a:cubicBezTo>
                      <a:cubicBezTo>
                        <a:pt x="336" y="237"/>
                        <a:pt x="426" y="188"/>
                        <a:pt x="426" y="188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</p:grpSp>
          <p:grpSp>
            <p:nvGrpSpPr>
              <p:cNvPr id="27672" name="Group 24"/>
              <p:cNvGrpSpPr>
                <a:grpSpLocks/>
              </p:cNvGrpSpPr>
              <p:nvPr/>
            </p:nvGrpSpPr>
            <p:grpSpPr bwMode="auto">
              <a:xfrm>
                <a:off x="3284" y="3981"/>
                <a:ext cx="443" cy="439"/>
                <a:chOff x="2291" y="3948"/>
                <a:chExt cx="443" cy="439"/>
              </a:xfrm>
            </p:grpSpPr>
            <p:sp>
              <p:nvSpPr>
                <p:cNvPr id="27673" name="Oval 25"/>
                <p:cNvSpPr>
                  <a:spLocks noChangeArrowheads="1"/>
                </p:cNvSpPr>
                <p:nvPr/>
              </p:nvSpPr>
              <p:spPr bwMode="auto">
                <a:xfrm>
                  <a:off x="2295" y="3948"/>
                  <a:ext cx="439" cy="439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  <p:sp>
              <p:nvSpPr>
                <p:cNvPr id="27674" name="Freeform 26"/>
                <p:cNvSpPr>
                  <a:spLocks/>
                </p:cNvSpPr>
                <p:nvPr/>
              </p:nvSpPr>
              <p:spPr bwMode="auto">
                <a:xfrm>
                  <a:off x="2291" y="4007"/>
                  <a:ext cx="426" cy="238"/>
                </a:xfrm>
                <a:custGeom>
                  <a:avLst/>
                  <a:gdLst/>
                  <a:ahLst/>
                  <a:cxnLst>
                    <a:cxn ang="0">
                      <a:pos x="0" y="150"/>
                    </a:cxn>
                    <a:cxn ang="0">
                      <a:pos x="176" y="125"/>
                    </a:cxn>
                    <a:cxn ang="0">
                      <a:pos x="213" y="88"/>
                    </a:cxn>
                    <a:cxn ang="0">
                      <a:pos x="188" y="0"/>
                    </a:cxn>
                    <a:cxn ang="0">
                      <a:pos x="151" y="238"/>
                    </a:cxn>
                    <a:cxn ang="0">
                      <a:pos x="276" y="213"/>
                    </a:cxn>
                    <a:cxn ang="0">
                      <a:pos x="339" y="188"/>
                    </a:cxn>
                    <a:cxn ang="0">
                      <a:pos x="314" y="63"/>
                    </a:cxn>
                    <a:cxn ang="0">
                      <a:pos x="301" y="213"/>
                    </a:cxn>
                    <a:cxn ang="0">
                      <a:pos x="426" y="188"/>
                    </a:cxn>
                  </a:cxnLst>
                  <a:rect l="0" t="0" r="r" b="b"/>
                  <a:pathLst>
                    <a:path w="426" h="238">
                      <a:moveTo>
                        <a:pt x="0" y="150"/>
                      </a:moveTo>
                      <a:cubicBezTo>
                        <a:pt x="59" y="142"/>
                        <a:pt x="119" y="142"/>
                        <a:pt x="176" y="125"/>
                      </a:cubicBezTo>
                      <a:cubicBezTo>
                        <a:pt x="193" y="120"/>
                        <a:pt x="211" y="105"/>
                        <a:pt x="213" y="88"/>
                      </a:cubicBezTo>
                      <a:cubicBezTo>
                        <a:pt x="216" y="58"/>
                        <a:pt x="196" y="29"/>
                        <a:pt x="188" y="0"/>
                      </a:cubicBezTo>
                      <a:cubicBezTo>
                        <a:pt x="94" y="63"/>
                        <a:pt x="133" y="131"/>
                        <a:pt x="151" y="238"/>
                      </a:cubicBezTo>
                      <a:cubicBezTo>
                        <a:pt x="193" y="230"/>
                        <a:pt x="235" y="224"/>
                        <a:pt x="276" y="213"/>
                      </a:cubicBezTo>
                      <a:cubicBezTo>
                        <a:pt x="298" y="207"/>
                        <a:pt x="333" y="210"/>
                        <a:pt x="339" y="188"/>
                      </a:cubicBezTo>
                      <a:cubicBezTo>
                        <a:pt x="349" y="147"/>
                        <a:pt x="322" y="105"/>
                        <a:pt x="314" y="63"/>
                      </a:cubicBezTo>
                      <a:cubicBezTo>
                        <a:pt x="273" y="90"/>
                        <a:pt x="182" y="133"/>
                        <a:pt x="301" y="213"/>
                      </a:cubicBezTo>
                      <a:cubicBezTo>
                        <a:pt x="336" y="237"/>
                        <a:pt x="426" y="188"/>
                        <a:pt x="426" y="188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</p:grpSp>
          <p:grpSp>
            <p:nvGrpSpPr>
              <p:cNvPr id="27675" name="Group 27"/>
              <p:cNvGrpSpPr>
                <a:grpSpLocks/>
              </p:cNvGrpSpPr>
              <p:nvPr/>
            </p:nvGrpSpPr>
            <p:grpSpPr bwMode="auto">
              <a:xfrm rot="5023104">
                <a:off x="4221" y="4654"/>
                <a:ext cx="443" cy="439"/>
                <a:chOff x="2291" y="3948"/>
                <a:chExt cx="443" cy="439"/>
              </a:xfrm>
            </p:grpSpPr>
            <p:sp>
              <p:nvSpPr>
                <p:cNvPr id="27676" name="Oval 28"/>
                <p:cNvSpPr>
                  <a:spLocks noChangeArrowheads="1"/>
                </p:cNvSpPr>
                <p:nvPr/>
              </p:nvSpPr>
              <p:spPr bwMode="auto">
                <a:xfrm>
                  <a:off x="2295" y="3948"/>
                  <a:ext cx="439" cy="439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  <p:sp>
              <p:nvSpPr>
                <p:cNvPr id="27677" name="Freeform 29"/>
                <p:cNvSpPr>
                  <a:spLocks/>
                </p:cNvSpPr>
                <p:nvPr/>
              </p:nvSpPr>
              <p:spPr bwMode="auto">
                <a:xfrm>
                  <a:off x="2291" y="4007"/>
                  <a:ext cx="426" cy="238"/>
                </a:xfrm>
                <a:custGeom>
                  <a:avLst/>
                  <a:gdLst/>
                  <a:ahLst/>
                  <a:cxnLst>
                    <a:cxn ang="0">
                      <a:pos x="0" y="150"/>
                    </a:cxn>
                    <a:cxn ang="0">
                      <a:pos x="176" y="125"/>
                    </a:cxn>
                    <a:cxn ang="0">
                      <a:pos x="213" y="88"/>
                    </a:cxn>
                    <a:cxn ang="0">
                      <a:pos x="188" y="0"/>
                    </a:cxn>
                    <a:cxn ang="0">
                      <a:pos x="151" y="238"/>
                    </a:cxn>
                    <a:cxn ang="0">
                      <a:pos x="276" y="213"/>
                    </a:cxn>
                    <a:cxn ang="0">
                      <a:pos x="339" y="188"/>
                    </a:cxn>
                    <a:cxn ang="0">
                      <a:pos x="314" y="63"/>
                    </a:cxn>
                    <a:cxn ang="0">
                      <a:pos x="301" y="213"/>
                    </a:cxn>
                    <a:cxn ang="0">
                      <a:pos x="426" y="188"/>
                    </a:cxn>
                  </a:cxnLst>
                  <a:rect l="0" t="0" r="r" b="b"/>
                  <a:pathLst>
                    <a:path w="426" h="238">
                      <a:moveTo>
                        <a:pt x="0" y="150"/>
                      </a:moveTo>
                      <a:cubicBezTo>
                        <a:pt x="59" y="142"/>
                        <a:pt x="119" y="142"/>
                        <a:pt x="176" y="125"/>
                      </a:cubicBezTo>
                      <a:cubicBezTo>
                        <a:pt x="193" y="120"/>
                        <a:pt x="211" y="105"/>
                        <a:pt x="213" y="88"/>
                      </a:cubicBezTo>
                      <a:cubicBezTo>
                        <a:pt x="216" y="58"/>
                        <a:pt x="196" y="29"/>
                        <a:pt x="188" y="0"/>
                      </a:cubicBezTo>
                      <a:cubicBezTo>
                        <a:pt x="94" y="63"/>
                        <a:pt x="133" y="131"/>
                        <a:pt x="151" y="238"/>
                      </a:cubicBezTo>
                      <a:cubicBezTo>
                        <a:pt x="193" y="230"/>
                        <a:pt x="235" y="224"/>
                        <a:pt x="276" y="213"/>
                      </a:cubicBezTo>
                      <a:cubicBezTo>
                        <a:pt x="298" y="207"/>
                        <a:pt x="333" y="210"/>
                        <a:pt x="339" y="188"/>
                      </a:cubicBezTo>
                      <a:cubicBezTo>
                        <a:pt x="349" y="147"/>
                        <a:pt x="322" y="105"/>
                        <a:pt x="314" y="63"/>
                      </a:cubicBezTo>
                      <a:cubicBezTo>
                        <a:pt x="273" y="90"/>
                        <a:pt x="182" y="133"/>
                        <a:pt x="301" y="213"/>
                      </a:cubicBezTo>
                      <a:cubicBezTo>
                        <a:pt x="336" y="237"/>
                        <a:pt x="426" y="188"/>
                        <a:pt x="426" y="188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</p:grpSp>
          <p:grpSp>
            <p:nvGrpSpPr>
              <p:cNvPr id="27678" name="Group 30"/>
              <p:cNvGrpSpPr>
                <a:grpSpLocks/>
              </p:cNvGrpSpPr>
              <p:nvPr/>
            </p:nvGrpSpPr>
            <p:grpSpPr bwMode="auto">
              <a:xfrm rot="5023104">
                <a:off x="4864" y="4660"/>
                <a:ext cx="443" cy="439"/>
                <a:chOff x="2291" y="3948"/>
                <a:chExt cx="443" cy="439"/>
              </a:xfrm>
            </p:grpSpPr>
            <p:sp>
              <p:nvSpPr>
                <p:cNvPr id="27679" name="Oval 31"/>
                <p:cNvSpPr>
                  <a:spLocks noChangeArrowheads="1"/>
                </p:cNvSpPr>
                <p:nvPr/>
              </p:nvSpPr>
              <p:spPr bwMode="auto">
                <a:xfrm>
                  <a:off x="2295" y="3948"/>
                  <a:ext cx="439" cy="439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  <p:sp>
              <p:nvSpPr>
                <p:cNvPr id="27680" name="Freeform 32"/>
                <p:cNvSpPr>
                  <a:spLocks/>
                </p:cNvSpPr>
                <p:nvPr/>
              </p:nvSpPr>
              <p:spPr bwMode="auto">
                <a:xfrm>
                  <a:off x="2291" y="4007"/>
                  <a:ext cx="426" cy="238"/>
                </a:xfrm>
                <a:custGeom>
                  <a:avLst/>
                  <a:gdLst/>
                  <a:ahLst/>
                  <a:cxnLst>
                    <a:cxn ang="0">
                      <a:pos x="0" y="150"/>
                    </a:cxn>
                    <a:cxn ang="0">
                      <a:pos x="176" y="125"/>
                    </a:cxn>
                    <a:cxn ang="0">
                      <a:pos x="213" y="88"/>
                    </a:cxn>
                    <a:cxn ang="0">
                      <a:pos x="188" y="0"/>
                    </a:cxn>
                    <a:cxn ang="0">
                      <a:pos x="151" y="238"/>
                    </a:cxn>
                    <a:cxn ang="0">
                      <a:pos x="276" y="213"/>
                    </a:cxn>
                    <a:cxn ang="0">
                      <a:pos x="339" y="188"/>
                    </a:cxn>
                    <a:cxn ang="0">
                      <a:pos x="314" y="63"/>
                    </a:cxn>
                    <a:cxn ang="0">
                      <a:pos x="301" y="213"/>
                    </a:cxn>
                    <a:cxn ang="0">
                      <a:pos x="426" y="188"/>
                    </a:cxn>
                  </a:cxnLst>
                  <a:rect l="0" t="0" r="r" b="b"/>
                  <a:pathLst>
                    <a:path w="426" h="238">
                      <a:moveTo>
                        <a:pt x="0" y="150"/>
                      </a:moveTo>
                      <a:cubicBezTo>
                        <a:pt x="59" y="142"/>
                        <a:pt x="119" y="142"/>
                        <a:pt x="176" y="125"/>
                      </a:cubicBezTo>
                      <a:cubicBezTo>
                        <a:pt x="193" y="120"/>
                        <a:pt x="211" y="105"/>
                        <a:pt x="213" y="88"/>
                      </a:cubicBezTo>
                      <a:cubicBezTo>
                        <a:pt x="216" y="58"/>
                        <a:pt x="196" y="29"/>
                        <a:pt x="188" y="0"/>
                      </a:cubicBezTo>
                      <a:cubicBezTo>
                        <a:pt x="94" y="63"/>
                        <a:pt x="133" y="131"/>
                        <a:pt x="151" y="238"/>
                      </a:cubicBezTo>
                      <a:cubicBezTo>
                        <a:pt x="193" y="230"/>
                        <a:pt x="235" y="224"/>
                        <a:pt x="276" y="213"/>
                      </a:cubicBezTo>
                      <a:cubicBezTo>
                        <a:pt x="298" y="207"/>
                        <a:pt x="333" y="210"/>
                        <a:pt x="339" y="188"/>
                      </a:cubicBezTo>
                      <a:cubicBezTo>
                        <a:pt x="349" y="147"/>
                        <a:pt x="322" y="105"/>
                        <a:pt x="314" y="63"/>
                      </a:cubicBezTo>
                      <a:cubicBezTo>
                        <a:pt x="273" y="90"/>
                        <a:pt x="182" y="133"/>
                        <a:pt x="301" y="213"/>
                      </a:cubicBezTo>
                      <a:cubicBezTo>
                        <a:pt x="336" y="237"/>
                        <a:pt x="426" y="188"/>
                        <a:pt x="426" y="188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</p:grpSp>
        </p:grpSp>
        <p:cxnSp>
          <p:nvCxnSpPr>
            <p:cNvPr id="27681" name="AutoShape 33"/>
            <p:cNvCxnSpPr>
              <a:cxnSpLocks noChangeShapeType="1"/>
            </p:cNvCxnSpPr>
            <p:nvPr/>
          </p:nvCxnSpPr>
          <p:spPr bwMode="auto">
            <a:xfrm flipV="1">
              <a:off x="1755" y="6017"/>
              <a:ext cx="3310" cy="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44" name="Oval 43"/>
          <p:cNvSpPr/>
          <p:nvPr/>
        </p:nvSpPr>
        <p:spPr>
          <a:xfrm>
            <a:off x="1619672" y="2924944"/>
            <a:ext cx="3672408" cy="14401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" name="Oval 44"/>
          <p:cNvSpPr/>
          <p:nvPr/>
        </p:nvSpPr>
        <p:spPr>
          <a:xfrm flipH="1">
            <a:off x="4860032" y="3212976"/>
            <a:ext cx="2007840" cy="29439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6" name="TextBox 45"/>
          <p:cNvSpPr txBox="1"/>
          <p:nvPr/>
        </p:nvSpPr>
        <p:spPr>
          <a:xfrm>
            <a:off x="3131840" y="551723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Parallel Circuit</a:t>
            </a:r>
            <a:endParaRPr lang="en-CA" dirty="0"/>
          </a:p>
        </p:txBody>
      </p:sp>
      <p:sp>
        <p:nvSpPr>
          <p:cNvPr id="47" name="TextBox 46"/>
          <p:cNvSpPr txBox="1"/>
          <p:nvPr/>
        </p:nvSpPr>
        <p:spPr>
          <a:xfrm>
            <a:off x="2555776" y="39330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Series Circuit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Using this approach of two separate paths, you can think of two independent series circuits. </a:t>
            </a:r>
          </a:p>
          <a:p>
            <a:r>
              <a:rPr lang="en-CA" dirty="0" smtClean="0"/>
              <a:t>Source = 40 V, lamp 1 = 10 V, lamp 3 = 20 V. </a:t>
            </a:r>
          </a:p>
          <a:p>
            <a:r>
              <a:rPr lang="en-CA" dirty="0" smtClean="0"/>
              <a:t>Find the voltage of lamp 2 and 4. </a:t>
            </a:r>
          </a:p>
          <a:p>
            <a:endParaRPr lang="en-CA" dirty="0"/>
          </a:p>
        </p:txBody>
      </p:sp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1691680" y="3645024"/>
            <a:ext cx="4507731" cy="2708126"/>
            <a:chOff x="1497" y="3948"/>
            <a:chExt cx="3808" cy="2112"/>
          </a:xfrm>
        </p:grpSpPr>
        <p:cxnSp>
          <p:nvCxnSpPr>
            <p:cNvPr id="28675" name="AutoShape 3"/>
            <p:cNvCxnSpPr>
              <a:cxnSpLocks noChangeShapeType="1"/>
            </p:cNvCxnSpPr>
            <p:nvPr/>
          </p:nvCxnSpPr>
          <p:spPr bwMode="auto">
            <a:xfrm>
              <a:off x="5074" y="4177"/>
              <a:ext cx="0" cy="48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676" name="AutoShape 4"/>
            <p:cNvCxnSpPr>
              <a:cxnSpLocks noChangeShapeType="1"/>
            </p:cNvCxnSpPr>
            <p:nvPr/>
          </p:nvCxnSpPr>
          <p:spPr bwMode="auto">
            <a:xfrm>
              <a:off x="5065" y="5079"/>
              <a:ext cx="9" cy="94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28677" name="Group 5"/>
            <p:cNvGrpSpPr>
              <a:grpSpLocks/>
            </p:cNvGrpSpPr>
            <p:nvPr/>
          </p:nvGrpSpPr>
          <p:grpSpPr bwMode="auto">
            <a:xfrm>
              <a:off x="1497" y="3948"/>
              <a:ext cx="3808" cy="2112"/>
              <a:chOff x="1497" y="3948"/>
              <a:chExt cx="3808" cy="2112"/>
            </a:xfrm>
          </p:grpSpPr>
          <p:grpSp>
            <p:nvGrpSpPr>
              <p:cNvPr id="28678" name="Group 6"/>
              <p:cNvGrpSpPr>
                <a:grpSpLocks/>
              </p:cNvGrpSpPr>
              <p:nvPr/>
            </p:nvGrpSpPr>
            <p:grpSpPr bwMode="auto">
              <a:xfrm>
                <a:off x="1497" y="4170"/>
                <a:ext cx="3577" cy="1890"/>
                <a:chOff x="1497" y="4170"/>
                <a:chExt cx="3577" cy="1890"/>
              </a:xfrm>
            </p:grpSpPr>
            <p:cxnSp>
              <p:nvCxnSpPr>
                <p:cNvPr id="28679" name="AutoShape 7"/>
                <p:cNvCxnSpPr>
                  <a:cxnSpLocks noChangeShapeType="1"/>
                </p:cNvCxnSpPr>
                <p:nvPr/>
              </p:nvCxnSpPr>
              <p:spPr bwMode="auto">
                <a:xfrm>
                  <a:off x="1755" y="4170"/>
                  <a:ext cx="564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8680" name="AutoShape 8"/>
                <p:cNvCxnSpPr>
                  <a:cxnSpLocks noChangeShapeType="1"/>
                </p:cNvCxnSpPr>
                <p:nvPr/>
              </p:nvCxnSpPr>
              <p:spPr bwMode="auto">
                <a:xfrm>
                  <a:off x="3710" y="4193"/>
                  <a:ext cx="1364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8681" name="AutoShape 9"/>
                <p:cNvCxnSpPr>
                  <a:cxnSpLocks noChangeShapeType="1"/>
                </p:cNvCxnSpPr>
                <p:nvPr/>
              </p:nvCxnSpPr>
              <p:spPr bwMode="auto">
                <a:xfrm>
                  <a:off x="4431" y="4171"/>
                  <a:ext cx="0" cy="48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8682" name="AutoShape 10"/>
                <p:cNvCxnSpPr>
                  <a:cxnSpLocks noChangeShapeType="1"/>
                </p:cNvCxnSpPr>
                <p:nvPr/>
              </p:nvCxnSpPr>
              <p:spPr bwMode="auto">
                <a:xfrm>
                  <a:off x="4422" y="5073"/>
                  <a:ext cx="9" cy="944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8683" name="AutoShape 11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2745" y="4179"/>
                  <a:ext cx="515" cy="14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8684" name="AutoShape 12"/>
                <p:cNvCxnSpPr>
                  <a:cxnSpLocks noChangeShapeType="1"/>
                </p:cNvCxnSpPr>
                <p:nvPr/>
              </p:nvCxnSpPr>
              <p:spPr bwMode="auto">
                <a:xfrm>
                  <a:off x="1755" y="4170"/>
                  <a:ext cx="0" cy="548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8685" name="AutoShape 13"/>
                <p:cNvCxnSpPr>
                  <a:cxnSpLocks noChangeShapeType="1"/>
                </p:cNvCxnSpPr>
                <p:nvPr/>
              </p:nvCxnSpPr>
              <p:spPr bwMode="auto">
                <a:xfrm>
                  <a:off x="1610" y="4718"/>
                  <a:ext cx="28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8686" name="AutoShape 14"/>
                <p:cNvCxnSpPr>
                  <a:cxnSpLocks noChangeShapeType="1"/>
                </p:cNvCxnSpPr>
                <p:nvPr/>
              </p:nvCxnSpPr>
              <p:spPr bwMode="auto">
                <a:xfrm>
                  <a:off x="1619" y="4932"/>
                  <a:ext cx="28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8687" name="AutoShape 15"/>
                <p:cNvCxnSpPr>
                  <a:cxnSpLocks noChangeShapeType="1"/>
                </p:cNvCxnSpPr>
                <p:nvPr/>
              </p:nvCxnSpPr>
              <p:spPr bwMode="auto">
                <a:xfrm>
                  <a:off x="1626" y="5146"/>
                  <a:ext cx="28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8688" name="AutoShape 16"/>
                <p:cNvCxnSpPr>
                  <a:cxnSpLocks noChangeShapeType="1"/>
                </p:cNvCxnSpPr>
                <p:nvPr/>
              </p:nvCxnSpPr>
              <p:spPr bwMode="auto">
                <a:xfrm>
                  <a:off x="1623" y="5376"/>
                  <a:ext cx="28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8689" name="AutoShape 17"/>
                <p:cNvCxnSpPr>
                  <a:cxnSpLocks noChangeShapeType="1"/>
                </p:cNvCxnSpPr>
                <p:nvPr/>
              </p:nvCxnSpPr>
              <p:spPr bwMode="auto">
                <a:xfrm>
                  <a:off x="1505" y="5033"/>
                  <a:ext cx="516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8690" name="AutoShape 18"/>
                <p:cNvCxnSpPr>
                  <a:cxnSpLocks noChangeShapeType="1"/>
                </p:cNvCxnSpPr>
                <p:nvPr/>
              </p:nvCxnSpPr>
              <p:spPr bwMode="auto">
                <a:xfrm>
                  <a:off x="1497" y="5253"/>
                  <a:ext cx="516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8691" name="AutoShape 19"/>
                <p:cNvCxnSpPr>
                  <a:cxnSpLocks noChangeShapeType="1"/>
                </p:cNvCxnSpPr>
                <p:nvPr/>
              </p:nvCxnSpPr>
              <p:spPr bwMode="auto">
                <a:xfrm>
                  <a:off x="1505" y="5509"/>
                  <a:ext cx="516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8692" name="AutoShape 20"/>
                <p:cNvCxnSpPr>
                  <a:cxnSpLocks noChangeShapeType="1"/>
                </p:cNvCxnSpPr>
                <p:nvPr/>
              </p:nvCxnSpPr>
              <p:spPr bwMode="auto">
                <a:xfrm>
                  <a:off x="1755" y="5500"/>
                  <a:ext cx="0" cy="56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28693" name="Group 21"/>
              <p:cNvGrpSpPr>
                <a:grpSpLocks/>
              </p:cNvGrpSpPr>
              <p:nvPr/>
            </p:nvGrpSpPr>
            <p:grpSpPr bwMode="auto">
              <a:xfrm>
                <a:off x="2291" y="3948"/>
                <a:ext cx="443" cy="439"/>
                <a:chOff x="2291" y="3948"/>
                <a:chExt cx="443" cy="439"/>
              </a:xfrm>
            </p:grpSpPr>
            <p:sp>
              <p:nvSpPr>
                <p:cNvPr id="28694" name="Oval 22"/>
                <p:cNvSpPr>
                  <a:spLocks noChangeArrowheads="1"/>
                </p:cNvSpPr>
                <p:nvPr/>
              </p:nvSpPr>
              <p:spPr bwMode="auto">
                <a:xfrm>
                  <a:off x="2295" y="3948"/>
                  <a:ext cx="439" cy="439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  <p:sp>
              <p:nvSpPr>
                <p:cNvPr id="28695" name="Freeform 23"/>
                <p:cNvSpPr>
                  <a:spLocks/>
                </p:cNvSpPr>
                <p:nvPr/>
              </p:nvSpPr>
              <p:spPr bwMode="auto">
                <a:xfrm>
                  <a:off x="2291" y="4007"/>
                  <a:ext cx="426" cy="238"/>
                </a:xfrm>
                <a:custGeom>
                  <a:avLst/>
                  <a:gdLst/>
                  <a:ahLst/>
                  <a:cxnLst>
                    <a:cxn ang="0">
                      <a:pos x="0" y="150"/>
                    </a:cxn>
                    <a:cxn ang="0">
                      <a:pos x="176" y="125"/>
                    </a:cxn>
                    <a:cxn ang="0">
                      <a:pos x="213" y="88"/>
                    </a:cxn>
                    <a:cxn ang="0">
                      <a:pos x="188" y="0"/>
                    </a:cxn>
                    <a:cxn ang="0">
                      <a:pos x="151" y="238"/>
                    </a:cxn>
                    <a:cxn ang="0">
                      <a:pos x="276" y="213"/>
                    </a:cxn>
                    <a:cxn ang="0">
                      <a:pos x="339" y="188"/>
                    </a:cxn>
                    <a:cxn ang="0">
                      <a:pos x="314" y="63"/>
                    </a:cxn>
                    <a:cxn ang="0">
                      <a:pos x="301" y="213"/>
                    </a:cxn>
                    <a:cxn ang="0">
                      <a:pos x="426" y="188"/>
                    </a:cxn>
                  </a:cxnLst>
                  <a:rect l="0" t="0" r="r" b="b"/>
                  <a:pathLst>
                    <a:path w="426" h="238">
                      <a:moveTo>
                        <a:pt x="0" y="150"/>
                      </a:moveTo>
                      <a:cubicBezTo>
                        <a:pt x="59" y="142"/>
                        <a:pt x="119" y="142"/>
                        <a:pt x="176" y="125"/>
                      </a:cubicBezTo>
                      <a:cubicBezTo>
                        <a:pt x="193" y="120"/>
                        <a:pt x="211" y="105"/>
                        <a:pt x="213" y="88"/>
                      </a:cubicBezTo>
                      <a:cubicBezTo>
                        <a:pt x="216" y="58"/>
                        <a:pt x="196" y="29"/>
                        <a:pt x="188" y="0"/>
                      </a:cubicBezTo>
                      <a:cubicBezTo>
                        <a:pt x="94" y="63"/>
                        <a:pt x="133" y="131"/>
                        <a:pt x="151" y="238"/>
                      </a:cubicBezTo>
                      <a:cubicBezTo>
                        <a:pt x="193" y="230"/>
                        <a:pt x="235" y="224"/>
                        <a:pt x="276" y="213"/>
                      </a:cubicBezTo>
                      <a:cubicBezTo>
                        <a:pt x="298" y="207"/>
                        <a:pt x="333" y="210"/>
                        <a:pt x="339" y="188"/>
                      </a:cubicBezTo>
                      <a:cubicBezTo>
                        <a:pt x="349" y="147"/>
                        <a:pt x="322" y="105"/>
                        <a:pt x="314" y="63"/>
                      </a:cubicBezTo>
                      <a:cubicBezTo>
                        <a:pt x="273" y="90"/>
                        <a:pt x="182" y="133"/>
                        <a:pt x="301" y="213"/>
                      </a:cubicBezTo>
                      <a:cubicBezTo>
                        <a:pt x="336" y="237"/>
                        <a:pt x="426" y="188"/>
                        <a:pt x="426" y="188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</p:grpSp>
          <p:grpSp>
            <p:nvGrpSpPr>
              <p:cNvPr id="28696" name="Group 24"/>
              <p:cNvGrpSpPr>
                <a:grpSpLocks/>
              </p:cNvGrpSpPr>
              <p:nvPr/>
            </p:nvGrpSpPr>
            <p:grpSpPr bwMode="auto">
              <a:xfrm>
                <a:off x="3284" y="3981"/>
                <a:ext cx="443" cy="439"/>
                <a:chOff x="2291" y="3948"/>
                <a:chExt cx="443" cy="439"/>
              </a:xfrm>
            </p:grpSpPr>
            <p:sp>
              <p:nvSpPr>
                <p:cNvPr id="28697" name="Oval 25"/>
                <p:cNvSpPr>
                  <a:spLocks noChangeArrowheads="1"/>
                </p:cNvSpPr>
                <p:nvPr/>
              </p:nvSpPr>
              <p:spPr bwMode="auto">
                <a:xfrm>
                  <a:off x="2295" y="3948"/>
                  <a:ext cx="439" cy="439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  <p:sp>
              <p:nvSpPr>
                <p:cNvPr id="28698" name="Freeform 26"/>
                <p:cNvSpPr>
                  <a:spLocks/>
                </p:cNvSpPr>
                <p:nvPr/>
              </p:nvSpPr>
              <p:spPr bwMode="auto">
                <a:xfrm>
                  <a:off x="2291" y="4007"/>
                  <a:ext cx="426" cy="238"/>
                </a:xfrm>
                <a:custGeom>
                  <a:avLst/>
                  <a:gdLst/>
                  <a:ahLst/>
                  <a:cxnLst>
                    <a:cxn ang="0">
                      <a:pos x="0" y="150"/>
                    </a:cxn>
                    <a:cxn ang="0">
                      <a:pos x="176" y="125"/>
                    </a:cxn>
                    <a:cxn ang="0">
                      <a:pos x="213" y="88"/>
                    </a:cxn>
                    <a:cxn ang="0">
                      <a:pos x="188" y="0"/>
                    </a:cxn>
                    <a:cxn ang="0">
                      <a:pos x="151" y="238"/>
                    </a:cxn>
                    <a:cxn ang="0">
                      <a:pos x="276" y="213"/>
                    </a:cxn>
                    <a:cxn ang="0">
                      <a:pos x="339" y="188"/>
                    </a:cxn>
                    <a:cxn ang="0">
                      <a:pos x="314" y="63"/>
                    </a:cxn>
                    <a:cxn ang="0">
                      <a:pos x="301" y="213"/>
                    </a:cxn>
                    <a:cxn ang="0">
                      <a:pos x="426" y="188"/>
                    </a:cxn>
                  </a:cxnLst>
                  <a:rect l="0" t="0" r="r" b="b"/>
                  <a:pathLst>
                    <a:path w="426" h="238">
                      <a:moveTo>
                        <a:pt x="0" y="150"/>
                      </a:moveTo>
                      <a:cubicBezTo>
                        <a:pt x="59" y="142"/>
                        <a:pt x="119" y="142"/>
                        <a:pt x="176" y="125"/>
                      </a:cubicBezTo>
                      <a:cubicBezTo>
                        <a:pt x="193" y="120"/>
                        <a:pt x="211" y="105"/>
                        <a:pt x="213" y="88"/>
                      </a:cubicBezTo>
                      <a:cubicBezTo>
                        <a:pt x="216" y="58"/>
                        <a:pt x="196" y="29"/>
                        <a:pt x="188" y="0"/>
                      </a:cubicBezTo>
                      <a:cubicBezTo>
                        <a:pt x="94" y="63"/>
                        <a:pt x="133" y="131"/>
                        <a:pt x="151" y="238"/>
                      </a:cubicBezTo>
                      <a:cubicBezTo>
                        <a:pt x="193" y="230"/>
                        <a:pt x="235" y="224"/>
                        <a:pt x="276" y="213"/>
                      </a:cubicBezTo>
                      <a:cubicBezTo>
                        <a:pt x="298" y="207"/>
                        <a:pt x="333" y="210"/>
                        <a:pt x="339" y="188"/>
                      </a:cubicBezTo>
                      <a:cubicBezTo>
                        <a:pt x="349" y="147"/>
                        <a:pt x="322" y="105"/>
                        <a:pt x="314" y="63"/>
                      </a:cubicBezTo>
                      <a:cubicBezTo>
                        <a:pt x="273" y="90"/>
                        <a:pt x="182" y="133"/>
                        <a:pt x="301" y="213"/>
                      </a:cubicBezTo>
                      <a:cubicBezTo>
                        <a:pt x="336" y="237"/>
                        <a:pt x="426" y="188"/>
                        <a:pt x="426" y="188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</p:grpSp>
          <p:grpSp>
            <p:nvGrpSpPr>
              <p:cNvPr id="28699" name="Group 27"/>
              <p:cNvGrpSpPr>
                <a:grpSpLocks/>
              </p:cNvGrpSpPr>
              <p:nvPr/>
            </p:nvGrpSpPr>
            <p:grpSpPr bwMode="auto">
              <a:xfrm rot="5023104">
                <a:off x="4221" y="4654"/>
                <a:ext cx="443" cy="439"/>
                <a:chOff x="2291" y="3948"/>
                <a:chExt cx="443" cy="439"/>
              </a:xfrm>
            </p:grpSpPr>
            <p:sp>
              <p:nvSpPr>
                <p:cNvPr id="28700" name="Oval 28"/>
                <p:cNvSpPr>
                  <a:spLocks noChangeArrowheads="1"/>
                </p:cNvSpPr>
                <p:nvPr/>
              </p:nvSpPr>
              <p:spPr bwMode="auto">
                <a:xfrm>
                  <a:off x="2295" y="3948"/>
                  <a:ext cx="439" cy="439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  <p:sp>
              <p:nvSpPr>
                <p:cNvPr id="28701" name="Freeform 29"/>
                <p:cNvSpPr>
                  <a:spLocks/>
                </p:cNvSpPr>
                <p:nvPr/>
              </p:nvSpPr>
              <p:spPr bwMode="auto">
                <a:xfrm>
                  <a:off x="2291" y="4007"/>
                  <a:ext cx="426" cy="238"/>
                </a:xfrm>
                <a:custGeom>
                  <a:avLst/>
                  <a:gdLst/>
                  <a:ahLst/>
                  <a:cxnLst>
                    <a:cxn ang="0">
                      <a:pos x="0" y="150"/>
                    </a:cxn>
                    <a:cxn ang="0">
                      <a:pos x="176" y="125"/>
                    </a:cxn>
                    <a:cxn ang="0">
                      <a:pos x="213" y="88"/>
                    </a:cxn>
                    <a:cxn ang="0">
                      <a:pos x="188" y="0"/>
                    </a:cxn>
                    <a:cxn ang="0">
                      <a:pos x="151" y="238"/>
                    </a:cxn>
                    <a:cxn ang="0">
                      <a:pos x="276" y="213"/>
                    </a:cxn>
                    <a:cxn ang="0">
                      <a:pos x="339" y="188"/>
                    </a:cxn>
                    <a:cxn ang="0">
                      <a:pos x="314" y="63"/>
                    </a:cxn>
                    <a:cxn ang="0">
                      <a:pos x="301" y="213"/>
                    </a:cxn>
                    <a:cxn ang="0">
                      <a:pos x="426" y="188"/>
                    </a:cxn>
                  </a:cxnLst>
                  <a:rect l="0" t="0" r="r" b="b"/>
                  <a:pathLst>
                    <a:path w="426" h="238">
                      <a:moveTo>
                        <a:pt x="0" y="150"/>
                      </a:moveTo>
                      <a:cubicBezTo>
                        <a:pt x="59" y="142"/>
                        <a:pt x="119" y="142"/>
                        <a:pt x="176" y="125"/>
                      </a:cubicBezTo>
                      <a:cubicBezTo>
                        <a:pt x="193" y="120"/>
                        <a:pt x="211" y="105"/>
                        <a:pt x="213" y="88"/>
                      </a:cubicBezTo>
                      <a:cubicBezTo>
                        <a:pt x="216" y="58"/>
                        <a:pt x="196" y="29"/>
                        <a:pt x="188" y="0"/>
                      </a:cubicBezTo>
                      <a:cubicBezTo>
                        <a:pt x="94" y="63"/>
                        <a:pt x="133" y="131"/>
                        <a:pt x="151" y="238"/>
                      </a:cubicBezTo>
                      <a:cubicBezTo>
                        <a:pt x="193" y="230"/>
                        <a:pt x="235" y="224"/>
                        <a:pt x="276" y="213"/>
                      </a:cubicBezTo>
                      <a:cubicBezTo>
                        <a:pt x="298" y="207"/>
                        <a:pt x="333" y="210"/>
                        <a:pt x="339" y="188"/>
                      </a:cubicBezTo>
                      <a:cubicBezTo>
                        <a:pt x="349" y="147"/>
                        <a:pt x="322" y="105"/>
                        <a:pt x="314" y="63"/>
                      </a:cubicBezTo>
                      <a:cubicBezTo>
                        <a:pt x="273" y="90"/>
                        <a:pt x="182" y="133"/>
                        <a:pt x="301" y="213"/>
                      </a:cubicBezTo>
                      <a:cubicBezTo>
                        <a:pt x="336" y="237"/>
                        <a:pt x="426" y="188"/>
                        <a:pt x="426" y="188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</p:grpSp>
          <p:grpSp>
            <p:nvGrpSpPr>
              <p:cNvPr id="28702" name="Group 30"/>
              <p:cNvGrpSpPr>
                <a:grpSpLocks/>
              </p:cNvGrpSpPr>
              <p:nvPr/>
            </p:nvGrpSpPr>
            <p:grpSpPr bwMode="auto">
              <a:xfrm rot="5023104">
                <a:off x="4864" y="4660"/>
                <a:ext cx="443" cy="439"/>
                <a:chOff x="2291" y="3948"/>
                <a:chExt cx="443" cy="439"/>
              </a:xfrm>
            </p:grpSpPr>
            <p:sp>
              <p:nvSpPr>
                <p:cNvPr id="28703" name="Oval 31"/>
                <p:cNvSpPr>
                  <a:spLocks noChangeArrowheads="1"/>
                </p:cNvSpPr>
                <p:nvPr/>
              </p:nvSpPr>
              <p:spPr bwMode="auto">
                <a:xfrm>
                  <a:off x="2295" y="3948"/>
                  <a:ext cx="439" cy="439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  <p:sp>
              <p:nvSpPr>
                <p:cNvPr id="28704" name="Freeform 32"/>
                <p:cNvSpPr>
                  <a:spLocks/>
                </p:cNvSpPr>
                <p:nvPr/>
              </p:nvSpPr>
              <p:spPr bwMode="auto">
                <a:xfrm>
                  <a:off x="2291" y="4007"/>
                  <a:ext cx="426" cy="238"/>
                </a:xfrm>
                <a:custGeom>
                  <a:avLst/>
                  <a:gdLst/>
                  <a:ahLst/>
                  <a:cxnLst>
                    <a:cxn ang="0">
                      <a:pos x="0" y="150"/>
                    </a:cxn>
                    <a:cxn ang="0">
                      <a:pos x="176" y="125"/>
                    </a:cxn>
                    <a:cxn ang="0">
                      <a:pos x="213" y="88"/>
                    </a:cxn>
                    <a:cxn ang="0">
                      <a:pos x="188" y="0"/>
                    </a:cxn>
                    <a:cxn ang="0">
                      <a:pos x="151" y="238"/>
                    </a:cxn>
                    <a:cxn ang="0">
                      <a:pos x="276" y="213"/>
                    </a:cxn>
                    <a:cxn ang="0">
                      <a:pos x="339" y="188"/>
                    </a:cxn>
                    <a:cxn ang="0">
                      <a:pos x="314" y="63"/>
                    </a:cxn>
                    <a:cxn ang="0">
                      <a:pos x="301" y="213"/>
                    </a:cxn>
                    <a:cxn ang="0">
                      <a:pos x="426" y="188"/>
                    </a:cxn>
                  </a:cxnLst>
                  <a:rect l="0" t="0" r="r" b="b"/>
                  <a:pathLst>
                    <a:path w="426" h="238">
                      <a:moveTo>
                        <a:pt x="0" y="150"/>
                      </a:moveTo>
                      <a:cubicBezTo>
                        <a:pt x="59" y="142"/>
                        <a:pt x="119" y="142"/>
                        <a:pt x="176" y="125"/>
                      </a:cubicBezTo>
                      <a:cubicBezTo>
                        <a:pt x="193" y="120"/>
                        <a:pt x="211" y="105"/>
                        <a:pt x="213" y="88"/>
                      </a:cubicBezTo>
                      <a:cubicBezTo>
                        <a:pt x="216" y="58"/>
                        <a:pt x="196" y="29"/>
                        <a:pt x="188" y="0"/>
                      </a:cubicBezTo>
                      <a:cubicBezTo>
                        <a:pt x="94" y="63"/>
                        <a:pt x="133" y="131"/>
                        <a:pt x="151" y="238"/>
                      </a:cubicBezTo>
                      <a:cubicBezTo>
                        <a:pt x="193" y="230"/>
                        <a:pt x="235" y="224"/>
                        <a:pt x="276" y="213"/>
                      </a:cubicBezTo>
                      <a:cubicBezTo>
                        <a:pt x="298" y="207"/>
                        <a:pt x="333" y="210"/>
                        <a:pt x="339" y="188"/>
                      </a:cubicBezTo>
                      <a:cubicBezTo>
                        <a:pt x="349" y="147"/>
                        <a:pt x="322" y="105"/>
                        <a:pt x="314" y="63"/>
                      </a:cubicBezTo>
                      <a:cubicBezTo>
                        <a:pt x="273" y="90"/>
                        <a:pt x="182" y="133"/>
                        <a:pt x="301" y="213"/>
                      </a:cubicBezTo>
                      <a:cubicBezTo>
                        <a:pt x="336" y="237"/>
                        <a:pt x="426" y="188"/>
                        <a:pt x="426" y="188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</p:grpSp>
        </p:grpSp>
        <p:cxnSp>
          <p:nvCxnSpPr>
            <p:cNvPr id="28705" name="AutoShape 33"/>
            <p:cNvCxnSpPr>
              <a:cxnSpLocks noChangeShapeType="1"/>
            </p:cNvCxnSpPr>
            <p:nvPr/>
          </p:nvCxnSpPr>
          <p:spPr bwMode="auto">
            <a:xfrm flipV="1">
              <a:off x="1755" y="6017"/>
              <a:ext cx="3310" cy="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36" name="TextBox 35"/>
          <p:cNvSpPr txBox="1"/>
          <p:nvPr/>
        </p:nvSpPr>
        <p:spPr>
          <a:xfrm>
            <a:off x="1979712" y="328498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Lamp 1</a:t>
            </a:r>
            <a:endParaRPr lang="en-CA" dirty="0"/>
          </a:p>
        </p:txBody>
      </p:sp>
      <p:sp>
        <p:nvSpPr>
          <p:cNvPr id="37" name="TextBox 36"/>
          <p:cNvSpPr txBox="1"/>
          <p:nvPr/>
        </p:nvSpPr>
        <p:spPr>
          <a:xfrm>
            <a:off x="3419872" y="321297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Lamp 2</a:t>
            </a:r>
            <a:endParaRPr lang="en-CA" dirty="0"/>
          </a:p>
        </p:txBody>
      </p:sp>
      <p:sp>
        <p:nvSpPr>
          <p:cNvPr id="38" name="TextBox 37"/>
          <p:cNvSpPr txBox="1"/>
          <p:nvPr/>
        </p:nvSpPr>
        <p:spPr>
          <a:xfrm>
            <a:off x="6084168" y="400506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Lamp 4</a:t>
            </a:r>
            <a:endParaRPr lang="en-CA" dirty="0"/>
          </a:p>
        </p:txBody>
      </p:sp>
      <p:sp>
        <p:nvSpPr>
          <p:cNvPr id="39" name="TextBox 38"/>
          <p:cNvSpPr txBox="1"/>
          <p:nvPr/>
        </p:nvSpPr>
        <p:spPr>
          <a:xfrm>
            <a:off x="4067944" y="530120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Lamp 3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Use </a:t>
            </a:r>
            <a:r>
              <a:rPr lang="en-CA" dirty="0" err="1" smtClean="0"/>
              <a:t>KVL</a:t>
            </a:r>
            <a:r>
              <a:rPr lang="en-CA" dirty="0" smtClean="0"/>
              <a:t> to solve for V</a:t>
            </a:r>
            <a:r>
              <a:rPr lang="en-CA" baseline="-25000" dirty="0" smtClean="0"/>
              <a:t>2</a:t>
            </a:r>
          </a:p>
          <a:p>
            <a:r>
              <a:rPr lang="en-CA" baseline="-25000" dirty="0" smtClean="0"/>
              <a:t> </a:t>
            </a:r>
            <a:r>
              <a:rPr lang="en-CA" dirty="0" smtClean="0"/>
              <a:t> What formula do we need to use?</a:t>
            </a:r>
            <a:endParaRPr lang="en-CA" baseline="-25000" dirty="0" smtClean="0"/>
          </a:p>
          <a:p>
            <a:r>
              <a:rPr lang="en-CA" b="1" dirty="0" err="1" smtClean="0">
                <a:solidFill>
                  <a:srgbClr val="002060"/>
                </a:solidFill>
              </a:rPr>
              <a:t>V</a:t>
            </a:r>
            <a:r>
              <a:rPr lang="en-CA" b="1" baseline="-25000" dirty="0" err="1" smtClean="0">
                <a:solidFill>
                  <a:srgbClr val="002060"/>
                </a:solidFill>
              </a:rPr>
              <a:t>source</a:t>
            </a:r>
            <a:r>
              <a:rPr lang="en-CA" b="1" dirty="0" smtClean="0">
                <a:solidFill>
                  <a:srgbClr val="002060"/>
                </a:solidFill>
              </a:rPr>
              <a:t> = V</a:t>
            </a:r>
            <a:r>
              <a:rPr lang="en-CA" b="1" baseline="-25000" dirty="0" smtClean="0">
                <a:solidFill>
                  <a:srgbClr val="002060"/>
                </a:solidFill>
              </a:rPr>
              <a:t>1</a:t>
            </a:r>
            <a:r>
              <a:rPr lang="en-CA" b="1" dirty="0" smtClean="0">
                <a:solidFill>
                  <a:srgbClr val="002060"/>
                </a:solidFill>
              </a:rPr>
              <a:t> + V</a:t>
            </a:r>
            <a:r>
              <a:rPr lang="en-CA" b="1" baseline="-25000" dirty="0" smtClean="0">
                <a:solidFill>
                  <a:srgbClr val="002060"/>
                </a:solidFill>
              </a:rPr>
              <a:t>2</a:t>
            </a:r>
            <a:r>
              <a:rPr lang="en-CA" b="1" dirty="0" smtClean="0">
                <a:solidFill>
                  <a:srgbClr val="002060"/>
                </a:solidFill>
              </a:rPr>
              <a:t> + V</a:t>
            </a:r>
            <a:r>
              <a:rPr lang="en-CA" b="1" baseline="-25000" dirty="0" smtClean="0">
                <a:solidFill>
                  <a:srgbClr val="002060"/>
                </a:solidFill>
              </a:rPr>
              <a:t>3</a:t>
            </a:r>
            <a:endParaRPr lang="en-CA" b="1" dirty="0" smtClean="0">
              <a:solidFill>
                <a:srgbClr val="002060"/>
              </a:solidFill>
            </a:endParaRPr>
          </a:p>
          <a:p>
            <a:r>
              <a:rPr lang="en-CA" b="1" dirty="0" smtClean="0">
                <a:solidFill>
                  <a:srgbClr val="002060"/>
                </a:solidFill>
              </a:rPr>
              <a:t>40 V = 10 V + V</a:t>
            </a:r>
            <a:r>
              <a:rPr lang="en-CA" b="1" baseline="-25000" dirty="0" smtClean="0">
                <a:solidFill>
                  <a:srgbClr val="002060"/>
                </a:solidFill>
              </a:rPr>
              <a:t>2</a:t>
            </a:r>
            <a:r>
              <a:rPr lang="en-CA" b="1" dirty="0" smtClean="0">
                <a:solidFill>
                  <a:srgbClr val="002060"/>
                </a:solidFill>
              </a:rPr>
              <a:t> + 20 V</a:t>
            </a:r>
          </a:p>
          <a:p>
            <a:r>
              <a:rPr lang="en-CA" b="1" dirty="0" smtClean="0">
                <a:solidFill>
                  <a:srgbClr val="002060"/>
                </a:solidFill>
              </a:rPr>
              <a:t>40 V = 30 V + V</a:t>
            </a:r>
            <a:r>
              <a:rPr lang="en-CA" b="1" baseline="-25000" dirty="0" smtClean="0">
                <a:solidFill>
                  <a:srgbClr val="002060"/>
                </a:solidFill>
              </a:rPr>
              <a:t>2</a:t>
            </a:r>
            <a:endParaRPr lang="en-CA" b="1" dirty="0" smtClean="0">
              <a:solidFill>
                <a:srgbClr val="002060"/>
              </a:solidFill>
            </a:endParaRPr>
          </a:p>
          <a:p>
            <a:r>
              <a:rPr lang="en-CA" b="1" dirty="0" smtClean="0">
                <a:solidFill>
                  <a:srgbClr val="002060"/>
                </a:solidFill>
              </a:rPr>
              <a:t>V</a:t>
            </a:r>
            <a:r>
              <a:rPr lang="en-CA" b="1" baseline="-25000" dirty="0" smtClean="0">
                <a:solidFill>
                  <a:srgbClr val="002060"/>
                </a:solidFill>
              </a:rPr>
              <a:t>2</a:t>
            </a:r>
            <a:r>
              <a:rPr lang="en-CA" b="1" dirty="0" smtClean="0">
                <a:solidFill>
                  <a:srgbClr val="002060"/>
                </a:solidFill>
              </a:rPr>
              <a:t> = 10 V</a:t>
            </a:r>
            <a:endParaRPr lang="en-CA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Use </a:t>
            </a:r>
            <a:r>
              <a:rPr lang="en-CA" dirty="0" err="1" smtClean="0"/>
              <a:t>KVL</a:t>
            </a:r>
            <a:r>
              <a:rPr lang="en-CA" dirty="0" smtClean="0"/>
              <a:t> to solve for V</a:t>
            </a:r>
            <a:r>
              <a:rPr lang="en-CA" baseline="-25000" dirty="0" smtClean="0"/>
              <a:t>4</a:t>
            </a:r>
            <a:endParaRPr lang="en-CA" dirty="0" smtClean="0"/>
          </a:p>
          <a:p>
            <a:r>
              <a:rPr lang="en-CA" dirty="0" smtClean="0"/>
              <a:t>According to </a:t>
            </a:r>
            <a:r>
              <a:rPr lang="en-CA" dirty="0" err="1" smtClean="0"/>
              <a:t>KVL</a:t>
            </a:r>
            <a:r>
              <a:rPr lang="en-CA" dirty="0" smtClean="0"/>
              <a:t>, voltages in a parallel circuit are the same. Thus V</a:t>
            </a:r>
            <a:r>
              <a:rPr lang="en-CA" baseline="-25000" dirty="0" smtClean="0"/>
              <a:t>3</a:t>
            </a:r>
            <a:r>
              <a:rPr lang="en-CA" dirty="0" smtClean="0"/>
              <a:t> must equal V</a:t>
            </a:r>
            <a:r>
              <a:rPr lang="en-CA" baseline="-25000" dirty="0" smtClean="0"/>
              <a:t>4</a:t>
            </a:r>
            <a:endParaRPr lang="en-CA" dirty="0" smtClean="0"/>
          </a:p>
          <a:p>
            <a:r>
              <a:rPr lang="en-CA" b="1" dirty="0" err="1" smtClean="0">
                <a:solidFill>
                  <a:srgbClr val="002060"/>
                </a:solidFill>
              </a:rPr>
              <a:t>V</a:t>
            </a:r>
            <a:r>
              <a:rPr lang="en-CA" b="1" baseline="-25000" dirty="0" err="1" smtClean="0">
                <a:solidFill>
                  <a:srgbClr val="002060"/>
                </a:solidFill>
              </a:rPr>
              <a:t>source</a:t>
            </a:r>
            <a:r>
              <a:rPr lang="en-CA" b="1" dirty="0" smtClean="0">
                <a:solidFill>
                  <a:srgbClr val="002060"/>
                </a:solidFill>
              </a:rPr>
              <a:t> = V</a:t>
            </a:r>
            <a:r>
              <a:rPr lang="en-CA" b="1" baseline="-25000" dirty="0" smtClean="0">
                <a:solidFill>
                  <a:srgbClr val="002060"/>
                </a:solidFill>
              </a:rPr>
              <a:t>1</a:t>
            </a:r>
            <a:r>
              <a:rPr lang="en-CA" b="1" dirty="0" smtClean="0">
                <a:solidFill>
                  <a:srgbClr val="002060"/>
                </a:solidFill>
              </a:rPr>
              <a:t> + V</a:t>
            </a:r>
            <a:r>
              <a:rPr lang="en-CA" b="1" baseline="-25000" dirty="0" smtClean="0">
                <a:solidFill>
                  <a:srgbClr val="002060"/>
                </a:solidFill>
              </a:rPr>
              <a:t>2</a:t>
            </a:r>
            <a:r>
              <a:rPr lang="en-CA" b="1" dirty="0" smtClean="0">
                <a:solidFill>
                  <a:srgbClr val="002060"/>
                </a:solidFill>
              </a:rPr>
              <a:t> + V</a:t>
            </a:r>
            <a:r>
              <a:rPr lang="en-CA" b="1" baseline="-25000" dirty="0" smtClean="0">
                <a:solidFill>
                  <a:srgbClr val="002060"/>
                </a:solidFill>
              </a:rPr>
              <a:t>4</a:t>
            </a:r>
            <a:endParaRPr lang="en-CA" b="1" dirty="0" smtClean="0">
              <a:solidFill>
                <a:srgbClr val="002060"/>
              </a:solidFill>
            </a:endParaRPr>
          </a:p>
          <a:p>
            <a:r>
              <a:rPr lang="en-CA" b="1" dirty="0" smtClean="0">
                <a:solidFill>
                  <a:srgbClr val="002060"/>
                </a:solidFill>
              </a:rPr>
              <a:t>40 V = 10 V + 10 V + V</a:t>
            </a:r>
            <a:r>
              <a:rPr lang="en-CA" b="1" baseline="-25000" dirty="0" smtClean="0">
                <a:solidFill>
                  <a:srgbClr val="002060"/>
                </a:solidFill>
              </a:rPr>
              <a:t>4</a:t>
            </a:r>
            <a:endParaRPr lang="en-CA" b="1" dirty="0" smtClean="0">
              <a:solidFill>
                <a:srgbClr val="002060"/>
              </a:solidFill>
            </a:endParaRPr>
          </a:p>
          <a:p>
            <a:r>
              <a:rPr lang="en-CA" b="1" dirty="0" smtClean="0">
                <a:solidFill>
                  <a:srgbClr val="002060"/>
                </a:solidFill>
              </a:rPr>
              <a:t>40 V = 20 V + V</a:t>
            </a:r>
            <a:r>
              <a:rPr lang="en-CA" b="1" baseline="-25000" dirty="0" smtClean="0">
                <a:solidFill>
                  <a:srgbClr val="002060"/>
                </a:solidFill>
              </a:rPr>
              <a:t>4</a:t>
            </a:r>
            <a:endParaRPr lang="en-CA" b="1" dirty="0" smtClean="0">
              <a:solidFill>
                <a:srgbClr val="002060"/>
              </a:solidFill>
            </a:endParaRPr>
          </a:p>
          <a:p>
            <a:r>
              <a:rPr lang="en-CA" b="1" dirty="0" smtClean="0">
                <a:solidFill>
                  <a:srgbClr val="002060"/>
                </a:solidFill>
              </a:rPr>
              <a:t>V</a:t>
            </a:r>
            <a:r>
              <a:rPr lang="en-CA" b="1" baseline="-25000" dirty="0" smtClean="0">
                <a:solidFill>
                  <a:srgbClr val="002060"/>
                </a:solidFill>
              </a:rPr>
              <a:t>4</a:t>
            </a:r>
            <a:r>
              <a:rPr lang="en-CA" b="1" dirty="0" smtClean="0">
                <a:solidFill>
                  <a:srgbClr val="002060"/>
                </a:solidFill>
              </a:rPr>
              <a:t> = 20 V</a:t>
            </a:r>
            <a:endParaRPr lang="en-CA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 fontScale="90000"/>
          </a:bodyPr>
          <a:lstStyle/>
          <a:p>
            <a:r>
              <a:rPr lang="en-CA" b="1" dirty="0" smtClean="0"/>
              <a:t>Applying Kirchhoff’s Current Law to a mixed circuit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/>
          <a:lstStyle/>
          <a:p>
            <a:r>
              <a:rPr lang="en-CA" dirty="0" smtClean="0"/>
              <a:t>The current in a series circuit is constant and stays the same as the source current. The current in a parallel circuit is divided along the paths. </a:t>
            </a:r>
          </a:p>
          <a:p>
            <a:r>
              <a:rPr lang="en-CA" dirty="0" err="1" smtClean="0"/>
              <a:t>I</a:t>
            </a:r>
            <a:r>
              <a:rPr lang="en-CA" baseline="-25000" dirty="0" err="1" smtClean="0"/>
              <a:t>source</a:t>
            </a:r>
            <a:r>
              <a:rPr lang="en-CA" baseline="-25000" dirty="0" smtClean="0"/>
              <a:t> </a:t>
            </a:r>
            <a:r>
              <a:rPr lang="en-CA" dirty="0" smtClean="0"/>
              <a:t>= 0.40 A</a:t>
            </a:r>
          </a:p>
          <a:p>
            <a:r>
              <a:rPr lang="en-CA" dirty="0" smtClean="0"/>
              <a:t>I</a:t>
            </a:r>
            <a:r>
              <a:rPr lang="en-CA" baseline="-25000" dirty="0" smtClean="0"/>
              <a:t>3</a:t>
            </a:r>
            <a:r>
              <a:rPr lang="en-CA" dirty="0" smtClean="0"/>
              <a:t> = 0.10 A </a:t>
            </a:r>
          </a:p>
          <a:p>
            <a:r>
              <a:rPr lang="en-CA" dirty="0" smtClean="0"/>
              <a:t>Find I</a:t>
            </a:r>
            <a:r>
              <a:rPr lang="en-CA" baseline="-25000" dirty="0" smtClean="0"/>
              <a:t>1</a:t>
            </a:r>
            <a:r>
              <a:rPr lang="en-CA" dirty="0" smtClean="0"/>
              <a:t> and I</a:t>
            </a:r>
            <a:r>
              <a:rPr lang="en-CA" baseline="-25000" dirty="0" smtClean="0"/>
              <a:t>2</a:t>
            </a:r>
            <a:endParaRPr lang="en-CA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91680" y="3645024"/>
            <a:ext cx="4507731" cy="2708126"/>
            <a:chOff x="1497" y="3948"/>
            <a:chExt cx="3808" cy="2112"/>
          </a:xfrm>
        </p:grpSpPr>
        <p:cxnSp>
          <p:nvCxnSpPr>
            <p:cNvPr id="5" name="AutoShape 3"/>
            <p:cNvCxnSpPr>
              <a:cxnSpLocks noChangeShapeType="1"/>
            </p:cNvCxnSpPr>
            <p:nvPr/>
          </p:nvCxnSpPr>
          <p:spPr bwMode="auto">
            <a:xfrm>
              <a:off x="5074" y="4177"/>
              <a:ext cx="0" cy="48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" name="AutoShape 4"/>
            <p:cNvCxnSpPr>
              <a:cxnSpLocks noChangeShapeType="1"/>
            </p:cNvCxnSpPr>
            <p:nvPr/>
          </p:nvCxnSpPr>
          <p:spPr bwMode="auto">
            <a:xfrm>
              <a:off x="5065" y="5079"/>
              <a:ext cx="9" cy="94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1497" y="3948"/>
              <a:ext cx="3808" cy="2112"/>
              <a:chOff x="1497" y="3948"/>
              <a:chExt cx="3808" cy="2112"/>
            </a:xfrm>
          </p:grpSpPr>
          <p:grpSp>
            <p:nvGrpSpPr>
              <p:cNvPr id="9" name="Group 8"/>
              <p:cNvGrpSpPr>
                <a:grpSpLocks/>
              </p:cNvGrpSpPr>
              <p:nvPr/>
            </p:nvGrpSpPr>
            <p:grpSpPr bwMode="auto">
              <a:xfrm>
                <a:off x="1497" y="4170"/>
                <a:ext cx="3577" cy="1890"/>
                <a:chOff x="1497" y="4170"/>
                <a:chExt cx="3577" cy="1890"/>
              </a:xfrm>
            </p:grpSpPr>
            <p:cxnSp>
              <p:nvCxnSpPr>
                <p:cNvPr id="22" name="AutoShape 7"/>
                <p:cNvCxnSpPr>
                  <a:cxnSpLocks noChangeShapeType="1"/>
                </p:cNvCxnSpPr>
                <p:nvPr/>
              </p:nvCxnSpPr>
              <p:spPr bwMode="auto">
                <a:xfrm>
                  <a:off x="1755" y="4170"/>
                  <a:ext cx="564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3" name="AutoShape 8"/>
                <p:cNvCxnSpPr>
                  <a:cxnSpLocks noChangeShapeType="1"/>
                </p:cNvCxnSpPr>
                <p:nvPr/>
              </p:nvCxnSpPr>
              <p:spPr bwMode="auto">
                <a:xfrm>
                  <a:off x="3710" y="4193"/>
                  <a:ext cx="1364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4" name="AutoShape 9"/>
                <p:cNvCxnSpPr>
                  <a:cxnSpLocks noChangeShapeType="1"/>
                </p:cNvCxnSpPr>
                <p:nvPr/>
              </p:nvCxnSpPr>
              <p:spPr bwMode="auto">
                <a:xfrm>
                  <a:off x="4431" y="4171"/>
                  <a:ext cx="0" cy="48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5" name="AutoShape 10"/>
                <p:cNvCxnSpPr>
                  <a:cxnSpLocks noChangeShapeType="1"/>
                </p:cNvCxnSpPr>
                <p:nvPr/>
              </p:nvCxnSpPr>
              <p:spPr bwMode="auto">
                <a:xfrm>
                  <a:off x="4422" y="5073"/>
                  <a:ext cx="9" cy="944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6" name="AutoShape 11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2745" y="4179"/>
                  <a:ext cx="515" cy="14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7" name="AutoShape 12"/>
                <p:cNvCxnSpPr>
                  <a:cxnSpLocks noChangeShapeType="1"/>
                </p:cNvCxnSpPr>
                <p:nvPr/>
              </p:nvCxnSpPr>
              <p:spPr bwMode="auto">
                <a:xfrm>
                  <a:off x="1755" y="4170"/>
                  <a:ext cx="0" cy="548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8" name="AutoShape 13"/>
                <p:cNvCxnSpPr>
                  <a:cxnSpLocks noChangeShapeType="1"/>
                </p:cNvCxnSpPr>
                <p:nvPr/>
              </p:nvCxnSpPr>
              <p:spPr bwMode="auto">
                <a:xfrm>
                  <a:off x="1610" y="4718"/>
                  <a:ext cx="28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9" name="AutoShape 14"/>
                <p:cNvCxnSpPr>
                  <a:cxnSpLocks noChangeShapeType="1"/>
                </p:cNvCxnSpPr>
                <p:nvPr/>
              </p:nvCxnSpPr>
              <p:spPr bwMode="auto">
                <a:xfrm>
                  <a:off x="1619" y="4932"/>
                  <a:ext cx="28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30" name="AutoShape 15"/>
                <p:cNvCxnSpPr>
                  <a:cxnSpLocks noChangeShapeType="1"/>
                </p:cNvCxnSpPr>
                <p:nvPr/>
              </p:nvCxnSpPr>
              <p:spPr bwMode="auto">
                <a:xfrm>
                  <a:off x="1626" y="5146"/>
                  <a:ext cx="28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31" name="AutoShape 16"/>
                <p:cNvCxnSpPr>
                  <a:cxnSpLocks noChangeShapeType="1"/>
                </p:cNvCxnSpPr>
                <p:nvPr/>
              </p:nvCxnSpPr>
              <p:spPr bwMode="auto">
                <a:xfrm>
                  <a:off x="1623" y="5376"/>
                  <a:ext cx="28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32" name="AutoShape 17"/>
                <p:cNvCxnSpPr>
                  <a:cxnSpLocks noChangeShapeType="1"/>
                </p:cNvCxnSpPr>
                <p:nvPr/>
              </p:nvCxnSpPr>
              <p:spPr bwMode="auto">
                <a:xfrm>
                  <a:off x="1505" y="5033"/>
                  <a:ext cx="516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33" name="AutoShape 18"/>
                <p:cNvCxnSpPr>
                  <a:cxnSpLocks noChangeShapeType="1"/>
                </p:cNvCxnSpPr>
                <p:nvPr/>
              </p:nvCxnSpPr>
              <p:spPr bwMode="auto">
                <a:xfrm>
                  <a:off x="1497" y="5253"/>
                  <a:ext cx="516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34" name="AutoShape 19"/>
                <p:cNvCxnSpPr>
                  <a:cxnSpLocks noChangeShapeType="1"/>
                </p:cNvCxnSpPr>
                <p:nvPr/>
              </p:nvCxnSpPr>
              <p:spPr bwMode="auto">
                <a:xfrm>
                  <a:off x="1505" y="5509"/>
                  <a:ext cx="516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35" name="AutoShape 20"/>
                <p:cNvCxnSpPr>
                  <a:cxnSpLocks noChangeShapeType="1"/>
                </p:cNvCxnSpPr>
                <p:nvPr/>
              </p:nvCxnSpPr>
              <p:spPr bwMode="auto">
                <a:xfrm>
                  <a:off x="1755" y="5500"/>
                  <a:ext cx="0" cy="56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10" name="Group 21"/>
              <p:cNvGrpSpPr>
                <a:grpSpLocks/>
              </p:cNvGrpSpPr>
              <p:nvPr/>
            </p:nvGrpSpPr>
            <p:grpSpPr bwMode="auto">
              <a:xfrm>
                <a:off x="2291" y="3948"/>
                <a:ext cx="443" cy="439"/>
                <a:chOff x="2291" y="3948"/>
                <a:chExt cx="443" cy="439"/>
              </a:xfrm>
            </p:grpSpPr>
            <p:sp>
              <p:nvSpPr>
                <p:cNvPr id="20" name="Oval 22"/>
                <p:cNvSpPr>
                  <a:spLocks noChangeArrowheads="1"/>
                </p:cNvSpPr>
                <p:nvPr/>
              </p:nvSpPr>
              <p:spPr bwMode="auto">
                <a:xfrm>
                  <a:off x="2295" y="3948"/>
                  <a:ext cx="439" cy="439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  <p:sp>
              <p:nvSpPr>
                <p:cNvPr id="21" name="Freeform 23"/>
                <p:cNvSpPr>
                  <a:spLocks/>
                </p:cNvSpPr>
                <p:nvPr/>
              </p:nvSpPr>
              <p:spPr bwMode="auto">
                <a:xfrm>
                  <a:off x="2291" y="4007"/>
                  <a:ext cx="426" cy="238"/>
                </a:xfrm>
                <a:custGeom>
                  <a:avLst/>
                  <a:gdLst/>
                  <a:ahLst/>
                  <a:cxnLst>
                    <a:cxn ang="0">
                      <a:pos x="0" y="150"/>
                    </a:cxn>
                    <a:cxn ang="0">
                      <a:pos x="176" y="125"/>
                    </a:cxn>
                    <a:cxn ang="0">
                      <a:pos x="213" y="88"/>
                    </a:cxn>
                    <a:cxn ang="0">
                      <a:pos x="188" y="0"/>
                    </a:cxn>
                    <a:cxn ang="0">
                      <a:pos x="151" y="238"/>
                    </a:cxn>
                    <a:cxn ang="0">
                      <a:pos x="276" y="213"/>
                    </a:cxn>
                    <a:cxn ang="0">
                      <a:pos x="339" y="188"/>
                    </a:cxn>
                    <a:cxn ang="0">
                      <a:pos x="314" y="63"/>
                    </a:cxn>
                    <a:cxn ang="0">
                      <a:pos x="301" y="213"/>
                    </a:cxn>
                    <a:cxn ang="0">
                      <a:pos x="426" y="188"/>
                    </a:cxn>
                  </a:cxnLst>
                  <a:rect l="0" t="0" r="r" b="b"/>
                  <a:pathLst>
                    <a:path w="426" h="238">
                      <a:moveTo>
                        <a:pt x="0" y="150"/>
                      </a:moveTo>
                      <a:cubicBezTo>
                        <a:pt x="59" y="142"/>
                        <a:pt x="119" y="142"/>
                        <a:pt x="176" y="125"/>
                      </a:cubicBezTo>
                      <a:cubicBezTo>
                        <a:pt x="193" y="120"/>
                        <a:pt x="211" y="105"/>
                        <a:pt x="213" y="88"/>
                      </a:cubicBezTo>
                      <a:cubicBezTo>
                        <a:pt x="216" y="58"/>
                        <a:pt x="196" y="29"/>
                        <a:pt x="188" y="0"/>
                      </a:cubicBezTo>
                      <a:cubicBezTo>
                        <a:pt x="94" y="63"/>
                        <a:pt x="133" y="131"/>
                        <a:pt x="151" y="238"/>
                      </a:cubicBezTo>
                      <a:cubicBezTo>
                        <a:pt x="193" y="230"/>
                        <a:pt x="235" y="224"/>
                        <a:pt x="276" y="213"/>
                      </a:cubicBezTo>
                      <a:cubicBezTo>
                        <a:pt x="298" y="207"/>
                        <a:pt x="333" y="210"/>
                        <a:pt x="339" y="188"/>
                      </a:cubicBezTo>
                      <a:cubicBezTo>
                        <a:pt x="349" y="147"/>
                        <a:pt x="322" y="105"/>
                        <a:pt x="314" y="63"/>
                      </a:cubicBezTo>
                      <a:cubicBezTo>
                        <a:pt x="273" y="90"/>
                        <a:pt x="182" y="133"/>
                        <a:pt x="301" y="213"/>
                      </a:cubicBezTo>
                      <a:cubicBezTo>
                        <a:pt x="336" y="237"/>
                        <a:pt x="426" y="188"/>
                        <a:pt x="426" y="188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</p:grpSp>
          <p:grpSp>
            <p:nvGrpSpPr>
              <p:cNvPr id="11" name="Group 24"/>
              <p:cNvGrpSpPr>
                <a:grpSpLocks/>
              </p:cNvGrpSpPr>
              <p:nvPr/>
            </p:nvGrpSpPr>
            <p:grpSpPr bwMode="auto">
              <a:xfrm>
                <a:off x="3284" y="3981"/>
                <a:ext cx="443" cy="439"/>
                <a:chOff x="2291" y="3948"/>
                <a:chExt cx="443" cy="439"/>
              </a:xfrm>
            </p:grpSpPr>
            <p:sp>
              <p:nvSpPr>
                <p:cNvPr id="18" name="Oval 25"/>
                <p:cNvSpPr>
                  <a:spLocks noChangeArrowheads="1"/>
                </p:cNvSpPr>
                <p:nvPr/>
              </p:nvSpPr>
              <p:spPr bwMode="auto">
                <a:xfrm>
                  <a:off x="2295" y="3948"/>
                  <a:ext cx="439" cy="439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  <p:sp>
              <p:nvSpPr>
                <p:cNvPr id="19" name="Freeform 26"/>
                <p:cNvSpPr>
                  <a:spLocks/>
                </p:cNvSpPr>
                <p:nvPr/>
              </p:nvSpPr>
              <p:spPr bwMode="auto">
                <a:xfrm>
                  <a:off x="2291" y="4007"/>
                  <a:ext cx="426" cy="238"/>
                </a:xfrm>
                <a:custGeom>
                  <a:avLst/>
                  <a:gdLst/>
                  <a:ahLst/>
                  <a:cxnLst>
                    <a:cxn ang="0">
                      <a:pos x="0" y="150"/>
                    </a:cxn>
                    <a:cxn ang="0">
                      <a:pos x="176" y="125"/>
                    </a:cxn>
                    <a:cxn ang="0">
                      <a:pos x="213" y="88"/>
                    </a:cxn>
                    <a:cxn ang="0">
                      <a:pos x="188" y="0"/>
                    </a:cxn>
                    <a:cxn ang="0">
                      <a:pos x="151" y="238"/>
                    </a:cxn>
                    <a:cxn ang="0">
                      <a:pos x="276" y="213"/>
                    </a:cxn>
                    <a:cxn ang="0">
                      <a:pos x="339" y="188"/>
                    </a:cxn>
                    <a:cxn ang="0">
                      <a:pos x="314" y="63"/>
                    </a:cxn>
                    <a:cxn ang="0">
                      <a:pos x="301" y="213"/>
                    </a:cxn>
                    <a:cxn ang="0">
                      <a:pos x="426" y="188"/>
                    </a:cxn>
                  </a:cxnLst>
                  <a:rect l="0" t="0" r="r" b="b"/>
                  <a:pathLst>
                    <a:path w="426" h="238">
                      <a:moveTo>
                        <a:pt x="0" y="150"/>
                      </a:moveTo>
                      <a:cubicBezTo>
                        <a:pt x="59" y="142"/>
                        <a:pt x="119" y="142"/>
                        <a:pt x="176" y="125"/>
                      </a:cubicBezTo>
                      <a:cubicBezTo>
                        <a:pt x="193" y="120"/>
                        <a:pt x="211" y="105"/>
                        <a:pt x="213" y="88"/>
                      </a:cubicBezTo>
                      <a:cubicBezTo>
                        <a:pt x="216" y="58"/>
                        <a:pt x="196" y="29"/>
                        <a:pt x="188" y="0"/>
                      </a:cubicBezTo>
                      <a:cubicBezTo>
                        <a:pt x="94" y="63"/>
                        <a:pt x="133" y="131"/>
                        <a:pt x="151" y="238"/>
                      </a:cubicBezTo>
                      <a:cubicBezTo>
                        <a:pt x="193" y="230"/>
                        <a:pt x="235" y="224"/>
                        <a:pt x="276" y="213"/>
                      </a:cubicBezTo>
                      <a:cubicBezTo>
                        <a:pt x="298" y="207"/>
                        <a:pt x="333" y="210"/>
                        <a:pt x="339" y="188"/>
                      </a:cubicBezTo>
                      <a:cubicBezTo>
                        <a:pt x="349" y="147"/>
                        <a:pt x="322" y="105"/>
                        <a:pt x="314" y="63"/>
                      </a:cubicBezTo>
                      <a:cubicBezTo>
                        <a:pt x="273" y="90"/>
                        <a:pt x="182" y="133"/>
                        <a:pt x="301" y="213"/>
                      </a:cubicBezTo>
                      <a:cubicBezTo>
                        <a:pt x="336" y="237"/>
                        <a:pt x="426" y="188"/>
                        <a:pt x="426" y="188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</p:grpSp>
          <p:grpSp>
            <p:nvGrpSpPr>
              <p:cNvPr id="12" name="Group 27"/>
              <p:cNvGrpSpPr>
                <a:grpSpLocks/>
              </p:cNvGrpSpPr>
              <p:nvPr/>
            </p:nvGrpSpPr>
            <p:grpSpPr bwMode="auto">
              <a:xfrm rot="5023104">
                <a:off x="4221" y="4654"/>
                <a:ext cx="443" cy="439"/>
                <a:chOff x="2291" y="3948"/>
                <a:chExt cx="443" cy="439"/>
              </a:xfrm>
            </p:grpSpPr>
            <p:sp>
              <p:nvSpPr>
                <p:cNvPr id="16" name="Oval 28"/>
                <p:cNvSpPr>
                  <a:spLocks noChangeArrowheads="1"/>
                </p:cNvSpPr>
                <p:nvPr/>
              </p:nvSpPr>
              <p:spPr bwMode="auto">
                <a:xfrm>
                  <a:off x="2295" y="3948"/>
                  <a:ext cx="439" cy="439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  <p:sp>
              <p:nvSpPr>
                <p:cNvPr id="17" name="Freeform 29"/>
                <p:cNvSpPr>
                  <a:spLocks/>
                </p:cNvSpPr>
                <p:nvPr/>
              </p:nvSpPr>
              <p:spPr bwMode="auto">
                <a:xfrm>
                  <a:off x="2291" y="4007"/>
                  <a:ext cx="426" cy="238"/>
                </a:xfrm>
                <a:custGeom>
                  <a:avLst/>
                  <a:gdLst/>
                  <a:ahLst/>
                  <a:cxnLst>
                    <a:cxn ang="0">
                      <a:pos x="0" y="150"/>
                    </a:cxn>
                    <a:cxn ang="0">
                      <a:pos x="176" y="125"/>
                    </a:cxn>
                    <a:cxn ang="0">
                      <a:pos x="213" y="88"/>
                    </a:cxn>
                    <a:cxn ang="0">
                      <a:pos x="188" y="0"/>
                    </a:cxn>
                    <a:cxn ang="0">
                      <a:pos x="151" y="238"/>
                    </a:cxn>
                    <a:cxn ang="0">
                      <a:pos x="276" y="213"/>
                    </a:cxn>
                    <a:cxn ang="0">
                      <a:pos x="339" y="188"/>
                    </a:cxn>
                    <a:cxn ang="0">
                      <a:pos x="314" y="63"/>
                    </a:cxn>
                    <a:cxn ang="0">
                      <a:pos x="301" y="213"/>
                    </a:cxn>
                    <a:cxn ang="0">
                      <a:pos x="426" y="188"/>
                    </a:cxn>
                  </a:cxnLst>
                  <a:rect l="0" t="0" r="r" b="b"/>
                  <a:pathLst>
                    <a:path w="426" h="238">
                      <a:moveTo>
                        <a:pt x="0" y="150"/>
                      </a:moveTo>
                      <a:cubicBezTo>
                        <a:pt x="59" y="142"/>
                        <a:pt x="119" y="142"/>
                        <a:pt x="176" y="125"/>
                      </a:cubicBezTo>
                      <a:cubicBezTo>
                        <a:pt x="193" y="120"/>
                        <a:pt x="211" y="105"/>
                        <a:pt x="213" y="88"/>
                      </a:cubicBezTo>
                      <a:cubicBezTo>
                        <a:pt x="216" y="58"/>
                        <a:pt x="196" y="29"/>
                        <a:pt x="188" y="0"/>
                      </a:cubicBezTo>
                      <a:cubicBezTo>
                        <a:pt x="94" y="63"/>
                        <a:pt x="133" y="131"/>
                        <a:pt x="151" y="238"/>
                      </a:cubicBezTo>
                      <a:cubicBezTo>
                        <a:pt x="193" y="230"/>
                        <a:pt x="235" y="224"/>
                        <a:pt x="276" y="213"/>
                      </a:cubicBezTo>
                      <a:cubicBezTo>
                        <a:pt x="298" y="207"/>
                        <a:pt x="333" y="210"/>
                        <a:pt x="339" y="188"/>
                      </a:cubicBezTo>
                      <a:cubicBezTo>
                        <a:pt x="349" y="147"/>
                        <a:pt x="322" y="105"/>
                        <a:pt x="314" y="63"/>
                      </a:cubicBezTo>
                      <a:cubicBezTo>
                        <a:pt x="273" y="90"/>
                        <a:pt x="182" y="133"/>
                        <a:pt x="301" y="213"/>
                      </a:cubicBezTo>
                      <a:cubicBezTo>
                        <a:pt x="336" y="237"/>
                        <a:pt x="426" y="188"/>
                        <a:pt x="426" y="188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</p:grpSp>
          <p:grpSp>
            <p:nvGrpSpPr>
              <p:cNvPr id="13" name="Group 30"/>
              <p:cNvGrpSpPr>
                <a:grpSpLocks/>
              </p:cNvGrpSpPr>
              <p:nvPr/>
            </p:nvGrpSpPr>
            <p:grpSpPr bwMode="auto">
              <a:xfrm rot="5023104">
                <a:off x="4864" y="4660"/>
                <a:ext cx="443" cy="439"/>
                <a:chOff x="2291" y="3948"/>
                <a:chExt cx="443" cy="439"/>
              </a:xfrm>
            </p:grpSpPr>
            <p:sp>
              <p:nvSpPr>
                <p:cNvPr id="14" name="Oval 31"/>
                <p:cNvSpPr>
                  <a:spLocks noChangeArrowheads="1"/>
                </p:cNvSpPr>
                <p:nvPr/>
              </p:nvSpPr>
              <p:spPr bwMode="auto">
                <a:xfrm>
                  <a:off x="2295" y="3948"/>
                  <a:ext cx="439" cy="439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  <p:sp>
              <p:nvSpPr>
                <p:cNvPr id="15" name="Freeform 32"/>
                <p:cNvSpPr>
                  <a:spLocks/>
                </p:cNvSpPr>
                <p:nvPr/>
              </p:nvSpPr>
              <p:spPr bwMode="auto">
                <a:xfrm>
                  <a:off x="2291" y="4007"/>
                  <a:ext cx="426" cy="238"/>
                </a:xfrm>
                <a:custGeom>
                  <a:avLst/>
                  <a:gdLst/>
                  <a:ahLst/>
                  <a:cxnLst>
                    <a:cxn ang="0">
                      <a:pos x="0" y="150"/>
                    </a:cxn>
                    <a:cxn ang="0">
                      <a:pos x="176" y="125"/>
                    </a:cxn>
                    <a:cxn ang="0">
                      <a:pos x="213" y="88"/>
                    </a:cxn>
                    <a:cxn ang="0">
                      <a:pos x="188" y="0"/>
                    </a:cxn>
                    <a:cxn ang="0">
                      <a:pos x="151" y="238"/>
                    </a:cxn>
                    <a:cxn ang="0">
                      <a:pos x="276" y="213"/>
                    </a:cxn>
                    <a:cxn ang="0">
                      <a:pos x="339" y="188"/>
                    </a:cxn>
                    <a:cxn ang="0">
                      <a:pos x="314" y="63"/>
                    </a:cxn>
                    <a:cxn ang="0">
                      <a:pos x="301" y="213"/>
                    </a:cxn>
                    <a:cxn ang="0">
                      <a:pos x="426" y="188"/>
                    </a:cxn>
                  </a:cxnLst>
                  <a:rect l="0" t="0" r="r" b="b"/>
                  <a:pathLst>
                    <a:path w="426" h="238">
                      <a:moveTo>
                        <a:pt x="0" y="150"/>
                      </a:moveTo>
                      <a:cubicBezTo>
                        <a:pt x="59" y="142"/>
                        <a:pt x="119" y="142"/>
                        <a:pt x="176" y="125"/>
                      </a:cubicBezTo>
                      <a:cubicBezTo>
                        <a:pt x="193" y="120"/>
                        <a:pt x="211" y="105"/>
                        <a:pt x="213" y="88"/>
                      </a:cubicBezTo>
                      <a:cubicBezTo>
                        <a:pt x="216" y="58"/>
                        <a:pt x="196" y="29"/>
                        <a:pt x="188" y="0"/>
                      </a:cubicBezTo>
                      <a:cubicBezTo>
                        <a:pt x="94" y="63"/>
                        <a:pt x="133" y="131"/>
                        <a:pt x="151" y="238"/>
                      </a:cubicBezTo>
                      <a:cubicBezTo>
                        <a:pt x="193" y="230"/>
                        <a:pt x="235" y="224"/>
                        <a:pt x="276" y="213"/>
                      </a:cubicBezTo>
                      <a:cubicBezTo>
                        <a:pt x="298" y="207"/>
                        <a:pt x="333" y="210"/>
                        <a:pt x="339" y="188"/>
                      </a:cubicBezTo>
                      <a:cubicBezTo>
                        <a:pt x="349" y="147"/>
                        <a:pt x="322" y="105"/>
                        <a:pt x="314" y="63"/>
                      </a:cubicBezTo>
                      <a:cubicBezTo>
                        <a:pt x="273" y="90"/>
                        <a:pt x="182" y="133"/>
                        <a:pt x="301" y="213"/>
                      </a:cubicBezTo>
                      <a:cubicBezTo>
                        <a:pt x="336" y="237"/>
                        <a:pt x="426" y="188"/>
                        <a:pt x="426" y="188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</p:grpSp>
        </p:grpSp>
        <p:cxnSp>
          <p:nvCxnSpPr>
            <p:cNvPr id="8" name="AutoShape 33"/>
            <p:cNvCxnSpPr>
              <a:cxnSpLocks noChangeShapeType="1"/>
            </p:cNvCxnSpPr>
            <p:nvPr/>
          </p:nvCxnSpPr>
          <p:spPr bwMode="auto">
            <a:xfrm flipV="1">
              <a:off x="1755" y="6017"/>
              <a:ext cx="3310" cy="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36" name="TextBox 35"/>
          <p:cNvSpPr txBox="1"/>
          <p:nvPr/>
        </p:nvSpPr>
        <p:spPr>
          <a:xfrm>
            <a:off x="2051720" y="422108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Lamp 1</a:t>
            </a:r>
            <a:endParaRPr lang="en-CA" dirty="0"/>
          </a:p>
        </p:txBody>
      </p:sp>
      <p:sp>
        <p:nvSpPr>
          <p:cNvPr id="37" name="TextBox 36"/>
          <p:cNvSpPr txBox="1"/>
          <p:nvPr/>
        </p:nvSpPr>
        <p:spPr>
          <a:xfrm>
            <a:off x="3419872" y="321297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Lamp 2</a:t>
            </a:r>
            <a:endParaRPr lang="en-CA" dirty="0"/>
          </a:p>
        </p:txBody>
      </p:sp>
      <p:sp>
        <p:nvSpPr>
          <p:cNvPr id="38" name="TextBox 37"/>
          <p:cNvSpPr txBox="1"/>
          <p:nvPr/>
        </p:nvSpPr>
        <p:spPr>
          <a:xfrm>
            <a:off x="6084168" y="400506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Lamp 4</a:t>
            </a:r>
            <a:endParaRPr lang="en-CA" dirty="0"/>
          </a:p>
        </p:txBody>
      </p:sp>
      <p:sp>
        <p:nvSpPr>
          <p:cNvPr id="39" name="TextBox 38"/>
          <p:cNvSpPr txBox="1"/>
          <p:nvPr/>
        </p:nvSpPr>
        <p:spPr>
          <a:xfrm>
            <a:off x="4067944" y="530120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Lamp 3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What is the formula for current in a series circuit?</a:t>
            </a:r>
          </a:p>
          <a:p>
            <a:r>
              <a:rPr lang="en-CA" b="1" dirty="0" err="1" smtClean="0">
                <a:solidFill>
                  <a:srgbClr val="002060"/>
                </a:solidFill>
              </a:rPr>
              <a:t>I</a:t>
            </a:r>
            <a:r>
              <a:rPr lang="en-CA" b="1" baseline="-25000" dirty="0" err="1" smtClean="0">
                <a:solidFill>
                  <a:srgbClr val="002060"/>
                </a:solidFill>
              </a:rPr>
              <a:t>series</a:t>
            </a:r>
            <a:r>
              <a:rPr lang="en-CA" b="1" dirty="0" smtClean="0">
                <a:solidFill>
                  <a:srgbClr val="002060"/>
                </a:solidFill>
              </a:rPr>
              <a:t> = I</a:t>
            </a:r>
            <a:r>
              <a:rPr lang="en-CA" b="1" baseline="-25000" dirty="0" smtClean="0">
                <a:solidFill>
                  <a:srgbClr val="002060"/>
                </a:solidFill>
              </a:rPr>
              <a:t>1</a:t>
            </a:r>
            <a:r>
              <a:rPr lang="en-CA" b="1" dirty="0" smtClean="0">
                <a:solidFill>
                  <a:srgbClr val="002060"/>
                </a:solidFill>
              </a:rPr>
              <a:t> = I</a:t>
            </a:r>
            <a:r>
              <a:rPr lang="en-CA" b="1" baseline="-25000" dirty="0" smtClean="0">
                <a:solidFill>
                  <a:srgbClr val="002060"/>
                </a:solidFill>
              </a:rPr>
              <a:t>2 </a:t>
            </a:r>
            <a:endParaRPr lang="en-CA" b="1" dirty="0" smtClean="0">
              <a:solidFill>
                <a:srgbClr val="002060"/>
              </a:solidFill>
            </a:endParaRPr>
          </a:p>
          <a:p>
            <a:r>
              <a:rPr lang="en-CA" b="1" dirty="0" smtClean="0">
                <a:solidFill>
                  <a:srgbClr val="002060"/>
                </a:solidFill>
              </a:rPr>
              <a:t>0.40 A = I</a:t>
            </a:r>
            <a:r>
              <a:rPr lang="en-CA" b="1" baseline="-25000" dirty="0" smtClean="0">
                <a:solidFill>
                  <a:srgbClr val="002060"/>
                </a:solidFill>
              </a:rPr>
              <a:t>1 </a:t>
            </a:r>
            <a:r>
              <a:rPr lang="en-CA" b="1" dirty="0" smtClean="0">
                <a:solidFill>
                  <a:srgbClr val="002060"/>
                </a:solidFill>
              </a:rPr>
              <a:t>= I</a:t>
            </a:r>
            <a:r>
              <a:rPr lang="en-CA" b="1" baseline="-25000" dirty="0" smtClean="0">
                <a:solidFill>
                  <a:srgbClr val="002060"/>
                </a:solidFill>
              </a:rPr>
              <a:t>2</a:t>
            </a:r>
            <a:r>
              <a:rPr lang="en-CA" b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CA" b="1" dirty="0" smtClean="0">
                <a:solidFill>
                  <a:srgbClr val="002060"/>
                </a:solidFill>
              </a:rPr>
              <a:t>Therefore I</a:t>
            </a:r>
            <a:r>
              <a:rPr lang="en-CA" b="1" baseline="-25000" dirty="0" smtClean="0">
                <a:solidFill>
                  <a:srgbClr val="002060"/>
                </a:solidFill>
              </a:rPr>
              <a:t>2</a:t>
            </a:r>
            <a:r>
              <a:rPr lang="en-CA" b="1" dirty="0" smtClean="0">
                <a:solidFill>
                  <a:srgbClr val="002060"/>
                </a:solidFill>
              </a:rPr>
              <a:t> = 0.40 A</a:t>
            </a:r>
            <a:endParaRPr lang="en-CA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</TotalTime>
  <Words>696</Words>
  <Application>Microsoft Office PowerPoint</Application>
  <PresentationFormat>On-screen Show (4:3)</PresentationFormat>
  <Paragraphs>96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Oriel</vt:lpstr>
      <vt:lpstr>Combination Circuits</vt:lpstr>
      <vt:lpstr>Combination circuits</vt:lpstr>
      <vt:lpstr>Applying Kirchhoff’s Voltage law to a mixed circuit</vt:lpstr>
      <vt:lpstr>Applying Kirchhoff’s Voltage law to a mixed circuit</vt:lpstr>
      <vt:lpstr>Slide 5</vt:lpstr>
      <vt:lpstr>Slide 6</vt:lpstr>
      <vt:lpstr>Slide 7</vt:lpstr>
      <vt:lpstr>Applying Kirchhoff’s Current Law to a mixed circuit </vt:lpstr>
      <vt:lpstr>Slide 9</vt:lpstr>
      <vt:lpstr>Slide 10</vt:lpstr>
      <vt:lpstr>Resistance in a mixed Circuit </vt:lpstr>
      <vt:lpstr>Resistance in a mixed Circuit </vt:lpstr>
      <vt:lpstr>Step 2. Find the equivalent of the parallel part of the circuit.</vt:lpstr>
      <vt:lpstr>Slide 14</vt:lpstr>
      <vt:lpstr>Step 3. Redraw the circuit using the equivalent resistance from step 2.</vt:lpstr>
      <vt:lpstr>Step 4. </vt:lpstr>
      <vt:lpstr>Questions </vt:lpstr>
      <vt:lpstr>Questions </vt:lpstr>
      <vt:lpstr>Slide 19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W Hoover</dc:creator>
  <cp:lastModifiedBy>Morrison</cp:lastModifiedBy>
  <cp:revision>11</cp:revision>
  <dcterms:created xsi:type="dcterms:W3CDTF">2011-03-26T21:49:29Z</dcterms:created>
  <dcterms:modified xsi:type="dcterms:W3CDTF">2013-01-17T00:56:20Z</dcterms:modified>
</cp:coreProperties>
</file>