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6" r:id="rId12"/>
    <p:sldId id="266" r:id="rId13"/>
    <p:sldId id="267" r:id="rId14"/>
    <p:sldId id="268" r:id="rId15"/>
    <p:sldId id="269" r:id="rId16"/>
    <p:sldId id="270" r:id="rId17"/>
    <p:sldId id="271" r:id="rId18"/>
    <p:sldId id="272" r:id="rId19"/>
    <p:sldId id="273" r:id="rId20"/>
    <p:sldId id="274" r:id="rId21"/>
    <p:sldId id="277" r:id="rId22"/>
    <p:sldId id="275"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5310F4A-017F-4C48-9591-E023614E7009}" type="datetimeFigureOut">
              <a:rPr lang="en-CA" smtClean="0"/>
              <a:pPr/>
              <a:t>13/10/2012</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86348A18-B241-4FC5-9F80-3327E3D718B9}" type="slidenum">
              <a:rPr lang="en-CA" smtClean="0"/>
              <a:pPr/>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310F4A-017F-4C48-9591-E023614E7009}" type="datetimeFigureOut">
              <a:rPr lang="en-CA" smtClean="0"/>
              <a:pPr/>
              <a:t>13/10/2012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6348A18-B241-4FC5-9F80-3327E3D718B9}"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310F4A-017F-4C48-9591-E023614E7009}" type="datetimeFigureOut">
              <a:rPr lang="en-CA" smtClean="0"/>
              <a:pPr/>
              <a:t>13/10/2012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6348A18-B241-4FC5-9F80-3327E3D718B9}"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310F4A-017F-4C48-9591-E023614E7009}" type="datetimeFigureOut">
              <a:rPr lang="en-CA" smtClean="0"/>
              <a:pPr/>
              <a:t>13/10/2012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6348A18-B241-4FC5-9F80-3327E3D718B9}"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310F4A-017F-4C48-9591-E023614E7009}" type="datetimeFigureOut">
              <a:rPr lang="en-CA" smtClean="0"/>
              <a:pPr/>
              <a:t>13/10/2012</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86348A18-B241-4FC5-9F80-3327E3D718B9}" type="slidenum">
              <a:rPr lang="en-CA" smtClean="0"/>
              <a:pPr/>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310F4A-017F-4C48-9591-E023614E7009}" type="datetimeFigureOut">
              <a:rPr lang="en-CA" smtClean="0"/>
              <a:pPr/>
              <a:t>13/10/2012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6348A18-B241-4FC5-9F80-3327E3D718B9}"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310F4A-017F-4C48-9591-E023614E7009}" type="datetimeFigureOut">
              <a:rPr lang="en-CA" smtClean="0"/>
              <a:pPr/>
              <a:t>13/10/2012</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86348A18-B241-4FC5-9F80-3327E3D718B9}"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5310F4A-017F-4C48-9591-E023614E7009}" type="datetimeFigureOut">
              <a:rPr lang="en-CA" smtClean="0"/>
              <a:pPr/>
              <a:t>13/10/2012</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86348A18-B241-4FC5-9F80-3327E3D718B9}"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5310F4A-017F-4C48-9591-E023614E7009}" type="datetimeFigureOut">
              <a:rPr lang="en-CA" smtClean="0"/>
              <a:pPr/>
              <a:t>13/10/2012</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86348A18-B241-4FC5-9F80-3327E3D718B9}" type="slidenum">
              <a:rPr lang="en-CA" smtClean="0"/>
              <a:pPr/>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310F4A-017F-4C48-9591-E023614E7009}" type="datetimeFigureOut">
              <a:rPr lang="en-CA" smtClean="0"/>
              <a:pPr/>
              <a:t>13/10/2012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6348A18-B241-4FC5-9F80-3327E3D718B9}"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5310F4A-017F-4C48-9591-E023614E7009}" type="datetimeFigureOut">
              <a:rPr lang="en-CA" smtClean="0"/>
              <a:pPr/>
              <a:t>13/10/2012</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86348A18-B241-4FC5-9F80-3327E3D718B9}" type="slidenum">
              <a:rPr lang="en-CA" smtClean="0"/>
              <a:pPr/>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5310F4A-017F-4C48-9591-E023614E7009}" type="datetimeFigureOut">
              <a:rPr lang="en-CA" smtClean="0"/>
              <a:pPr/>
              <a:t>13/10/2012</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6348A18-B241-4FC5-9F80-3327E3D718B9}" type="slidenum">
              <a:rPr lang="en-CA" smtClean="0"/>
              <a:pPr/>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t>Simple </a:t>
            </a:r>
            <a:r>
              <a:rPr lang="en-CA" b="1" dirty="0" smtClean="0"/>
              <a:t>Machines</a:t>
            </a:r>
            <a:endParaRPr lang="en-CA" dirty="0"/>
          </a:p>
        </p:txBody>
      </p:sp>
      <p:sp>
        <p:nvSpPr>
          <p:cNvPr id="3" name="Subtitle 2"/>
          <p:cNvSpPr>
            <a:spLocks noGrp="1"/>
          </p:cNvSpPr>
          <p:nvPr>
            <p:ph type="subTitle" idx="1"/>
          </p:nvPr>
        </p:nvSpPr>
        <p:spPr/>
        <p:txBody>
          <a:bodyPr/>
          <a:lstStyle/>
          <a:p>
            <a:r>
              <a:rPr lang="en-CA" dirty="0" smtClean="0"/>
              <a:t>Lesson 3 </a:t>
            </a:r>
          </a:p>
          <a:p>
            <a:r>
              <a:rPr lang="en-CA" dirty="0" smtClean="0"/>
              <a:t>Unit 2</a:t>
            </a:r>
            <a:endParaRPr lang="en-CA" dirty="0"/>
          </a:p>
        </p:txBody>
      </p:sp>
      <p:pic>
        <p:nvPicPr>
          <p:cNvPr id="4" name="Picture 3" descr="http://t2.gstatic.com/images?q=tbn:ANd9GcSUu9LmWfz_BgB7reCYLzSulyB8Am6HdYJTeisU8wazCAEEUR-M&amp;t=1"/>
          <p:cNvPicPr/>
          <p:nvPr/>
        </p:nvPicPr>
        <p:blipFill>
          <a:blip r:embed="rId2" cstate="print"/>
          <a:srcRect/>
          <a:stretch>
            <a:fillRect/>
          </a:stretch>
        </p:blipFill>
        <p:spPr bwMode="auto">
          <a:xfrm>
            <a:off x="2843808" y="2204864"/>
            <a:ext cx="6300192" cy="46531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The Lever Family of Machines</a:t>
            </a:r>
            <a:endParaRPr lang="en-CA" dirty="0"/>
          </a:p>
        </p:txBody>
      </p:sp>
      <p:sp>
        <p:nvSpPr>
          <p:cNvPr id="3" name="Content Placeholder 2"/>
          <p:cNvSpPr>
            <a:spLocks noGrp="1"/>
          </p:cNvSpPr>
          <p:nvPr>
            <p:ph idx="1"/>
          </p:nvPr>
        </p:nvSpPr>
        <p:spPr>
          <a:xfrm>
            <a:off x="971600" y="1447800"/>
            <a:ext cx="7962088" cy="4800600"/>
          </a:xfrm>
        </p:spPr>
        <p:txBody>
          <a:bodyPr/>
          <a:lstStyle/>
          <a:p>
            <a:r>
              <a:rPr lang="en-CA" dirty="0" smtClean="0"/>
              <a:t>A </a:t>
            </a:r>
            <a:r>
              <a:rPr lang="en-CA" b="1" dirty="0" smtClean="0">
                <a:solidFill>
                  <a:srgbClr val="FFFF00"/>
                </a:solidFill>
              </a:rPr>
              <a:t>lever</a:t>
            </a:r>
            <a:r>
              <a:rPr lang="en-CA" dirty="0" smtClean="0"/>
              <a:t> is a ridge bar that can rotate freely around a support called a </a:t>
            </a:r>
            <a:r>
              <a:rPr lang="en-CA" b="1" dirty="0" smtClean="0">
                <a:solidFill>
                  <a:srgbClr val="FFFF00"/>
                </a:solidFill>
              </a:rPr>
              <a:t>fulcrum</a:t>
            </a:r>
            <a:r>
              <a:rPr lang="en-CA" dirty="0" smtClean="0">
                <a:solidFill>
                  <a:srgbClr val="FFFF00"/>
                </a:solidFill>
              </a:rPr>
              <a:t>. </a:t>
            </a:r>
          </a:p>
          <a:p>
            <a:r>
              <a:rPr lang="en-CA" dirty="0" smtClean="0"/>
              <a:t>An </a:t>
            </a:r>
            <a:r>
              <a:rPr lang="en-CA" b="1" dirty="0" smtClean="0">
                <a:solidFill>
                  <a:srgbClr val="FFFF00"/>
                </a:solidFill>
              </a:rPr>
              <a:t>effort force</a:t>
            </a:r>
            <a:r>
              <a:rPr lang="en-CA" b="1" dirty="0" smtClean="0"/>
              <a:t>, </a:t>
            </a:r>
            <a:r>
              <a:rPr lang="en-CA" dirty="0" smtClean="0">
                <a:solidFill>
                  <a:srgbClr val="FFFF00"/>
                </a:solidFill>
              </a:rPr>
              <a:t>F</a:t>
            </a:r>
            <a:r>
              <a:rPr lang="en-CA" baseline="-25000" dirty="0" smtClean="0">
                <a:solidFill>
                  <a:srgbClr val="FFFF00"/>
                </a:solidFill>
              </a:rPr>
              <a:t>E</a:t>
            </a:r>
            <a:r>
              <a:rPr lang="en-CA" dirty="0" smtClean="0"/>
              <a:t>, is a force applied to one part of a lever to move a load at another part; the load exerts a </a:t>
            </a:r>
            <a:r>
              <a:rPr lang="en-CA" b="1" dirty="0" smtClean="0">
                <a:solidFill>
                  <a:srgbClr val="FFFF00"/>
                </a:solidFill>
              </a:rPr>
              <a:t>load force</a:t>
            </a:r>
            <a:r>
              <a:rPr lang="en-CA" dirty="0" smtClean="0">
                <a:solidFill>
                  <a:srgbClr val="FFFF00"/>
                </a:solidFill>
              </a:rPr>
              <a:t>, F</a:t>
            </a:r>
            <a:r>
              <a:rPr lang="en-CA" baseline="-25000" dirty="0" smtClean="0">
                <a:solidFill>
                  <a:srgbClr val="FFFF00"/>
                </a:solidFill>
              </a:rPr>
              <a:t>L</a:t>
            </a:r>
            <a:r>
              <a:rPr lang="en-CA" dirty="0" smtClean="0"/>
              <a:t>.</a:t>
            </a:r>
            <a:endParaRPr lang="en-CA" dirty="0"/>
          </a:p>
        </p:txBody>
      </p:sp>
      <p:pic>
        <p:nvPicPr>
          <p:cNvPr id="4" name="Picture 3" descr="http://learn.uci.edu/media/OC08/11004/OC0811004_L6Balance2.gif"/>
          <p:cNvPicPr/>
          <p:nvPr/>
        </p:nvPicPr>
        <p:blipFill>
          <a:blip r:embed="rId2" cstate="print"/>
          <a:srcRect l="1337" t="25537" r="-1336" b="37231"/>
          <a:stretch>
            <a:fillRect/>
          </a:stretch>
        </p:blipFill>
        <p:spPr bwMode="auto">
          <a:xfrm>
            <a:off x="1187624" y="4149080"/>
            <a:ext cx="7416824" cy="2520280"/>
          </a:xfrm>
          <a:prstGeom prst="rect">
            <a:avLst/>
          </a:prstGeom>
          <a:noFill/>
          <a:ln w="9525">
            <a:noFill/>
            <a:miter lim="800000"/>
            <a:headEnd/>
            <a:tailEnd/>
          </a:ln>
        </p:spPr>
      </p:pic>
      <p:sp>
        <p:nvSpPr>
          <p:cNvPr id="1028" name="Text Box 4"/>
          <p:cNvSpPr txBox="1">
            <a:spLocks noChangeArrowheads="1"/>
          </p:cNvSpPr>
          <p:nvPr/>
        </p:nvSpPr>
        <p:spPr bwMode="auto">
          <a:xfrm>
            <a:off x="7956376" y="5517232"/>
            <a:ext cx="498624" cy="3600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1" i="0" u="none" strike="noStrike" cap="none" normalizeH="0" baseline="0" dirty="0" err="1" smtClean="0">
                <a:ln>
                  <a:noFill/>
                </a:ln>
                <a:solidFill>
                  <a:schemeClr val="bg1"/>
                </a:solidFill>
                <a:effectLst/>
                <a:latin typeface="Times New Roman" pitchFamily="18" charset="0"/>
                <a:cs typeface="Arial" pitchFamily="34" charset="0"/>
              </a:rPr>
              <a:t>d</a:t>
            </a:r>
            <a:r>
              <a:rPr kumimoji="0" lang="en-CA" sz="2000" b="1" i="0" u="none" strike="noStrike" cap="none" normalizeH="0" baseline="-25000" dirty="0" err="1" smtClean="0">
                <a:ln>
                  <a:noFill/>
                </a:ln>
                <a:solidFill>
                  <a:schemeClr val="bg1"/>
                </a:solidFill>
                <a:effectLst/>
                <a:latin typeface="Times New Roman" pitchFamily="18" charset="0"/>
                <a:cs typeface="Arial" pitchFamily="34" charset="0"/>
              </a:rPr>
              <a:t>L</a:t>
            </a:r>
            <a:endParaRPr kumimoji="0" lang="en-US" sz="32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Lever Family of Machines</a:t>
            </a:r>
            <a:br>
              <a:rPr lang="en-CA" dirty="0" smtClean="0"/>
            </a:br>
            <a:endParaRPr lang="en-CA" dirty="0"/>
          </a:p>
        </p:txBody>
      </p:sp>
      <p:sp>
        <p:nvSpPr>
          <p:cNvPr id="3" name="Text Placeholder 2"/>
          <p:cNvSpPr>
            <a:spLocks noGrp="1"/>
          </p:cNvSpPr>
          <p:nvPr>
            <p:ph type="body" idx="1"/>
          </p:nvPr>
        </p:nvSpPr>
        <p:spPr/>
        <p:txBody>
          <a:bodyPr/>
          <a:lstStyle/>
          <a:p>
            <a:endParaRPr lang="en-C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The Lever Family of Machines</a:t>
            </a:r>
            <a:endParaRPr lang="en-CA" dirty="0"/>
          </a:p>
        </p:txBody>
      </p:sp>
      <p:sp>
        <p:nvSpPr>
          <p:cNvPr id="3" name="Content Placeholder 2"/>
          <p:cNvSpPr>
            <a:spLocks noGrp="1"/>
          </p:cNvSpPr>
          <p:nvPr>
            <p:ph idx="1"/>
          </p:nvPr>
        </p:nvSpPr>
        <p:spPr>
          <a:xfrm>
            <a:off x="827584" y="1447800"/>
            <a:ext cx="8316416" cy="4800600"/>
          </a:xfrm>
        </p:spPr>
        <p:txBody>
          <a:bodyPr/>
          <a:lstStyle/>
          <a:p>
            <a:r>
              <a:rPr lang="en-CA" dirty="0" smtClean="0"/>
              <a:t>There are two other variables measured on levers: the perpendicular distance from the fulcrum to the effort force, the </a:t>
            </a:r>
            <a:r>
              <a:rPr lang="en-CA" b="1" dirty="0" smtClean="0">
                <a:solidFill>
                  <a:srgbClr val="FFFF00"/>
                </a:solidFill>
              </a:rPr>
              <a:t>effort arm</a:t>
            </a:r>
            <a:r>
              <a:rPr lang="en-CA" dirty="0" smtClean="0"/>
              <a:t>, symbol </a:t>
            </a:r>
            <a:r>
              <a:rPr lang="en-CA" b="1" dirty="0" err="1" smtClean="0">
                <a:solidFill>
                  <a:srgbClr val="FFFF00"/>
                </a:solidFill>
              </a:rPr>
              <a:t>d</a:t>
            </a:r>
            <a:r>
              <a:rPr lang="en-CA" b="1" baseline="-25000" dirty="0" err="1" smtClean="0">
                <a:solidFill>
                  <a:srgbClr val="FFFF00"/>
                </a:solidFill>
              </a:rPr>
              <a:t>E</a:t>
            </a:r>
            <a:r>
              <a:rPr lang="en-CA" b="1" dirty="0" smtClean="0"/>
              <a:t>, </a:t>
            </a:r>
            <a:r>
              <a:rPr lang="en-CA" dirty="0" smtClean="0"/>
              <a:t>and the perpendicular distance from the fulcrum to the load force, the </a:t>
            </a:r>
            <a:r>
              <a:rPr lang="en-CA" b="1" dirty="0" smtClean="0">
                <a:solidFill>
                  <a:srgbClr val="FFFF00"/>
                </a:solidFill>
              </a:rPr>
              <a:t>load arm</a:t>
            </a:r>
            <a:r>
              <a:rPr lang="en-CA" dirty="0" smtClean="0"/>
              <a:t>, symbol </a:t>
            </a:r>
            <a:r>
              <a:rPr lang="en-CA" b="1" dirty="0" err="1" smtClean="0">
                <a:solidFill>
                  <a:srgbClr val="FFFF00"/>
                </a:solidFill>
              </a:rPr>
              <a:t>d</a:t>
            </a:r>
            <a:r>
              <a:rPr lang="en-CA" b="1" baseline="-25000" dirty="0" err="1" smtClean="0">
                <a:solidFill>
                  <a:srgbClr val="FFFF00"/>
                </a:solidFill>
              </a:rPr>
              <a:t>L</a:t>
            </a:r>
            <a:r>
              <a:rPr lang="en-CA" dirty="0" smtClean="0"/>
              <a:t>. </a:t>
            </a:r>
          </a:p>
          <a:p>
            <a:endParaRPr lang="en-CA" dirty="0"/>
          </a:p>
        </p:txBody>
      </p:sp>
      <p:pic>
        <p:nvPicPr>
          <p:cNvPr id="4" name="Picture 3" descr="http://learn.uci.edu/media/OC08/11004/OC0811004_L6Balance2.gif"/>
          <p:cNvPicPr/>
          <p:nvPr/>
        </p:nvPicPr>
        <p:blipFill>
          <a:blip r:embed="rId2" cstate="print"/>
          <a:srcRect l="1337" t="25537" r="-1336" b="37231"/>
          <a:stretch>
            <a:fillRect/>
          </a:stretch>
        </p:blipFill>
        <p:spPr bwMode="auto">
          <a:xfrm>
            <a:off x="1187624" y="4581128"/>
            <a:ext cx="7416824" cy="2232248"/>
          </a:xfrm>
          <a:prstGeom prst="rect">
            <a:avLst/>
          </a:prstGeom>
          <a:noFill/>
          <a:ln w="9525">
            <a:noFill/>
            <a:miter lim="800000"/>
            <a:headEnd/>
            <a:tailEnd/>
          </a:ln>
        </p:spPr>
      </p:pic>
      <p:sp>
        <p:nvSpPr>
          <p:cNvPr id="1028" name="Text Box 4"/>
          <p:cNvSpPr txBox="1">
            <a:spLocks noChangeArrowheads="1"/>
          </p:cNvSpPr>
          <p:nvPr/>
        </p:nvSpPr>
        <p:spPr bwMode="auto">
          <a:xfrm>
            <a:off x="7956376" y="5661248"/>
            <a:ext cx="498624" cy="36004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CA" sz="2000" b="1" i="0" u="none" strike="noStrike" cap="none" normalizeH="0" baseline="0" dirty="0" err="1" smtClean="0">
                <a:ln>
                  <a:noFill/>
                </a:ln>
                <a:solidFill>
                  <a:schemeClr val="bg1"/>
                </a:solidFill>
                <a:effectLst/>
                <a:latin typeface="Times New Roman" pitchFamily="18" charset="0"/>
                <a:cs typeface="Arial" pitchFamily="34" charset="0"/>
              </a:rPr>
              <a:t>d</a:t>
            </a:r>
            <a:r>
              <a:rPr kumimoji="0" lang="en-CA" sz="2000" b="1" i="0" u="none" strike="noStrike" cap="none" normalizeH="0" baseline="-25000" dirty="0" err="1" smtClean="0">
                <a:ln>
                  <a:noFill/>
                </a:ln>
                <a:solidFill>
                  <a:schemeClr val="bg1"/>
                </a:solidFill>
                <a:effectLst/>
                <a:latin typeface="Times New Roman" pitchFamily="18" charset="0"/>
                <a:cs typeface="Arial" pitchFamily="34" charset="0"/>
              </a:rPr>
              <a:t>L</a:t>
            </a:r>
            <a:endParaRPr kumimoji="0" lang="en-US" sz="32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Levers are divided into three classes, depending on the position of the load, effort force, and the fulcrum. </a:t>
            </a:r>
          </a:p>
          <a:p>
            <a:endParaRPr lang="en-CA" dirty="0"/>
          </a:p>
        </p:txBody>
      </p:sp>
      <p:pic>
        <p:nvPicPr>
          <p:cNvPr id="4" name="Picture 3" descr="http://image.wistatutor.com/content/power-energy-machines/classified-levers.jpeg"/>
          <p:cNvPicPr/>
          <p:nvPr/>
        </p:nvPicPr>
        <p:blipFill>
          <a:blip r:embed="rId2" cstate="print"/>
          <a:srcRect r="1722" b="71962"/>
          <a:stretch>
            <a:fillRect/>
          </a:stretch>
        </p:blipFill>
        <p:spPr bwMode="auto">
          <a:xfrm>
            <a:off x="1907704" y="3284984"/>
            <a:ext cx="5832648" cy="2520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First Class Lever</a:t>
            </a:r>
            <a:endParaRPr lang="en-CA" dirty="0"/>
          </a:p>
        </p:txBody>
      </p:sp>
      <p:sp>
        <p:nvSpPr>
          <p:cNvPr id="3" name="Content Placeholder 2"/>
          <p:cNvSpPr>
            <a:spLocks noGrp="1"/>
          </p:cNvSpPr>
          <p:nvPr>
            <p:ph idx="1"/>
          </p:nvPr>
        </p:nvSpPr>
        <p:spPr/>
        <p:txBody>
          <a:bodyPr/>
          <a:lstStyle/>
          <a:p>
            <a:r>
              <a:rPr lang="en-CA" b="1" dirty="0" smtClean="0">
                <a:solidFill>
                  <a:srgbClr val="FFFF00"/>
                </a:solidFill>
              </a:rPr>
              <a:t>The fulcrum is between the load and the effort force. </a:t>
            </a:r>
          </a:p>
          <a:p>
            <a:endParaRPr lang="en-CA" dirty="0"/>
          </a:p>
        </p:txBody>
      </p:sp>
      <p:pic>
        <p:nvPicPr>
          <p:cNvPr id="4" name="Picture 3" descr="http://image.wistatutor.com/content/power-energy-machines/classified-levers.jpeg"/>
          <p:cNvPicPr/>
          <p:nvPr/>
        </p:nvPicPr>
        <p:blipFill>
          <a:blip r:embed="rId2" cstate="print"/>
          <a:srcRect r="70930"/>
          <a:stretch>
            <a:fillRect/>
          </a:stretch>
        </p:blipFill>
        <p:spPr bwMode="auto">
          <a:xfrm>
            <a:off x="4427984" y="2564904"/>
            <a:ext cx="2592288" cy="4032448"/>
          </a:xfrm>
          <a:prstGeom prst="rect">
            <a:avLst/>
          </a:prstGeom>
          <a:noFill/>
          <a:ln w="9525">
            <a:noFill/>
            <a:miter lim="800000"/>
            <a:headEnd/>
            <a:tailEnd/>
          </a:ln>
        </p:spPr>
      </p:pic>
      <p:pic>
        <p:nvPicPr>
          <p:cNvPr id="5" name="Picture 2" descr="http://www.enchantedlearning.com/lgifs/Lever1.gif"/>
          <p:cNvPicPr>
            <a:picLocks noChangeAspect="1" noChangeArrowheads="1" noCrop="1"/>
          </p:cNvPicPr>
          <p:nvPr/>
        </p:nvPicPr>
        <p:blipFill>
          <a:blip r:embed="rId3" cstate="print"/>
          <a:srcRect/>
          <a:stretch>
            <a:fillRect/>
          </a:stretch>
        </p:blipFill>
        <p:spPr bwMode="auto">
          <a:xfrm>
            <a:off x="899592" y="2996952"/>
            <a:ext cx="2808312" cy="248652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Second Class Lever</a:t>
            </a:r>
            <a:endParaRPr lang="en-CA" dirty="0"/>
          </a:p>
        </p:txBody>
      </p:sp>
      <p:sp>
        <p:nvSpPr>
          <p:cNvPr id="3" name="Content Placeholder 2"/>
          <p:cNvSpPr>
            <a:spLocks noGrp="1"/>
          </p:cNvSpPr>
          <p:nvPr>
            <p:ph idx="1"/>
          </p:nvPr>
        </p:nvSpPr>
        <p:spPr/>
        <p:txBody>
          <a:bodyPr/>
          <a:lstStyle/>
          <a:p>
            <a:r>
              <a:rPr lang="en-CA" b="1" dirty="0" smtClean="0">
                <a:solidFill>
                  <a:srgbClr val="FFFF00"/>
                </a:solidFill>
              </a:rPr>
              <a:t>The load is between the fulcrum and the effort force. </a:t>
            </a:r>
          </a:p>
          <a:p>
            <a:endParaRPr lang="en-CA" dirty="0"/>
          </a:p>
        </p:txBody>
      </p:sp>
      <p:pic>
        <p:nvPicPr>
          <p:cNvPr id="4" name="Picture 3" descr="http://image.wistatutor.com/content/power-energy-machines/classified-levers.jpeg"/>
          <p:cNvPicPr/>
          <p:nvPr/>
        </p:nvPicPr>
        <p:blipFill>
          <a:blip r:embed="rId2" cstate="print"/>
          <a:srcRect l="29333" r="33333"/>
          <a:stretch>
            <a:fillRect/>
          </a:stretch>
        </p:blipFill>
        <p:spPr bwMode="auto">
          <a:xfrm>
            <a:off x="4355976" y="2492896"/>
            <a:ext cx="2952328" cy="4176464"/>
          </a:xfrm>
          <a:prstGeom prst="rect">
            <a:avLst/>
          </a:prstGeom>
          <a:noFill/>
          <a:ln w="9525">
            <a:noFill/>
            <a:miter lim="800000"/>
            <a:headEnd/>
            <a:tailEnd/>
          </a:ln>
        </p:spPr>
      </p:pic>
      <p:pic>
        <p:nvPicPr>
          <p:cNvPr id="12290" name="Picture 2" descr="http://www.enchantedlearning.com/lgifs/Lever2.gif"/>
          <p:cNvPicPr>
            <a:picLocks noChangeAspect="1" noChangeArrowheads="1" noCrop="1"/>
          </p:cNvPicPr>
          <p:nvPr/>
        </p:nvPicPr>
        <p:blipFill>
          <a:blip r:embed="rId3" cstate="print"/>
          <a:srcRect/>
          <a:stretch>
            <a:fillRect/>
          </a:stretch>
        </p:blipFill>
        <p:spPr bwMode="auto">
          <a:xfrm>
            <a:off x="467543" y="2924944"/>
            <a:ext cx="2927759" cy="259228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Third Class Lever</a:t>
            </a:r>
            <a:endParaRPr lang="en-CA" dirty="0"/>
          </a:p>
        </p:txBody>
      </p:sp>
      <p:sp>
        <p:nvSpPr>
          <p:cNvPr id="3" name="Content Placeholder 2"/>
          <p:cNvSpPr>
            <a:spLocks noGrp="1"/>
          </p:cNvSpPr>
          <p:nvPr>
            <p:ph idx="1"/>
          </p:nvPr>
        </p:nvSpPr>
        <p:spPr/>
        <p:txBody>
          <a:bodyPr/>
          <a:lstStyle/>
          <a:p>
            <a:r>
              <a:rPr lang="en-CA" b="1" dirty="0" smtClean="0">
                <a:solidFill>
                  <a:srgbClr val="FFFF00"/>
                </a:solidFill>
              </a:rPr>
              <a:t>The effort force is exerted between the fulcrum and the load. </a:t>
            </a:r>
          </a:p>
          <a:p>
            <a:endParaRPr lang="en-CA" dirty="0"/>
          </a:p>
        </p:txBody>
      </p:sp>
      <p:pic>
        <p:nvPicPr>
          <p:cNvPr id="4" name="Picture 3" descr="http://image.wistatutor.com/content/power-energy-machines/classified-levers.jpeg"/>
          <p:cNvPicPr/>
          <p:nvPr/>
        </p:nvPicPr>
        <p:blipFill>
          <a:blip r:embed="rId2" cstate="print"/>
          <a:srcRect l="66216" t="1754"/>
          <a:stretch>
            <a:fillRect/>
          </a:stretch>
        </p:blipFill>
        <p:spPr bwMode="auto">
          <a:xfrm>
            <a:off x="3923928" y="2420888"/>
            <a:ext cx="3744416" cy="4437112"/>
          </a:xfrm>
          <a:prstGeom prst="rect">
            <a:avLst/>
          </a:prstGeom>
          <a:noFill/>
          <a:ln w="9525">
            <a:noFill/>
            <a:miter lim="800000"/>
            <a:headEnd/>
            <a:tailEnd/>
          </a:ln>
        </p:spPr>
      </p:pic>
      <p:pic>
        <p:nvPicPr>
          <p:cNvPr id="11266" name="Picture 2" descr="http://www.enchantedlearning.com/lgifs/Lever3.gif"/>
          <p:cNvPicPr>
            <a:picLocks noChangeAspect="1" noChangeArrowheads="1" noCrop="1"/>
          </p:cNvPicPr>
          <p:nvPr/>
        </p:nvPicPr>
        <p:blipFill>
          <a:blip r:embed="rId3" cstate="print"/>
          <a:srcRect/>
          <a:stretch>
            <a:fillRect/>
          </a:stretch>
        </p:blipFill>
        <p:spPr bwMode="auto">
          <a:xfrm>
            <a:off x="323528" y="2996952"/>
            <a:ext cx="3334392" cy="295232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Biomechanical System </a:t>
            </a:r>
            <a:endParaRPr lang="en-CA" dirty="0"/>
          </a:p>
        </p:txBody>
      </p:sp>
      <p:sp>
        <p:nvSpPr>
          <p:cNvPr id="3" name="Content Placeholder 2"/>
          <p:cNvSpPr>
            <a:spLocks noGrp="1"/>
          </p:cNvSpPr>
          <p:nvPr>
            <p:ph idx="1"/>
          </p:nvPr>
        </p:nvSpPr>
        <p:spPr/>
        <p:txBody>
          <a:bodyPr/>
          <a:lstStyle/>
          <a:p>
            <a:r>
              <a:rPr lang="en-CA" dirty="0" smtClean="0">
                <a:solidFill>
                  <a:srgbClr val="FFFF00"/>
                </a:solidFill>
              </a:rPr>
              <a:t>- </a:t>
            </a:r>
            <a:r>
              <a:rPr lang="en-CA" b="1" dirty="0" smtClean="0">
                <a:solidFill>
                  <a:srgbClr val="FFFF00"/>
                </a:solidFill>
              </a:rPr>
              <a:t>A system of a living body. </a:t>
            </a:r>
            <a:endParaRPr lang="en-CA" b="1" dirty="0">
              <a:solidFill>
                <a:srgbClr val="FFFF00"/>
              </a:solidFill>
            </a:endParaRPr>
          </a:p>
        </p:txBody>
      </p:sp>
      <p:pic>
        <p:nvPicPr>
          <p:cNvPr id="5" name="Picture 4" descr="C:\Users\h0517329\Desktop\FBD.jpg"/>
          <p:cNvPicPr>
            <a:picLocks noChangeAspect="1" noChangeArrowheads="1"/>
          </p:cNvPicPr>
          <p:nvPr/>
        </p:nvPicPr>
        <p:blipFill>
          <a:blip r:embed="rId2" cstate="print"/>
          <a:srcRect/>
          <a:stretch>
            <a:fillRect/>
          </a:stretch>
        </p:blipFill>
        <p:spPr bwMode="auto">
          <a:xfrm>
            <a:off x="1763688" y="2276872"/>
            <a:ext cx="5184576" cy="36023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A</a:t>
            </a:r>
            <a:r>
              <a:rPr lang="en-CA" dirty="0" smtClean="0">
                <a:solidFill>
                  <a:srgbClr val="FFFF00"/>
                </a:solidFill>
              </a:rPr>
              <a:t> </a:t>
            </a:r>
            <a:r>
              <a:rPr lang="en-CA" b="1" dirty="0" smtClean="0">
                <a:solidFill>
                  <a:srgbClr val="FFFF00"/>
                </a:solidFill>
              </a:rPr>
              <a:t>pulley</a:t>
            </a:r>
            <a:r>
              <a:rPr lang="en-CA" dirty="0" smtClean="0">
                <a:solidFill>
                  <a:srgbClr val="FFFF00"/>
                </a:solidFill>
              </a:rPr>
              <a:t> </a:t>
            </a:r>
            <a:r>
              <a:rPr lang="en-CA" dirty="0" smtClean="0"/>
              <a:t>is a wheel with a grooved part of the lever family of machines. The wheel rotates around a central fulcrum </a:t>
            </a:r>
          </a:p>
          <a:p>
            <a:endParaRPr lang="en-CA" dirty="0"/>
          </a:p>
        </p:txBody>
      </p:sp>
      <p:pic>
        <p:nvPicPr>
          <p:cNvPr id="4" name="Picture 3" descr="http://image.wistatutor.com/content/power-energy-machines/fixed-pulleys.jpeg"/>
          <p:cNvPicPr/>
          <p:nvPr/>
        </p:nvPicPr>
        <p:blipFill>
          <a:blip r:embed="rId2" cstate="print"/>
          <a:srcRect/>
          <a:stretch>
            <a:fillRect/>
          </a:stretch>
        </p:blipFill>
        <p:spPr bwMode="auto">
          <a:xfrm>
            <a:off x="2411760" y="3140968"/>
            <a:ext cx="4536504" cy="32403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A </a:t>
            </a:r>
            <a:r>
              <a:rPr lang="en-CA" b="1" dirty="0" smtClean="0">
                <a:solidFill>
                  <a:srgbClr val="FFFF00"/>
                </a:solidFill>
              </a:rPr>
              <a:t>wheel and axel </a:t>
            </a:r>
            <a:r>
              <a:rPr lang="en-CA" dirty="0" smtClean="0"/>
              <a:t>is a large diameter, rigid, circular disk (the wheel) connected to a small diameter, ridged rod (the axel). </a:t>
            </a:r>
          </a:p>
          <a:p>
            <a:endParaRPr lang="en-CA" dirty="0"/>
          </a:p>
        </p:txBody>
      </p:sp>
      <p:pic>
        <p:nvPicPr>
          <p:cNvPr id="4" name="Picture 3" descr="http://learn.uci.edu/media/OC08/11004/OC0811004_L6WheelAndAxle2.gif"/>
          <p:cNvPicPr/>
          <p:nvPr/>
        </p:nvPicPr>
        <p:blipFill>
          <a:blip r:embed="rId2" cstate="print"/>
          <a:srcRect l="7775" t="7876" r="5010" b="19294"/>
          <a:stretch>
            <a:fillRect/>
          </a:stretch>
        </p:blipFill>
        <p:spPr bwMode="auto">
          <a:xfrm>
            <a:off x="2267744" y="3068960"/>
            <a:ext cx="4896544" cy="37890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Simple Machines</a:t>
            </a:r>
            <a:endParaRPr lang="en-CA" dirty="0"/>
          </a:p>
        </p:txBody>
      </p:sp>
      <p:sp>
        <p:nvSpPr>
          <p:cNvPr id="3" name="Content Placeholder 2"/>
          <p:cNvSpPr>
            <a:spLocks noGrp="1"/>
          </p:cNvSpPr>
          <p:nvPr>
            <p:ph idx="1"/>
          </p:nvPr>
        </p:nvSpPr>
        <p:spPr/>
        <p:txBody>
          <a:bodyPr/>
          <a:lstStyle/>
          <a:p>
            <a:r>
              <a:rPr lang="en-CA" dirty="0" smtClean="0"/>
              <a:t>Machines created thousands of years ago and even the machines used today are still based on basic machines. Tools such as arrows (wedges) and ramps (inclined plane) are examples of simple machines. </a:t>
            </a:r>
          </a:p>
          <a:p>
            <a:endParaRPr lang="en-CA" dirty="0"/>
          </a:p>
        </p:txBody>
      </p:sp>
      <p:pic>
        <p:nvPicPr>
          <p:cNvPr id="4" name="Picture 3" descr="http://www.iow-metaldetecting.co.uk/Quickstart/ImageLib/Arrowhead.jpg"/>
          <p:cNvPicPr/>
          <p:nvPr/>
        </p:nvPicPr>
        <p:blipFill>
          <a:blip r:embed="rId2" cstate="print"/>
          <a:srcRect/>
          <a:stretch>
            <a:fillRect/>
          </a:stretch>
        </p:blipFill>
        <p:spPr bwMode="auto">
          <a:xfrm>
            <a:off x="2195736" y="4005064"/>
            <a:ext cx="4752528" cy="237626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1187624" y="1447800"/>
            <a:ext cx="7746064" cy="4800600"/>
          </a:xfrm>
        </p:spPr>
        <p:txBody>
          <a:bodyPr/>
          <a:lstStyle/>
          <a:p>
            <a:r>
              <a:rPr lang="en-CA" b="1" dirty="0" smtClean="0">
                <a:solidFill>
                  <a:srgbClr val="FFFF00"/>
                </a:solidFill>
              </a:rPr>
              <a:t>Gears</a:t>
            </a:r>
            <a:r>
              <a:rPr lang="en-CA" dirty="0" smtClean="0"/>
              <a:t> are toothed wheels of different diameters linked together to increase the decrease the speed or to change direction. </a:t>
            </a:r>
          </a:p>
          <a:p>
            <a:endParaRPr lang="en-CA" dirty="0"/>
          </a:p>
        </p:txBody>
      </p:sp>
      <p:pic>
        <p:nvPicPr>
          <p:cNvPr id="4" name="Picture 3" descr="http://static.howstuffworks.com/gif/gear-spur.jpg"/>
          <p:cNvPicPr/>
          <p:nvPr/>
        </p:nvPicPr>
        <p:blipFill>
          <a:blip r:embed="rId2" cstate="print">
            <a:lum contrast="-10000"/>
          </a:blip>
          <a:srcRect/>
          <a:stretch>
            <a:fillRect/>
          </a:stretch>
        </p:blipFill>
        <p:spPr bwMode="auto">
          <a:xfrm>
            <a:off x="2267744" y="3212976"/>
            <a:ext cx="4896544" cy="28803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Inclined Plane Family of Machines</a:t>
            </a:r>
            <a:endParaRPr lang="en-CA" dirty="0"/>
          </a:p>
        </p:txBody>
      </p:sp>
      <p:sp>
        <p:nvSpPr>
          <p:cNvPr id="3" name="Text Placeholder 2"/>
          <p:cNvSpPr>
            <a:spLocks noGrp="1"/>
          </p:cNvSpPr>
          <p:nvPr>
            <p:ph type="body" idx="1"/>
          </p:nvPr>
        </p:nvSpPr>
        <p:spPr/>
        <p:txBody>
          <a:bodyPr/>
          <a:lstStyle/>
          <a:p>
            <a:endParaRPr lang="en-C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27784" y="2924944"/>
            <a:ext cx="4032448" cy="324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normAutofit fontScale="90000"/>
          </a:bodyPr>
          <a:lstStyle/>
          <a:p>
            <a:r>
              <a:rPr lang="en-CA" b="1" dirty="0" smtClean="0"/>
              <a:t>Inclined Plane Family of Machines</a:t>
            </a:r>
            <a:endParaRPr lang="en-CA" dirty="0"/>
          </a:p>
        </p:txBody>
      </p:sp>
      <p:sp>
        <p:nvSpPr>
          <p:cNvPr id="3" name="Content Placeholder 2"/>
          <p:cNvSpPr>
            <a:spLocks noGrp="1"/>
          </p:cNvSpPr>
          <p:nvPr>
            <p:ph idx="1"/>
          </p:nvPr>
        </p:nvSpPr>
        <p:spPr/>
        <p:txBody>
          <a:bodyPr/>
          <a:lstStyle/>
          <a:p>
            <a:r>
              <a:rPr lang="en-CA" b="1" dirty="0" smtClean="0">
                <a:solidFill>
                  <a:srgbClr val="FFFF00"/>
                </a:solidFill>
              </a:rPr>
              <a:t>Inclined Plane</a:t>
            </a:r>
            <a:r>
              <a:rPr lang="en-CA" dirty="0" smtClean="0">
                <a:solidFill>
                  <a:srgbClr val="FFFF00"/>
                </a:solidFill>
              </a:rPr>
              <a:t> </a:t>
            </a:r>
            <a:r>
              <a:rPr lang="en-CA" dirty="0" smtClean="0"/>
              <a:t>– A ramp that increases the load that can be raised by an effort force. </a:t>
            </a:r>
          </a:p>
          <a:p>
            <a:endParaRPr lang="en-CA" dirty="0"/>
          </a:p>
        </p:txBody>
      </p:sp>
      <p:pic>
        <p:nvPicPr>
          <p:cNvPr id="4" name="Picture 3" descr="http://msgirardsonlineclassroom.pbworks.com/f/1287507494/inclined.gif"/>
          <p:cNvPicPr/>
          <p:nvPr/>
        </p:nvPicPr>
        <p:blipFill>
          <a:blip r:embed="rId2" cstate="print"/>
          <a:srcRect/>
          <a:stretch>
            <a:fillRect/>
          </a:stretch>
        </p:blipFill>
        <p:spPr bwMode="auto">
          <a:xfrm>
            <a:off x="2699792" y="2924944"/>
            <a:ext cx="3957487" cy="32049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solidFill>
                  <a:srgbClr val="FFFF00"/>
                </a:solidFill>
              </a:rPr>
              <a:t>Wedge</a:t>
            </a:r>
            <a:r>
              <a:rPr lang="en-CA" dirty="0" smtClean="0"/>
              <a:t> – A double inclined plane that increases the applied or effort force.</a:t>
            </a:r>
            <a:endParaRPr lang="en-CA" dirty="0"/>
          </a:p>
        </p:txBody>
      </p:sp>
      <p:pic>
        <p:nvPicPr>
          <p:cNvPr id="4" name="Picture 3" descr="http://3.bp.blogspot.com/_wJ2Ws0RZTV8/SOjPLDz82JI/AAAAAAAAAmA/cvAOA4ckYes/s400/Incline%2BPlane%2Bwedge.jpg"/>
          <p:cNvPicPr/>
          <p:nvPr/>
        </p:nvPicPr>
        <p:blipFill>
          <a:blip r:embed="rId2" cstate="print"/>
          <a:srcRect/>
          <a:stretch>
            <a:fillRect/>
          </a:stretch>
        </p:blipFill>
        <p:spPr bwMode="auto">
          <a:xfrm>
            <a:off x="2339752" y="2564904"/>
            <a:ext cx="4968552"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solidFill>
                  <a:srgbClr val="FFFF00"/>
                </a:solidFill>
              </a:rPr>
              <a:t>Screw</a:t>
            </a:r>
            <a:r>
              <a:rPr lang="en-CA" dirty="0" smtClean="0"/>
              <a:t>- An inclined plane wrapped around a central shaft that can turn</a:t>
            </a:r>
          </a:p>
          <a:p>
            <a:endParaRPr lang="en-CA" dirty="0"/>
          </a:p>
        </p:txBody>
      </p:sp>
      <p:pic>
        <p:nvPicPr>
          <p:cNvPr id="4" name="Picture 3" descr="http://msgirardsonlineclassroom.pbworks.com/f/1287341413/screw1.jpg"/>
          <p:cNvPicPr/>
          <p:nvPr/>
        </p:nvPicPr>
        <p:blipFill>
          <a:blip r:embed="rId2" cstate="print"/>
          <a:srcRect/>
          <a:stretch>
            <a:fillRect/>
          </a:stretch>
        </p:blipFill>
        <p:spPr bwMode="auto">
          <a:xfrm>
            <a:off x="3131840" y="2636912"/>
            <a:ext cx="2880320" cy="38884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Questions – </a:t>
            </a:r>
            <a:r>
              <a:rPr lang="en-CA" dirty="0" smtClean="0"/>
              <a:t>hand in</a:t>
            </a:r>
            <a:r>
              <a:rPr lang="en-CA" b="1" dirty="0" smtClean="0"/>
              <a:t> </a:t>
            </a:r>
            <a:endParaRPr lang="en-CA" dirty="0"/>
          </a:p>
        </p:txBody>
      </p:sp>
      <p:sp>
        <p:nvSpPr>
          <p:cNvPr id="3" name="Content Placeholder 2"/>
          <p:cNvSpPr>
            <a:spLocks noGrp="1"/>
          </p:cNvSpPr>
          <p:nvPr>
            <p:ph idx="1"/>
          </p:nvPr>
        </p:nvSpPr>
        <p:spPr/>
        <p:txBody>
          <a:bodyPr>
            <a:normAutofit fontScale="92500" lnSpcReduction="10000"/>
          </a:bodyPr>
          <a:lstStyle/>
          <a:p>
            <a:pPr lvl="0"/>
            <a:r>
              <a:rPr lang="en-CA" dirty="0" smtClean="0"/>
              <a:t>State which simple machine forms the basis of each of the following: </a:t>
            </a:r>
            <a:r>
              <a:rPr lang="en-CA" b="1" dirty="0" smtClean="0"/>
              <a:t>K (8) </a:t>
            </a:r>
            <a:endParaRPr lang="en-CA" sz="2800" dirty="0" smtClean="0"/>
          </a:p>
          <a:p>
            <a:pPr lvl="1"/>
            <a:r>
              <a:rPr lang="en-CA" dirty="0" smtClean="0"/>
              <a:t>A doorstop, with the pointed end placed between the floor and the bottom of the door. </a:t>
            </a:r>
            <a:endParaRPr lang="en-CA" sz="2400" dirty="0" smtClean="0"/>
          </a:p>
          <a:p>
            <a:pPr lvl="1"/>
            <a:r>
              <a:rPr lang="en-CA" dirty="0" smtClean="0"/>
              <a:t>An escalator </a:t>
            </a:r>
            <a:endParaRPr lang="en-CA" sz="2400" dirty="0" smtClean="0"/>
          </a:p>
          <a:p>
            <a:pPr lvl="1"/>
            <a:r>
              <a:rPr lang="en-CA" dirty="0" smtClean="0"/>
              <a:t>A mountain highway with twisting switchbacks</a:t>
            </a:r>
            <a:endParaRPr lang="en-CA" sz="2400" dirty="0" smtClean="0"/>
          </a:p>
          <a:p>
            <a:pPr lvl="1"/>
            <a:r>
              <a:rPr lang="en-CA" dirty="0" smtClean="0"/>
              <a:t>A hand held pencil sharpener. </a:t>
            </a:r>
            <a:endParaRPr lang="en-CA" sz="2400" dirty="0" smtClean="0"/>
          </a:p>
          <a:p>
            <a:pPr lvl="1"/>
            <a:r>
              <a:rPr lang="en-CA" dirty="0" smtClean="0"/>
              <a:t>A water slide</a:t>
            </a:r>
            <a:endParaRPr lang="en-CA" sz="2400" dirty="0" smtClean="0"/>
          </a:p>
          <a:p>
            <a:pPr lvl="1"/>
            <a:r>
              <a:rPr lang="en-CA" dirty="0" smtClean="0"/>
              <a:t>A triple beam balance </a:t>
            </a:r>
            <a:endParaRPr lang="en-CA" sz="2400" dirty="0" smtClean="0"/>
          </a:p>
          <a:p>
            <a:pPr lvl="1"/>
            <a:r>
              <a:rPr lang="en-CA" dirty="0" smtClean="0"/>
              <a:t>A letter opener</a:t>
            </a:r>
            <a:endParaRPr lang="en-CA" sz="2400" dirty="0" smtClean="0"/>
          </a:p>
          <a:p>
            <a:pPr lvl="1"/>
            <a:r>
              <a:rPr lang="en-CA" dirty="0" smtClean="0"/>
              <a:t>A screw cap on a water bottle. </a:t>
            </a:r>
            <a:endParaRPr lang="en-CA" sz="2400" dirty="0" smtClean="0"/>
          </a:p>
          <a:p>
            <a:endParaRPr lang="en-C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27584" y="1447800"/>
            <a:ext cx="8106104" cy="5410200"/>
          </a:xfrm>
        </p:spPr>
        <p:txBody>
          <a:bodyPr>
            <a:normAutofit fontScale="70000" lnSpcReduction="20000"/>
          </a:bodyPr>
          <a:lstStyle/>
          <a:p>
            <a:pPr lvl="0"/>
            <a:r>
              <a:rPr lang="en-CA" dirty="0" smtClean="0"/>
              <a:t>Explain why a wheel and axel system is considered a member of the lever family </a:t>
            </a:r>
            <a:r>
              <a:rPr lang="en-CA" b="1" dirty="0" smtClean="0"/>
              <a:t>C (1)</a:t>
            </a:r>
            <a:endParaRPr lang="en-CA" sz="2800" dirty="0" smtClean="0"/>
          </a:p>
          <a:p>
            <a:pPr lvl="0"/>
            <a:r>
              <a:rPr lang="en-CA" dirty="0" smtClean="0"/>
              <a:t>Explain why a screw is considered a member of the inclined family. </a:t>
            </a:r>
            <a:r>
              <a:rPr lang="en-CA" b="1" dirty="0" smtClean="0"/>
              <a:t>C (1)</a:t>
            </a:r>
            <a:endParaRPr lang="en-CA" sz="2800" dirty="0" smtClean="0"/>
          </a:p>
          <a:p>
            <a:pPr lvl="0"/>
            <a:r>
              <a:rPr lang="en-CA" dirty="0" smtClean="0"/>
              <a:t>For a wheel and axel system, on which part would you apply the effort force in order to:</a:t>
            </a:r>
            <a:endParaRPr lang="en-CA" sz="2800" dirty="0" smtClean="0"/>
          </a:p>
          <a:p>
            <a:pPr lvl="1"/>
            <a:r>
              <a:rPr lang="en-CA" dirty="0" smtClean="0"/>
              <a:t>Increase the force </a:t>
            </a:r>
            <a:r>
              <a:rPr lang="en-CA" b="1" dirty="0" smtClean="0"/>
              <a:t>A (1) </a:t>
            </a:r>
            <a:endParaRPr lang="en-CA" sz="2400" dirty="0" smtClean="0"/>
          </a:p>
          <a:p>
            <a:pPr lvl="1"/>
            <a:r>
              <a:rPr lang="en-CA" dirty="0" smtClean="0"/>
              <a:t>Increase the distance or speed. </a:t>
            </a:r>
            <a:r>
              <a:rPr lang="en-CA" b="1" dirty="0" smtClean="0"/>
              <a:t>A (1)</a:t>
            </a:r>
            <a:endParaRPr lang="en-CA" sz="2400" dirty="0" smtClean="0"/>
          </a:p>
          <a:p>
            <a:pPr lvl="0"/>
            <a:r>
              <a:rPr lang="en-CA" dirty="0" smtClean="0"/>
              <a:t>When an axe is used as a wedge to split a log, how does the direction of the load force compare to the direction of the effort force? </a:t>
            </a:r>
            <a:r>
              <a:rPr lang="en-CA" b="1" dirty="0" smtClean="0"/>
              <a:t>C (1) </a:t>
            </a:r>
            <a:endParaRPr lang="en-CA" sz="2800" dirty="0" smtClean="0"/>
          </a:p>
          <a:p>
            <a:pPr lvl="0"/>
            <a:r>
              <a:rPr lang="en-CA" dirty="0" smtClean="0"/>
              <a:t>Axes used to split logs are heavier than axes used to chop down trees. Explain why. </a:t>
            </a:r>
            <a:r>
              <a:rPr lang="en-CA" b="1" dirty="0" smtClean="0"/>
              <a:t>A (1)</a:t>
            </a:r>
            <a:endParaRPr lang="en-CA" sz="2800" dirty="0" smtClean="0"/>
          </a:p>
          <a:p>
            <a:pPr lvl="0"/>
            <a:r>
              <a:rPr lang="en-CA" dirty="0" smtClean="0"/>
              <a:t>Cut a sheet of paper diagonally in half to create two right angled triangles. Wrap one of the triangles around a pencil in a way that illustrates one type of simple machine. Explain which machine and it is and explain why. </a:t>
            </a:r>
            <a:r>
              <a:rPr lang="en-CA" b="1" dirty="0" smtClean="0"/>
              <a:t>A (2)</a:t>
            </a:r>
            <a:endParaRPr lang="en-CA" sz="2800" dirty="0" smtClean="0"/>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A </a:t>
            </a:r>
            <a:r>
              <a:rPr lang="en-CA" b="1" dirty="0" smtClean="0">
                <a:solidFill>
                  <a:srgbClr val="FFFF00"/>
                </a:solidFill>
              </a:rPr>
              <a:t>Machine</a:t>
            </a:r>
            <a:r>
              <a:rPr lang="en-CA" dirty="0" smtClean="0"/>
              <a:t> is a device that helps perform tasks. It is designed to achieve at least 1 of the 5 main functions:</a:t>
            </a:r>
          </a:p>
          <a:p>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lvl="0"/>
            <a:r>
              <a:rPr lang="en-CA" dirty="0" smtClean="0"/>
              <a:t>1. </a:t>
            </a:r>
            <a:r>
              <a:rPr lang="en-CA" b="1" dirty="0" smtClean="0">
                <a:solidFill>
                  <a:srgbClr val="FFFF00"/>
                </a:solidFill>
              </a:rPr>
              <a:t>Change energy from one form into another. </a:t>
            </a:r>
          </a:p>
          <a:p>
            <a:pPr lvl="1"/>
            <a:r>
              <a:rPr lang="en-CA" dirty="0" smtClean="0"/>
              <a:t>Example: hydroelectric – converts the energy of falling water into electrical energy. </a:t>
            </a:r>
          </a:p>
          <a:p>
            <a:endParaRPr lang="en-CA" dirty="0"/>
          </a:p>
        </p:txBody>
      </p:sp>
      <p:pic>
        <p:nvPicPr>
          <p:cNvPr id="23554" name="Picture 2" descr="http://www.tva.gov/power/images/hydro.gif"/>
          <p:cNvPicPr>
            <a:picLocks noChangeAspect="1" noChangeArrowheads="1"/>
          </p:cNvPicPr>
          <p:nvPr/>
        </p:nvPicPr>
        <p:blipFill>
          <a:blip r:embed="rId2" cstate="print"/>
          <a:srcRect/>
          <a:stretch>
            <a:fillRect/>
          </a:stretch>
        </p:blipFill>
        <p:spPr bwMode="auto">
          <a:xfrm>
            <a:off x="2195736" y="3551047"/>
            <a:ext cx="4753744" cy="330695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lvl="0"/>
            <a:r>
              <a:rPr lang="en-CA" dirty="0" smtClean="0"/>
              <a:t>2. </a:t>
            </a:r>
            <a:r>
              <a:rPr lang="en-CA" b="1" dirty="0" smtClean="0">
                <a:solidFill>
                  <a:srgbClr val="FFFF00"/>
                </a:solidFill>
              </a:rPr>
              <a:t>Transfer forces </a:t>
            </a:r>
          </a:p>
          <a:p>
            <a:pPr lvl="1"/>
            <a:r>
              <a:rPr lang="en-CA" dirty="0" smtClean="0"/>
              <a:t>Car transmission – transfers the force from the motor to the wheels</a:t>
            </a:r>
          </a:p>
          <a:p>
            <a:endParaRPr lang="en-CA" dirty="0"/>
          </a:p>
        </p:txBody>
      </p:sp>
      <p:pic>
        <p:nvPicPr>
          <p:cNvPr id="22530" name="Picture 2" descr="http://www.carbibles.com/images/geartrain.gif"/>
          <p:cNvPicPr>
            <a:picLocks noChangeAspect="1" noChangeArrowheads="1"/>
          </p:cNvPicPr>
          <p:nvPr/>
        </p:nvPicPr>
        <p:blipFill>
          <a:blip r:embed="rId2" cstate="print"/>
          <a:srcRect/>
          <a:stretch>
            <a:fillRect/>
          </a:stretch>
        </p:blipFill>
        <p:spPr bwMode="auto">
          <a:xfrm>
            <a:off x="5248275" y="4838699"/>
            <a:ext cx="3895725" cy="2019301"/>
          </a:xfrm>
          <a:prstGeom prst="rect">
            <a:avLst/>
          </a:prstGeom>
          <a:noFill/>
        </p:spPr>
      </p:pic>
      <p:pic>
        <p:nvPicPr>
          <p:cNvPr id="22532" name="Picture 4" descr="http://www.khulsey.com/car_transmission_cutaway_1.jpeg"/>
          <p:cNvPicPr>
            <a:picLocks noChangeAspect="1" noChangeArrowheads="1"/>
          </p:cNvPicPr>
          <p:nvPr/>
        </p:nvPicPr>
        <p:blipFill>
          <a:blip r:embed="rId3" cstate="print"/>
          <a:srcRect/>
          <a:stretch>
            <a:fillRect/>
          </a:stretch>
        </p:blipFill>
        <p:spPr bwMode="auto">
          <a:xfrm>
            <a:off x="323528" y="2996952"/>
            <a:ext cx="4762500" cy="348615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lvl="0"/>
            <a:r>
              <a:rPr lang="en-CA" dirty="0" smtClean="0"/>
              <a:t>3. </a:t>
            </a:r>
            <a:r>
              <a:rPr lang="en-CA" b="1" dirty="0" smtClean="0">
                <a:solidFill>
                  <a:srgbClr val="FFFF00"/>
                </a:solidFill>
              </a:rPr>
              <a:t>Change the direction of the force</a:t>
            </a:r>
          </a:p>
          <a:p>
            <a:pPr lvl="1"/>
            <a:r>
              <a:rPr lang="en-CA" dirty="0" smtClean="0"/>
              <a:t>Flag pole – pull down on the rope to raise the flag by a pulley system. </a:t>
            </a:r>
          </a:p>
          <a:p>
            <a:endParaRPr lang="en-CA" dirty="0"/>
          </a:p>
        </p:txBody>
      </p:sp>
      <p:pic>
        <p:nvPicPr>
          <p:cNvPr id="21506" name="Picture 2" descr="http://canflag.com/images/canflag/photos/canadian-flag.jpg"/>
          <p:cNvPicPr>
            <a:picLocks noChangeAspect="1" noChangeArrowheads="1"/>
          </p:cNvPicPr>
          <p:nvPr/>
        </p:nvPicPr>
        <p:blipFill>
          <a:blip r:embed="rId2" cstate="print"/>
          <a:srcRect/>
          <a:stretch>
            <a:fillRect/>
          </a:stretch>
        </p:blipFill>
        <p:spPr bwMode="auto">
          <a:xfrm>
            <a:off x="2411760" y="3068960"/>
            <a:ext cx="4572000" cy="303847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1475656" y="980728"/>
            <a:ext cx="7498080" cy="4800600"/>
          </a:xfrm>
        </p:spPr>
        <p:txBody>
          <a:bodyPr/>
          <a:lstStyle/>
          <a:p>
            <a:pPr lvl="0"/>
            <a:r>
              <a:rPr lang="en-CA" dirty="0" smtClean="0"/>
              <a:t>4. </a:t>
            </a:r>
            <a:r>
              <a:rPr lang="en-CA" b="1" dirty="0" smtClean="0">
                <a:solidFill>
                  <a:srgbClr val="FFFF00"/>
                </a:solidFill>
              </a:rPr>
              <a:t>Change the magnitude of a force</a:t>
            </a:r>
          </a:p>
          <a:p>
            <a:pPr lvl="1"/>
            <a:r>
              <a:rPr lang="en-CA" dirty="0" smtClean="0"/>
              <a:t>Pulley system – a chain hoist can be used to help a mechanic raise an engine</a:t>
            </a:r>
          </a:p>
          <a:p>
            <a:endParaRPr lang="en-CA" dirty="0"/>
          </a:p>
        </p:txBody>
      </p:sp>
      <p:pic>
        <p:nvPicPr>
          <p:cNvPr id="20482" name="Picture 2" descr="http://www.forteachersforstudents.com.au/Engineers/images/SM_diagram10.jpg"/>
          <p:cNvPicPr>
            <a:picLocks noChangeAspect="1" noChangeArrowheads="1"/>
          </p:cNvPicPr>
          <p:nvPr/>
        </p:nvPicPr>
        <p:blipFill>
          <a:blip r:embed="rId2" cstate="print"/>
          <a:srcRect/>
          <a:stretch>
            <a:fillRect/>
          </a:stretch>
        </p:blipFill>
        <p:spPr bwMode="auto">
          <a:xfrm>
            <a:off x="2699792" y="2393504"/>
            <a:ext cx="4464496" cy="446449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lvl="0"/>
            <a:r>
              <a:rPr lang="en-CA" b="1" dirty="0" smtClean="0">
                <a:solidFill>
                  <a:srgbClr val="FFFF00"/>
                </a:solidFill>
              </a:rPr>
              <a:t>5. Change the distance or speed</a:t>
            </a:r>
          </a:p>
          <a:p>
            <a:pPr lvl="1"/>
            <a:r>
              <a:rPr lang="en-CA" dirty="0" smtClean="0"/>
              <a:t>The outer circumference of a wheel moves farther and faster than the inner sprocket on the hub. </a:t>
            </a:r>
          </a:p>
          <a:p>
            <a:endParaRPr lang="en-CA" dirty="0"/>
          </a:p>
        </p:txBody>
      </p:sp>
      <p:pic>
        <p:nvPicPr>
          <p:cNvPr id="19458" name="Picture 2" descr="http://session.masteringphysics.com/problemAsset/1011033/21/MRB_ke_3_wheel.jpg"/>
          <p:cNvPicPr>
            <a:picLocks noChangeAspect="1" noChangeArrowheads="1"/>
          </p:cNvPicPr>
          <p:nvPr/>
        </p:nvPicPr>
        <p:blipFill>
          <a:blip r:embed="rId2" cstate="print"/>
          <a:srcRect/>
          <a:stretch>
            <a:fillRect/>
          </a:stretch>
        </p:blipFill>
        <p:spPr bwMode="auto">
          <a:xfrm>
            <a:off x="2483768" y="3284984"/>
            <a:ext cx="4104456" cy="333487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Simple machines can be split into two groups. </a:t>
            </a:r>
            <a:endParaRPr lang="en-CA" dirty="0"/>
          </a:p>
        </p:txBody>
      </p:sp>
      <p:sp>
        <p:nvSpPr>
          <p:cNvPr id="3" name="Content Placeholder 2"/>
          <p:cNvSpPr>
            <a:spLocks noGrp="1"/>
          </p:cNvSpPr>
          <p:nvPr>
            <p:ph idx="1"/>
          </p:nvPr>
        </p:nvSpPr>
        <p:spPr/>
        <p:txBody>
          <a:bodyPr/>
          <a:lstStyle/>
          <a:p>
            <a:pPr marL="653796" lvl="0" indent="-571500">
              <a:buFont typeface="+mj-lt"/>
              <a:buAutoNum type="romanUcPeriod"/>
            </a:pPr>
            <a:r>
              <a:rPr lang="en-CA" b="1" dirty="0" smtClean="0">
                <a:solidFill>
                  <a:srgbClr val="FFFF00"/>
                </a:solidFill>
              </a:rPr>
              <a:t>The lever family  </a:t>
            </a:r>
          </a:p>
          <a:p>
            <a:pPr marL="928116" lvl="1" indent="-571500">
              <a:buFont typeface="Arial" pitchFamily="34" charset="0"/>
              <a:buChar char="•"/>
            </a:pPr>
            <a:r>
              <a:rPr lang="en-CA" dirty="0" smtClean="0"/>
              <a:t>Levers, pulleys, wheel and axel, and gears</a:t>
            </a:r>
          </a:p>
          <a:p>
            <a:pPr marL="928116" lvl="1" indent="-571500">
              <a:buFont typeface="Arial" pitchFamily="34" charset="0"/>
              <a:buChar char="•"/>
            </a:pPr>
            <a:endParaRPr lang="en-CA" dirty="0" smtClean="0"/>
          </a:p>
          <a:p>
            <a:pPr marL="928116" lvl="1" indent="-571500">
              <a:buNone/>
            </a:pPr>
            <a:endParaRPr lang="en-CA" dirty="0" smtClean="0"/>
          </a:p>
          <a:p>
            <a:pPr marL="653796" lvl="0" indent="-571500">
              <a:buFont typeface="+mj-lt"/>
              <a:buAutoNum type="romanUcPeriod"/>
            </a:pPr>
            <a:r>
              <a:rPr lang="en-CA" b="1" dirty="0" smtClean="0">
                <a:solidFill>
                  <a:srgbClr val="FFFF00"/>
                </a:solidFill>
              </a:rPr>
              <a:t>The inclined family </a:t>
            </a:r>
          </a:p>
          <a:p>
            <a:pPr lvl="1"/>
            <a:r>
              <a:rPr lang="en-CA" dirty="0" smtClean="0"/>
              <a:t>Inclined plane, the wedge, and the screw. </a:t>
            </a:r>
          </a:p>
          <a:p>
            <a:endParaRPr lang="en-C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TotalTime>
  <Words>781</Words>
  <Application>Microsoft Office PowerPoint</Application>
  <PresentationFormat>On-screen Show (4:3)</PresentationFormat>
  <Paragraphs>66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Solstice</vt:lpstr>
      <vt:lpstr>Simple Machines</vt:lpstr>
      <vt:lpstr>Simple Machines</vt:lpstr>
      <vt:lpstr>Slide 3</vt:lpstr>
      <vt:lpstr>Slide 4</vt:lpstr>
      <vt:lpstr>Slide 5</vt:lpstr>
      <vt:lpstr>Slide 6</vt:lpstr>
      <vt:lpstr>Slide 7</vt:lpstr>
      <vt:lpstr>Slide 8</vt:lpstr>
      <vt:lpstr>Simple machines can be split into two groups. </vt:lpstr>
      <vt:lpstr>The Lever Family of Machines</vt:lpstr>
      <vt:lpstr>The Lever Family of Machines </vt:lpstr>
      <vt:lpstr>The Lever Family of Machines</vt:lpstr>
      <vt:lpstr>Slide 13</vt:lpstr>
      <vt:lpstr>First Class Lever</vt:lpstr>
      <vt:lpstr>Second Class Lever</vt:lpstr>
      <vt:lpstr>Third Class Lever</vt:lpstr>
      <vt:lpstr>Biomechanical System </vt:lpstr>
      <vt:lpstr>Slide 18</vt:lpstr>
      <vt:lpstr>Slide 19</vt:lpstr>
      <vt:lpstr>Slide 20</vt:lpstr>
      <vt:lpstr>Inclined Plane Family of Machines</vt:lpstr>
      <vt:lpstr>Inclined Plane Family of Machines</vt:lpstr>
      <vt:lpstr>Slide 23</vt:lpstr>
      <vt:lpstr>Slide 24</vt:lpstr>
      <vt:lpstr>Questions – hand in </vt:lpstr>
      <vt:lpstr>Slide 26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Machines</dc:title>
  <dc:creator>David W Hoover</dc:creator>
  <cp:lastModifiedBy>Morrison</cp:lastModifiedBy>
  <cp:revision>12</cp:revision>
  <dcterms:created xsi:type="dcterms:W3CDTF">2011-03-03T20:52:35Z</dcterms:created>
  <dcterms:modified xsi:type="dcterms:W3CDTF">2012-10-13T19:11:01Z</dcterms:modified>
</cp:coreProperties>
</file>