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7"/>
  </p:notesMasterIdLst>
  <p:sldIdLst>
    <p:sldId id="256" r:id="rId2"/>
    <p:sldId id="309" r:id="rId3"/>
    <p:sldId id="272" r:id="rId4"/>
    <p:sldId id="278" r:id="rId5"/>
    <p:sldId id="304" r:id="rId6"/>
    <p:sldId id="276" r:id="rId7"/>
    <p:sldId id="277" r:id="rId8"/>
    <p:sldId id="257" r:id="rId9"/>
    <p:sldId id="307" r:id="rId10"/>
    <p:sldId id="260" r:id="rId11"/>
    <p:sldId id="296" r:id="rId12"/>
    <p:sldId id="273" r:id="rId13"/>
    <p:sldId id="298" r:id="rId14"/>
    <p:sldId id="299" r:id="rId15"/>
    <p:sldId id="311" r:id="rId16"/>
    <p:sldId id="310" r:id="rId17"/>
    <p:sldId id="312" r:id="rId18"/>
    <p:sldId id="316" r:id="rId19"/>
    <p:sldId id="313" r:id="rId20"/>
    <p:sldId id="314" r:id="rId21"/>
    <p:sldId id="317" r:id="rId22"/>
    <p:sldId id="315" r:id="rId23"/>
    <p:sldId id="268" r:id="rId24"/>
    <p:sldId id="269" r:id="rId25"/>
    <p:sldId id="284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34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7FAD30-45E4-0A4F-AA7E-9E47BCD5E419}" type="datetimeFigureOut">
              <a:rPr lang="en-US" smtClean="0"/>
              <a:t>2019/06/11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2ACDC4-881E-3D4F-A039-B669A83DD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6366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0714">
              <a:defRPr sz="2400" b="1" baseline="-25000">
                <a:solidFill>
                  <a:srgbClr val="FFFFFF"/>
                </a:solidFill>
                <a:latin typeface="Times New Roman" charset="0"/>
                <a:ea typeface="ＭＳ Ｐゴシック" charset="0"/>
              </a:defRPr>
            </a:lvl1pPr>
            <a:lvl2pPr marL="734852" indent="-282635" defTabSz="910714">
              <a:defRPr sz="2400" b="1" baseline="-25000">
                <a:solidFill>
                  <a:srgbClr val="FFFFFF"/>
                </a:solidFill>
                <a:latin typeface="Times New Roman" charset="0"/>
                <a:ea typeface="ＭＳ Ｐゴシック" charset="0"/>
              </a:defRPr>
            </a:lvl2pPr>
            <a:lvl3pPr marL="1130541" indent="-226108" defTabSz="910714">
              <a:defRPr sz="2400" b="1" baseline="-25000">
                <a:solidFill>
                  <a:srgbClr val="FFFFFF"/>
                </a:solidFill>
                <a:latin typeface="Times New Roman" charset="0"/>
                <a:ea typeface="ＭＳ Ｐゴシック" charset="0"/>
              </a:defRPr>
            </a:lvl3pPr>
            <a:lvl4pPr marL="1582758" indent="-226108" defTabSz="910714">
              <a:defRPr sz="2400" b="1" baseline="-25000">
                <a:solidFill>
                  <a:srgbClr val="FFFFFF"/>
                </a:solidFill>
                <a:latin typeface="Times New Roman" charset="0"/>
                <a:ea typeface="ＭＳ Ｐゴシック" charset="0"/>
              </a:defRPr>
            </a:lvl4pPr>
            <a:lvl5pPr marL="2034974" indent="-226108" defTabSz="910714">
              <a:defRPr sz="2400" b="1" baseline="-25000">
                <a:solidFill>
                  <a:srgbClr val="FFFFFF"/>
                </a:solidFill>
                <a:latin typeface="Times New Roman" charset="0"/>
                <a:ea typeface="ＭＳ Ｐゴシック" charset="0"/>
              </a:defRPr>
            </a:lvl5pPr>
            <a:lvl6pPr marL="2487191" indent="-226108" defTabSz="910714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FFFFFF"/>
                </a:solidFill>
                <a:latin typeface="Times New Roman" charset="0"/>
                <a:ea typeface="ＭＳ Ｐゴシック" charset="0"/>
              </a:defRPr>
            </a:lvl6pPr>
            <a:lvl7pPr marL="2939407" indent="-226108" defTabSz="910714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FFFFFF"/>
                </a:solidFill>
                <a:latin typeface="Times New Roman" charset="0"/>
                <a:ea typeface="ＭＳ Ｐゴシック" charset="0"/>
              </a:defRPr>
            </a:lvl7pPr>
            <a:lvl8pPr marL="3391624" indent="-226108" defTabSz="910714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FFFFFF"/>
                </a:solidFill>
                <a:latin typeface="Times New Roman" charset="0"/>
                <a:ea typeface="ＭＳ Ｐゴシック" charset="0"/>
              </a:defRPr>
            </a:lvl8pPr>
            <a:lvl9pPr marL="3843840" indent="-226108" defTabSz="910714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FFFFFF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7CD1BAD-EBF7-AE4C-96B0-F1BFFDC59A29}" type="slidenum">
              <a:rPr lang="en-US" sz="1200" baseline="0">
                <a:solidFill>
                  <a:schemeClr val="tx1"/>
                </a:solidFill>
              </a:rPr>
              <a:pPr/>
              <a:t>9</a:t>
            </a:fld>
            <a:endParaRPr lang="en-US" sz="1200" baseline="0">
              <a:solidFill>
                <a:schemeClr val="tx1"/>
              </a:solidFill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0" hangingPunct="0"/>
            <a:fld id="{E8BAAF26-FA1B-F44A-96AB-EEE810FA6FA9}" type="slidenum">
              <a:rPr lang="en-US">
                <a:latin typeface="Times" charset="0"/>
              </a:rPr>
              <a:pPr eaLnBrk="0" hangingPunct="0"/>
              <a:t>11</a:t>
            </a:fld>
            <a:endParaRPr lang="en-US">
              <a:latin typeface="Times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Times" charset="0"/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answer is C)</a:t>
            </a:r>
            <a:r>
              <a:rPr lang="en-US" baseline="0" dirty="0" smtClean="0"/>
              <a:t> because Nitric Acid is a strong acid and dissociates 100%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ACDC4-881E-3D4F-A039-B669A83DDE3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4920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66F30BA-76AB-9A40-AAE8-B7BA17C7D61B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66F30BA-76AB-9A40-AAE8-B7BA17C7D61B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8DC8C-031A-0A47-8677-3BC1C84955FB}" type="datetimeFigureOut">
              <a:rPr lang="en-US" smtClean="0"/>
              <a:t>2019/06/11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794FB-FDF8-FE49-9142-915E102949F6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8DC8C-031A-0A47-8677-3BC1C84955FB}" type="datetimeFigureOut">
              <a:rPr lang="en-US" smtClean="0"/>
              <a:t>2019/06/11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794FB-FDF8-FE49-9142-915E102949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8DC8C-031A-0A47-8677-3BC1C84955FB}" type="datetimeFigureOut">
              <a:rPr lang="en-US" smtClean="0"/>
              <a:t>2019/06/11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794FB-FDF8-FE49-9142-915E102949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F0A2E7-2D06-1246-8175-EBDF2A8D15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604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8DC8C-031A-0A47-8677-3BC1C84955FB}" type="datetimeFigureOut">
              <a:rPr lang="en-US" smtClean="0"/>
              <a:t>2019/06/11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794FB-FDF8-FE49-9142-915E102949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8DC8C-031A-0A47-8677-3BC1C84955FB}" type="datetimeFigureOut">
              <a:rPr lang="en-US" smtClean="0"/>
              <a:t>2019/06/11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794FB-FDF8-FE49-9142-915E102949F6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8DC8C-031A-0A47-8677-3BC1C84955FB}" type="datetimeFigureOut">
              <a:rPr lang="en-US" smtClean="0"/>
              <a:t>2019/06/11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794FB-FDF8-FE49-9142-915E102949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8DC8C-031A-0A47-8677-3BC1C84955FB}" type="datetimeFigureOut">
              <a:rPr lang="en-US" smtClean="0"/>
              <a:t>2019/06/11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794FB-FDF8-FE49-9142-915E102949F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8DC8C-031A-0A47-8677-3BC1C84955FB}" type="datetimeFigureOut">
              <a:rPr lang="en-US" smtClean="0"/>
              <a:t>2019/06/11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794FB-FDF8-FE49-9142-915E102949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8DC8C-031A-0A47-8677-3BC1C84955FB}" type="datetimeFigureOut">
              <a:rPr lang="en-US" smtClean="0"/>
              <a:t>2019/06/11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794FB-FDF8-FE49-9142-915E102949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8DC8C-031A-0A47-8677-3BC1C84955FB}" type="datetimeFigureOut">
              <a:rPr lang="en-US" smtClean="0"/>
              <a:t>2019/06/11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794FB-FDF8-FE49-9142-915E102949F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8DC8C-031A-0A47-8677-3BC1C84955FB}" type="datetimeFigureOut">
              <a:rPr lang="en-US" smtClean="0"/>
              <a:t>2019/06/11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794FB-FDF8-FE49-9142-915E102949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168DC8C-031A-0A47-8677-3BC1C84955FB}" type="datetimeFigureOut">
              <a:rPr lang="en-US" smtClean="0"/>
              <a:t>2019/06/11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A794FB-FDF8-FE49-9142-915E102949F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hhe.com/physsci/chemistry/essentialchemistry/flash/buffer12.sw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SCH4U: Acids and Bases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BUFFER SOLUTIONS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1400" y="3505200"/>
            <a:ext cx="3696000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99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Buffer Solutions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950" y="1600200"/>
            <a:ext cx="6083300" cy="4876800"/>
          </a:xfrm>
        </p:spPr>
        <p:txBody>
          <a:bodyPr/>
          <a:lstStyle/>
          <a:p>
            <a:r>
              <a:rPr lang="en-US" dirty="0" smtClean="0"/>
              <a:t>Buffers are often prepared by mixing a </a:t>
            </a:r>
            <a:r>
              <a:rPr lang="en-US" b="1" dirty="0" smtClean="0"/>
              <a:t>weak acid </a:t>
            </a:r>
            <a:r>
              <a:rPr lang="en-US" dirty="0" smtClean="0"/>
              <a:t>or a </a:t>
            </a:r>
            <a:r>
              <a:rPr lang="en-US" b="1" dirty="0" smtClean="0"/>
              <a:t>weak base</a:t>
            </a:r>
            <a:r>
              <a:rPr lang="en-US" dirty="0" smtClean="0"/>
              <a:t>, with a </a:t>
            </a:r>
            <a:r>
              <a:rPr lang="en-US" b="1" dirty="0" smtClean="0"/>
              <a:t>salt</a:t>
            </a:r>
            <a:r>
              <a:rPr lang="en-US" dirty="0" smtClean="0"/>
              <a:t> of that acid or base. </a:t>
            </a:r>
          </a:p>
          <a:p>
            <a:endParaRPr lang="en-US" dirty="0"/>
          </a:p>
          <a:p>
            <a:r>
              <a:rPr lang="en-US" dirty="0" smtClean="0"/>
              <a:t> CH</a:t>
            </a:r>
            <a:r>
              <a:rPr lang="en-US" baseline="-25000" dirty="0" smtClean="0"/>
              <a:t>3</a:t>
            </a:r>
            <a:r>
              <a:rPr lang="en-US" dirty="0" smtClean="0"/>
              <a:t>COOH and CH</a:t>
            </a:r>
            <a:r>
              <a:rPr lang="en-US" baseline="-25000" dirty="0" smtClean="0"/>
              <a:t>3</a:t>
            </a:r>
            <a:r>
              <a:rPr lang="en-US" dirty="0" smtClean="0"/>
              <a:t>COO</a:t>
            </a:r>
            <a:r>
              <a:rPr lang="en-US" baseline="30000" dirty="0" smtClean="0"/>
              <a:t>-</a:t>
            </a:r>
            <a:r>
              <a:rPr lang="en-US" dirty="0" smtClean="0"/>
              <a:t>   (acidic buffer) </a:t>
            </a:r>
            <a:br>
              <a:rPr lang="en-US" dirty="0" smtClean="0"/>
            </a:br>
            <a:r>
              <a:rPr lang="en-US" dirty="0" smtClean="0"/>
              <a:t>  </a:t>
            </a:r>
            <a:r>
              <a:rPr lang="en-US" sz="1800" dirty="0" smtClean="0"/>
              <a:t>(Weak Acid)             </a:t>
            </a:r>
            <a:r>
              <a:rPr lang="en-US" dirty="0" smtClean="0"/>
              <a:t>Salt such as CH</a:t>
            </a:r>
            <a:r>
              <a:rPr lang="en-US" baseline="-25000" dirty="0" smtClean="0"/>
              <a:t>3</a:t>
            </a:r>
            <a:r>
              <a:rPr lang="en-US" dirty="0" smtClean="0"/>
              <a:t>COONa </a:t>
            </a:r>
          </a:p>
          <a:p>
            <a:endParaRPr lang="en-US" dirty="0"/>
          </a:p>
          <a:p>
            <a:r>
              <a:rPr lang="en-US" dirty="0" smtClean="0"/>
              <a:t>NH</a:t>
            </a:r>
            <a:r>
              <a:rPr lang="en-US" baseline="-25000" dirty="0" smtClean="0"/>
              <a:t>3</a:t>
            </a:r>
            <a:r>
              <a:rPr lang="en-US" dirty="0" smtClean="0"/>
              <a:t>   and NH</a:t>
            </a:r>
            <a:r>
              <a:rPr lang="en-US" baseline="-25000" dirty="0" smtClean="0"/>
              <a:t>4</a:t>
            </a:r>
            <a:r>
              <a:rPr lang="en-US" baseline="30000" dirty="0" smtClean="0"/>
              <a:t>+</a:t>
            </a:r>
            <a:r>
              <a:rPr lang="en-US" dirty="0" smtClean="0"/>
              <a:t>  (basic buffer) </a:t>
            </a:r>
            <a:br>
              <a:rPr lang="en-US" dirty="0" smtClean="0"/>
            </a:br>
            <a:r>
              <a:rPr lang="en-US" dirty="0" smtClean="0"/>
              <a:t>                        Salt such as NH</a:t>
            </a:r>
            <a:r>
              <a:rPr lang="en-US" baseline="-25000" dirty="0" smtClean="0"/>
              <a:t>4</a:t>
            </a:r>
            <a:r>
              <a:rPr lang="en-US" dirty="0" smtClean="0"/>
              <a:t>Cl </a:t>
            </a:r>
            <a:endParaRPr lang="en-US" dirty="0"/>
          </a:p>
        </p:txBody>
      </p:sp>
      <p:graphicFrame>
        <p:nvGraphicFramePr>
          <p:cNvPr id="4" name="Group 55"/>
          <p:cNvGraphicFramePr>
            <a:graphicFrameLocks/>
          </p:cNvGraphicFramePr>
          <p:nvPr/>
        </p:nvGraphicFramePr>
        <p:xfrm>
          <a:off x="6286500" y="1500188"/>
          <a:ext cx="2647950" cy="4572000"/>
        </p:xfrm>
        <a:graphic>
          <a:graphicData uri="http://schemas.openxmlformats.org/drawingml/2006/table">
            <a:tbl>
              <a:tblPr/>
              <a:tblGrid>
                <a:gridCol w="1285887"/>
                <a:gridCol w="1362063"/>
              </a:tblGrid>
              <a:tr h="762000">
                <a:tc>
                  <a:txBody>
                    <a:bodyPr/>
                    <a:lstStyle/>
                    <a:p>
                      <a:pPr marL="0" marR="0" lvl="0" indent="0" algn="ctr" defTabSz="790575" rtl="0" eaLnBrk="0" fontAlgn="base" latinLnBrk="0" hangingPunct="0">
                        <a:lnSpc>
                          <a:spcPct val="10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itchFamily="2" charset="-122"/>
                        </a:rPr>
                        <a:t>Acid or Base 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90575" rtl="0" eaLnBrk="0" fontAlgn="base" latinLnBrk="0" hangingPunct="0">
                        <a:lnSpc>
                          <a:spcPct val="10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itchFamily="2" charset="-122"/>
                        </a:rPr>
                        <a:t>Salt 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ctr" defTabSz="790575" rtl="0" eaLnBrk="0" fontAlgn="base" latinLnBrk="0" hangingPunct="0">
                        <a:lnSpc>
                          <a:spcPct val="10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itchFamily="2" charset="-122"/>
                        </a:rPr>
                        <a:t>Acetic acid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90575" rtl="0" eaLnBrk="0" fontAlgn="base" latinLnBrk="0" hangingPunct="0">
                        <a:lnSpc>
                          <a:spcPct val="10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itchFamily="2" charset="-122"/>
                        </a:rPr>
                        <a:t>Sodium acetate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ctr" defTabSz="790575" rtl="0" eaLnBrk="0" fontAlgn="base" latinLnBrk="0" hangingPunct="0">
                        <a:lnSpc>
                          <a:spcPct val="10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itchFamily="2" charset="-122"/>
                        </a:rPr>
                        <a:t>Phosphoric acid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90575" rtl="0" eaLnBrk="0" fontAlgn="base" latinLnBrk="0" hangingPunct="0">
                        <a:lnSpc>
                          <a:spcPct val="10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itchFamily="2" charset="-122"/>
                        </a:rPr>
                        <a:t>Potassium phosphate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ctr" defTabSz="790575" rtl="0" eaLnBrk="0" fontAlgn="base" latinLnBrk="0" hangingPunct="0">
                        <a:lnSpc>
                          <a:spcPct val="10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itchFamily="2" charset="-122"/>
                        </a:rPr>
                        <a:t>Oxalic acid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90575" rtl="0" eaLnBrk="0" fontAlgn="base" latinLnBrk="0" hangingPunct="0">
                        <a:lnSpc>
                          <a:spcPct val="10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itchFamily="2" charset="-122"/>
                        </a:rPr>
                        <a:t>Lithium oxalate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ctr" defTabSz="790575" rtl="0" eaLnBrk="0" fontAlgn="base" latinLnBrk="0" hangingPunct="0">
                        <a:lnSpc>
                          <a:spcPct val="10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itchFamily="2" charset="-122"/>
                        </a:rPr>
                        <a:t>Carbonic acid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90575" rtl="0" eaLnBrk="0" fontAlgn="base" latinLnBrk="0" hangingPunct="0">
                        <a:lnSpc>
                          <a:spcPct val="10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itchFamily="2" charset="-122"/>
                        </a:rPr>
                        <a:t>Sodium carbonate 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ctr" defTabSz="790575" rtl="0" eaLnBrk="0" fontAlgn="base" latinLnBrk="0" hangingPunct="0">
                        <a:lnSpc>
                          <a:spcPct val="10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itchFamily="2" charset="-122"/>
                        </a:rPr>
                        <a:t>Ammonium hydroxide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90575" rtl="0" eaLnBrk="0" fontAlgn="base" latinLnBrk="0" hangingPunct="0">
                        <a:lnSpc>
                          <a:spcPct val="100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itchFamily="2" charset="-122"/>
                        </a:rPr>
                        <a:t>Ammonium nitrate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02167" y="6191250"/>
            <a:ext cx="509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There are two ways to make buffered solutions 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19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4" name="Picture 1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2550" y="1130300"/>
            <a:ext cx="6426200" cy="501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788445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Trivia Time !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of the following conjugate acid-base pairs will </a:t>
            </a:r>
            <a:r>
              <a:rPr lang="en-US" b="1" dirty="0" smtClean="0"/>
              <a:t>not</a:t>
            </a:r>
            <a:r>
              <a:rPr lang="en-US" dirty="0" smtClean="0"/>
              <a:t> function as a buffer. Explain Why! 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a) C</a:t>
            </a:r>
            <a:r>
              <a:rPr lang="en-US" baseline="-25000" dirty="0" smtClean="0"/>
              <a:t>2</a:t>
            </a:r>
            <a:r>
              <a:rPr lang="en-US" dirty="0" smtClean="0"/>
              <a:t>H</a:t>
            </a:r>
            <a:r>
              <a:rPr lang="en-US" baseline="-25000" dirty="0" smtClean="0"/>
              <a:t>5</a:t>
            </a:r>
            <a:r>
              <a:rPr lang="en-US" dirty="0" smtClean="0"/>
              <a:t>COOH and C</a:t>
            </a:r>
            <a:r>
              <a:rPr lang="en-US" baseline="-25000" dirty="0" smtClean="0"/>
              <a:t>2</a:t>
            </a:r>
            <a:r>
              <a:rPr lang="en-US" dirty="0" smtClean="0"/>
              <a:t>H</a:t>
            </a:r>
            <a:r>
              <a:rPr lang="en-US" baseline="-25000" dirty="0" smtClean="0"/>
              <a:t>5</a:t>
            </a:r>
            <a:r>
              <a:rPr lang="en-US" dirty="0" smtClean="0"/>
              <a:t>COO</a:t>
            </a:r>
            <a:r>
              <a:rPr lang="en-US" baseline="30000" dirty="0" smtClean="0"/>
              <a:t>-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b) HCO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-</a:t>
            </a:r>
            <a:r>
              <a:rPr lang="en-US" dirty="0" smtClean="0"/>
              <a:t> and CO</a:t>
            </a:r>
            <a:r>
              <a:rPr lang="en-US" baseline="-25000" dirty="0" smtClean="0"/>
              <a:t>3</a:t>
            </a:r>
            <a:r>
              <a:rPr lang="en-US" dirty="0" smtClean="0"/>
              <a:t> </a:t>
            </a:r>
            <a:r>
              <a:rPr lang="en-US" baseline="30000" dirty="0" smtClean="0"/>
              <a:t>2-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c) HNO</a:t>
            </a:r>
            <a:r>
              <a:rPr lang="en-US" baseline="-25000" dirty="0" smtClean="0"/>
              <a:t>3</a:t>
            </a:r>
            <a:r>
              <a:rPr lang="en-US" dirty="0" smtClean="0"/>
              <a:t> and NO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- 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364895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Line 66"/>
          <p:cNvSpPr>
            <a:spLocks noChangeShapeType="1"/>
          </p:cNvSpPr>
          <p:nvPr/>
        </p:nvSpPr>
        <p:spPr bwMode="auto">
          <a:xfrm>
            <a:off x="381000" y="2033588"/>
            <a:ext cx="83058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 Box 84"/>
          <p:cNvSpPr txBox="1">
            <a:spLocks noChangeArrowheads="1"/>
          </p:cNvSpPr>
          <p:nvPr/>
        </p:nvSpPr>
        <p:spPr bwMode="auto">
          <a:xfrm>
            <a:off x="585258" y="1739371"/>
            <a:ext cx="8366125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976313" indent="-4572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547813" indent="-4572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2119313" indent="-4572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690813" indent="-4572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3148013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3605213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4062413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4519613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 dirty="0"/>
              <a:t>What is the pH of a buffer that is 0.12 </a:t>
            </a:r>
            <a:r>
              <a:rPr lang="en-US" i="1" dirty="0"/>
              <a:t>M</a:t>
            </a:r>
            <a:r>
              <a:rPr lang="en-US" dirty="0"/>
              <a:t> in lactic acid [CH</a:t>
            </a:r>
            <a:r>
              <a:rPr lang="en-US" baseline="-25000" dirty="0"/>
              <a:t>3</a:t>
            </a:r>
            <a:r>
              <a:rPr lang="en-US" dirty="0"/>
              <a:t>CH(OH)COOH, or HC</a:t>
            </a:r>
            <a:r>
              <a:rPr lang="en-US" baseline="-25000" dirty="0"/>
              <a:t>3</a:t>
            </a:r>
            <a:r>
              <a:rPr lang="en-US" dirty="0"/>
              <a:t>H</a:t>
            </a:r>
            <a:r>
              <a:rPr lang="en-US" baseline="-25000" dirty="0"/>
              <a:t>5</a:t>
            </a:r>
            <a:r>
              <a:rPr lang="en-US" dirty="0"/>
              <a:t>O</a:t>
            </a:r>
            <a:r>
              <a:rPr lang="en-US" baseline="-25000" dirty="0"/>
              <a:t>3</a:t>
            </a:r>
            <a:r>
              <a:rPr lang="en-US" dirty="0"/>
              <a:t>] and 0.10 </a:t>
            </a:r>
            <a:r>
              <a:rPr lang="en-US" i="1" dirty="0"/>
              <a:t>M</a:t>
            </a:r>
            <a:r>
              <a:rPr lang="en-US" dirty="0"/>
              <a:t> in sodium lactate [CH</a:t>
            </a:r>
            <a:r>
              <a:rPr lang="en-US" baseline="-25000" dirty="0"/>
              <a:t>3</a:t>
            </a:r>
            <a:r>
              <a:rPr lang="en-US" dirty="0"/>
              <a:t>CH(OH)</a:t>
            </a:r>
            <a:r>
              <a:rPr lang="en-US" dirty="0" err="1"/>
              <a:t>COONa</a:t>
            </a:r>
            <a:r>
              <a:rPr lang="en-US" dirty="0"/>
              <a:t> or NaC</a:t>
            </a:r>
            <a:r>
              <a:rPr lang="en-US" baseline="-25000" dirty="0"/>
              <a:t>3</a:t>
            </a:r>
            <a:r>
              <a:rPr lang="en-US" dirty="0"/>
              <a:t>H</a:t>
            </a:r>
            <a:r>
              <a:rPr lang="en-US" baseline="-25000" dirty="0"/>
              <a:t>5</a:t>
            </a:r>
            <a:r>
              <a:rPr lang="en-US" dirty="0"/>
              <a:t>O</a:t>
            </a:r>
            <a:r>
              <a:rPr lang="en-US" baseline="-25000" dirty="0"/>
              <a:t>3</a:t>
            </a:r>
            <a:r>
              <a:rPr lang="en-US" dirty="0"/>
              <a:t>]?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For </a:t>
            </a:r>
            <a:r>
              <a:rPr lang="en-US" dirty="0"/>
              <a:t>lactic acid, </a:t>
            </a:r>
            <a:r>
              <a:rPr lang="en-US" i="1" dirty="0" err="1"/>
              <a:t>K</a:t>
            </a:r>
            <a:r>
              <a:rPr lang="en-US" i="1" baseline="-25000" dirty="0" err="1"/>
              <a:t>a</a:t>
            </a:r>
            <a:r>
              <a:rPr lang="en-US" dirty="0"/>
              <a:t> = 1.4 </a:t>
            </a:r>
            <a:r>
              <a:rPr lang="en-US" dirty="0">
                <a:cs typeface="Arial" charset="0"/>
              </a:rPr>
              <a:t>×</a:t>
            </a:r>
            <a:r>
              <a:rPr lang="en-US" dirty="0"/>
              <a:t> 10</a:t>
            </a:r>
            <a:r>
              <a:rPr lang="en-US" baseline="30000" dirty="0"/>
              <a:t>–4</a:t>
            </a:r>
            <a:r>
              <a:rPr lang="en-US" dirty="0"/>
              <a:t>.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37583" y="520700"/>
            <a:ext cx="8229600" cy="990600"/>
          </a:xfrm>
        </p:spPr>
        <p:txBody>
          <a:bodyPr/>
          <a:lstStyle/>
          <a:p>
            <a:r>
              <a:rPr lang="en-US" dirty="0" smtClean="0"/>
              <a:t>1. Calculating the pH of a buffer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32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216" y="1182160"/>
            <a:ext cx="7353903" cy="138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1923" y="2741083"/>
            <a:ext cx="4906962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1923" y="3334808"/>
            <a:ext cx="3000375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13783" y="191560"/>
            <a:ext cx="8229600" cy="990600"/>
          </a:xfrm>
        </p:spPr>
        <p:txBody>
          <a:bodyPr/>
          <a:lstStyle/>
          <a:p>
            <a:r>
              <a:rPr lang="en-US" dirty="0" smtClean="0"/>
              <a:t>Calculating the pH of a buffer  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>
            <a:fillRect/>
          </a:stretch>
        </p:blipFill>
        <p:spPr bwMode="auto">
          <a:xfrm>
            <a:off x="1821923" y="4011613"/>
            <a:ext cx="4364037" cy="995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38666" y="5306394"/>
            <a:ext cx="424391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dirty="0" smtClean="0">
                <a:solidFill>
                  <a:srgbClr val="5C697C"/>
                </a:solidFill>
              </a:rPr>
              <a:t>Alternatively, we can use the </a:t>
            </a:r>
            <a:br>
              <a:rPr lang="en-US" dirty="0" smtClean="0">
                <a:solidFill>
                  <a:srgbClr val="5C697C"/>
                </a:solidFill>
              </a:rPr>
            </a:br>
            <a:r>
              <a:rPr lang="en-US" b="1" u="sng" dirty="0" smtClean="0">
                <a:solidFill>
                  <a:srgbClr val="5C697C"/>
                </a:solidFill>
              </a:rPr>
              <a:t>Henderson–Hasselbalch </a:t>
            </a:r>
            <a:r>
              <a:rPr lang="en-US" dirty="0" smtClean="0">
                <a:solidFill>
                  <a:srgbClr val="5C697C"/>
                </a:solidFill>
              </a:rPr>
              <a:t>equation </a:t>
            </a:r>
            <a:br>
              <a:rPr lang="en-US" dirty="0" smtClean="0">
                <a:solidFill>
                  <a:srgbClr val="5C697C"/>
                </a:solidFill>
              </a:rPr>
            </a:br>
            <a:r>
              <a:rPr lang="en-US" dirty="0" smtClean="0">
                <a:solidFill>
                  <a:srgbClr val="5C697C"/>
                </a:solidFill>
              </a:rPr>
              <a:t>with the initial concentrations of acid </a:t>
            </a:r>
            <a:br>
              <a:rPr lang="en-US" dirty="0" smtClean="0">
                <a:solidFill>
                  <a:srgbClr val="5C697C"/>
                </a:solidFill>
              </a:rPr>
            </a:br>
            <a:r>
              <a:rPr lang="en-US" dirty="0" smtClean="0">
                <a:solidFill>
                  <a:srgbClr val="5C697C"/>
                </a:solidFill>
              </a:rPr>
              <a:t>and base to calculate pH directly:</a:t>
            </a:r>
            <a:br>
              <a:rPr lang="en-US" dirty="0" smtClean="0">
                <a:solidFill>
                  <a:srgbClr val="5C697C"/>
                </a:solidFill>
              </a:rPr>
            </a:br>
            <a:r>
              <a:rPr lang="en-US" dirty="0" smtClean="0">
                <a:solidFill>
                  <a:srgbClr val="5C697C"/>
                </a:solidFill>
              </a:rPr>
              <a:t>** AP** </a:t>
            </a:r>
            <a:endParaRPr lang="en-US" dirty="0">
              <a:solidFill>
                <a:srgbClr val="5C697C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>
            <a:fillRect/>
          </a:stretch>
        </p:blipFill>
        <p:spPr bwMode="auto">
          <a:xfrm>
            <a:off x="4384677" y="5436678"/>
            <a:ext cx="4688415" cy="1070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4238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>
                <a:latin typeface="Arial" charset="0"/>
              </a:rPr>
              <a:t>Henderson-</a:t>
            </a:r>
            <a:r>
              <a:rPr lang="en-US" sz="4000" dirty="0" err="1">
                <a:latin typeface="Arial" charset="0"/>
              </a:rPr>
              <a:t>Hasselbach</a:t>
            </a:r>
            <a:r>
              <a:rPr lang="en-US" sz="4000" dirty="0">
                <a:latin typeface="Arial" charset="0"/>
              </a:rPr>
              <a:t> Equation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00600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Derived from the equilibrium expression of a weak acid and the pH equation.</a:t>
            </a:r>
          </a:p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eaLnBrk="1" hangingPunct="1"/>
            <a:r>
              <a:rPr lang="en-US" dirty="0" smtClean="0">
                <a:latin typeface="Arial" charset="0"/>
              </a:rPr>
              <a:t/>
            </a:r>
            <a:br>
              <a:rPr lang="en-US" dirty="0" smtClean="0">
                <a:latin typeface="Arial" charset="0"/>
              </a:rPr>
            </a:br>
            <a:r>
              <a:rPr lang="en-US" dirty="0" smtClean="0">
                <a:latin typeface="Arial" charset="0"/>
              </a:rPr>
              <a:t/>
            </a:r>
            <a:br>
              <a:rPr lang="en-US" dirty="0" smtClean="0">
                <a:latin typeface="Arial" charset="0"/>
              </a:rPr>
            </a:br>
            <a:r>
              <a:rPr lang="en-US" dirty="0" smtClean="0">
                <a:latin typeface="Arial" charset="0"/>
              </a:rPr>
              <a:t>This equation allows you to determine the pH of a buffer solution</a:t>
            </a:r>
          </a:p>
          <a:p>
            <a:pPr eaLnBrk="1" hangingPunct="1"/>
            <a:r>
              <a:rPr lang="en-US" dirty="0" smtClean="0">
                <a:latin typeface="Arial" charset="0"/>
              </a:rPr>
              <a:t>*** </a:t>
            </a:r>
            <a:r>
              <a:rPr lang="en-US" dirty="0" err="1" smtClean="0">
                <a:latin typeface="Arial" charset="0"/>
              </a:rPr>
              <a:t>pKa</a:t>
            </a:r>
            <a:r>
              <a:rPr lang="en-US" dirty="0" smtClean="0">
                <a:latin typeface="Arial" charset="0"/>
              </a:rPr>
              <a:t>  = -log </a:t>
            </a:r>
            <a:r>
              <a:rPr lang="en-US" dirty="0" err="1" smtClean="0">
                <a:latin typeface="Arial" charset="0"/>
              </a:rPr>
              <a:t>Ka</a:t>
            </a:r>
            <a:endParaRPr lang="en-US" dirty="0">
              <a:latin typeface="Arial" charset="0"/>
            </a:endParaRPr>
          </a:p>
        </p:txBody>
      </p:sp>
      <p:sp>
        <p:nvSpPr>
          <p:cNvPr id="9220" name="TextBox 3"/>
          <p:cNvSpPr txBox="1">
            <a:spLocks noChangeArrowheads="1"/>
          </p:cNvSpPr>
          <p:nvPr/>
        </p:nvSpPr>
        <p:spPr bwMode="auto">
          <a:xfrm>
            <a:off x="1143000" y="3276600"/>
            <a:ext cx="4800600" cy="104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4400"/>
              <a:t>pH  =  pKa  +  log</a:t>
            </a:r>
          </a:p>
          <a:p>
            <a:endParaRPr lang="en-US"/>
          </a:p>
        </p:txBody>
      </p:sp>
      <p:sp>
        <p:nvSpPr>
          <p:cNvPr id="9221" name="TextBox 4"/>
          <p:cNvSpPr txBox="1">
            <a:spLocks noChangeArrowheads="1"/>
          </p:cNvSpPr>
          <p:nvPr/>
        </p:nvSpPr>
        <p:spPr bwMode="auto">
          <a:xfrm>
            <a:off x="5486400" y="2971800"/>
            <a:ext cx="14478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4000"/>
              <a:t> [A-]</a:t>
            </a:r>
          </a:p>
          <a:p>
            <a:r>
              <a:rPr lang="en-US" sz="4000"/>
              <a:t>[HA]</a:t>
            </a:r>
          </a:p>
        </p:txBody>
      </p:sp>
      <p:cxnSp>
        <p:nvCxnSpPr>
          <p:cNvPr id="9222" name="Straight Connector 6"/>
          <p:cNvCxnSpPr>
            <a:cxnSpLocks noChangeShapeType="1"/>
            <a:stCxn id="9221" idx="1"/>
          </p:cNvCxnSpPr>
          <p:nvPr/>
        </p:nvCxnSpPr>
        <p:spPr bwMode="auto">
          <a:xfrm rot="10800000" flipH="1" flipV="1">
            <a:off x="5486400" y="3633788"/>
            <a:ext cx="1219200" cy="23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" name="TextBox 3"/>
          <p:cNvSpPr txBox="1"/>
          <p:nvPr/>
        </p:nvSpPr>
        <p:spPr>
          <a:xfrm>
            <a:off x="8642754" y="348734"/>
            <a:ext cx="5012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AP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6962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 txBox="1">
            <a:spLocks/>
          </p:cNvSpPr>
          <p:nvPr/>
        </p:nvSpPr>
        <p:spPr>
          <a:xfrm>
            <a:off x="381000" y="1449160"/>
            <a:ext cx="8229600" cy="22832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Arial" charset="0"/>
              </a:rPr>
              <a:t>Example:  Determine the pH in which 1.00 mole of H</a:t>
            </a:r>
            <a:r>
              <a:rPr lang="en-US" baseline="-25000" dirty="0" smtClean="0">
                <a:latin typeface="Arial" charset="0"/>
              </a:rPr>
              <a:t>2</a:t>
            </a:r>
            <a:r>
              <a:rPr lang="en-US" dirty="0" smtClean="0">
                <a:latin typeface="Arial" charset="0"/>
              </a:rPr>
              <a:t>CO</a:t>
            </a:r>
            <a:r>
              <a:rPr lang="en-US" baseline="-25000" dirty="0" smtClean="0">
                <a:latin typeface="Arial" charset="0"/>
              </a:rPr>
              <a:t>3</a:t>
            </a:r>
            <a:r>
              <a:rPr lang="en-US" dirty="0" smtClean="0">
                <a:latin typeface="Arial" charset="0"/>
              </a:rPr>
              <a:t> (</a:t>
            </a:r>
            <a:r>
              <a:rPr lang="en-US" dirty="0" err="1" smtClean="0">
                <a:latin typeface="Arial" charset="0"/>
              </a:rPr>
              <a:t>Ka</a:t>
            </a:r>
            <a:r>
              <a:rPr lang="en-US" dirty="0" smtClean="0">
                <a:latin typeface="Arial" charset="0"/>
              </a:rPr>
              <a:t> = 4.2 x 10</a:t>
            </a:r>
            <a:r>
              <a:rPr lang="en-US" baseline="30000" dirty="0" smtClean="0">
                <a:latin typeface="Arial" charset="0"/>
              </a:rPr>
              <a:t>-7</a:t>
            </a:r>
            <a:r>
              <a:rPr lang="en-US" dirty="0" smtClean="0">
                <a:latin typeface="Arial" charset="0"/>
              </a:rPr>
              <a:t>) and 1.00 mole NaHCO</a:t>
            </a:r>
            <a:r>
              <a:rPr lang="en-US" baseline="-25000" dirty="0" smtClean="0">
                <a:latin typeface="Arial" charset="0"/>
              </a:rPr>
              <a:t>3</a:t>
            </a:r>
            <a:r>
              <a:rPr lang="en-US" dirty="0" smtClean="0">
                <a:latin typeface="Arial" charset="0"/>
              </a:rPr>
              <a:t> dissolved in enough water to form 1.00 Liters of solution.</a:t>
            </a:r>
            <a:endParaRPr lang="en-US" dirty="0">
              <a:latin typeface="Arial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990600" y="3227388"/>
            <a:ext cx="5867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dirty="0"/>
              <a:t>pH  =  </a:t>
            </a:r>
            <a:r>
              <a:rPr lang="en-US" sz="3600" dirty="0" err="1"/>
              <a:t>pKa</a:t>
            </a:r>
            <a:r>
              <a:rPr lang="en-US" sz="3600" dirty="0"/>
              <a:t>  +  log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676019" y="2919413"/>
            <a:ext cx="1905000" cy="189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3200" dirty="0"/>
              <a:t>[A-]</a:t>
            </a:r>
          </a:p>
          <a:p>
            <a:pPr>
              <a:lnSpc>
                <a:spcPct val="80000"/>
              </a:lnSpc>
            </a:pPr>
            <a:r>
              <a:rPr lang="en-US" sz="3200" dirty="0"/>
              <a:t>                            [HA]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endParaRPr lang="en-US" sz="3200" dirty="0"/>
          </a:p>
        </p:txBody>
      </p:sp>
      <p:cxnSp>
        <p:nvCxnSpPr>
          <p:cNvPr id="12" name="Straight Connector 7"/>
          <p:cNvCxnSpPr>
            <a:cxnSpLocks noChangeShapeType="1"/>
          </p:cNvCxnSpPr>
          <p:nvPr/>
        </p:nvCxnSpPr>
        <p:spPr bwMode="auto">
          <a:xfrm>
            <a:off x="4676019" y="3599543"/>
            <a:ext cx="762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381000" y="351972"/>
            <a:ext cx="8229600" cy="990600"/>
          </a:xfrm>
        </p:spPr>
        <p:txBody>
          <a:bodyPr/>
          <a:lstStyle/>
          <a:p>
            <a:pPr eaLnBrk="1" hangingPunct="1"/>
            <a:r>
              <a:rPr lang="en-US" sz="4000" dirty="0">
                <a:latin typeface="Arial" charset="0"/>
              </a:rPr>
              <a:t>Henderson-</a:t>
            </a:r>
            <a:r>
              <a:rPr lang="en-US" sz="4000" dirty="0" err="1">
                <a:latin typeface="Arial" charset="0"/>
              </a:rPr>
              <a:t>Hasselbach</a:t>
            </a:r>
            <a:r>
              <a:rPr lang="en-US" sz="4000" dirty="0">
                <a:latin typeface="Arial" charset="0"/>
              </a:rPr>
              <a:t> Equation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642754" y="348734"/>
            <a:ext cx="5012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AP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824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57388"/>
            <a:ext cx="8229600" cy="2283279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Example:  Determine the pH in which 1.00 mole of H</a:t>
            </a:r>
            <a:r>
              <a:rPr lang="en-US" baseline="-25000" dirty="0">
                <a:latin typeface="Arial" charset="0"/>
              </a:rPr>
              <a:t>2</a:t>
            </a:r>
            <a:r>
              <a:rPr lang="en-US" dirty="0">
                <a:latin typeface="Arial" charset="0"/>
              </a:rPr>
              <a:t>CO</a:t>
            </a:r>
            <a:r>
              <a:rPr lang="en-US" baseline="-25000" dirty="0">
                <a:latin typeface="Arial" charset="0"/>
              </a:rPr>
              <a:t>3</a:t>
            </a:r>
            <a:r>
              <a:rPr lang="en-US" dirty="0">
                <a:latin typeface="Arial" charset="0"/>
              </a:rPr>
              <a:t> (</a:t>
            </a:r>
            <a:r>
              <a:rPr lang="en-US" dirty="0" err="1">
                <a:latin typeface="Arial" charset="0"/>
              </a:rPr>
              <a:t>Ka</a:t>
            </a:r>
            <a:r>
              <a:rPr lang="en-US" dirty="0">
                <a:latin typeface="Arial" charset="0"/>
              </a:rPr>
              <a:t> = 4.2 x 10</a:t>
            </a:r>
            <a:r>
              <a:rPr lang="en-US" baseline="30000" dirty="0">
                <a:latin typeface="Arial" charset="0"/>
              </a:rPr>
              <a:t>-7</a:t>
            </a:r>
            <a:r>
              <a:rPr lang="en-US" dirty="0">
                <a:latin typeface="Arial" charset="0"/>
              </a:rPr>
              <a:t>) and 1.00 mole NaHCO</a:t>
            </a:r>
            <a:r>
              <a:rPr lang="en-US" baseline="-25000" dirty="0">
                <a:latin typeface="Arial" charset="0"/>
              </a:rPr>
              <a:t>3</a:t>
            </a:r>
            <a:r>
              <a:rPr lang="en-US" dirty="0">
                <a:latin typeface="Arial" charset="0"/>
              </a:rPr>
              <a:t> dissolved in enough water to form 1.00 Liters of solution.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990600" y="2819400"/>
            <a:ext cx="5867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dirty="0">
                <a:solidFill>
                  <a:srgbClr val="FF0000"/>
                </a:solidFill>
              </a:rPr>
              <a:t>pH  =  </a:t>
            </a:r>
            <a:r>
              <a:rPr lang="en-US" sz="3600" dirty="0" err="1">
                <a:solidFill>
                  <a:srgbClr val="FF0000"/>
                </a:solidFill>
              </a:rPr>
              <a:t>pKa</a:t>
            </a:r>
            <a:r>
              <a:rPr lang="en-US" sz="3600" dirty="0">
                <a:solidFill>
                  <a:srgbClr val="FF0000"/>
                </a:solidFill>
              </a:rPr>
              <a:t>  +  log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4572000" y="2590800"/>
            <a:ext cx="1905000" cy="1930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3200" dirty="0">
                <a:solidFill>
                  <a:srgbClr val="FF0000"/>
                </a:solidFill>
              </a:rPr>
              <a:t>[A-]</a:t>
            </a:r>
          </a:p>
          <a:p>
            <a:pPr>
              <a:lnSpc>
                <a:spcPct val="80000"/>
              </a:lnSpc>
            </a:pPr>
            <a:r>
              <a:rPr lang="en-US" sz="3200" dirty="0">
                <a:solidFill>
                  <a:srgbClr val="FF0000"/>
                </a:solidFill>
              </a:rPr>
              <a:t>                            [HA]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endParaRPr lang="en-US" sz="3200" dirty="0">
              <a:solidFill>
                <a:srgbClr val="FF0000"/>
              </a:solidFill>
            </a:endParaRPr>
          </a:p>
        </p:txBody>
      </p:sp>
      <p:cxnSp>
        <p:nvCxnSpPr>
          <p:cNvPr id="11269" name="Straight Connector 7"/>
          <p:cNvCxnSpPr>
            <a:cxnSpLocks noChangeShapeType="1"/>
          </p:cNvCxnSpPr>
          <p:nvPr/>
        </p:nvCxnSpPr>
        <p:spPr bwMode="auto">
          <a:xfrm>
            <a:off x="4648200" y="3200400"/>
            <a:ext cx="762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28600" y="4191000"/>
            <a:ext cx="8534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 dirty="0">
                <a:solidFill>
                  <a:srgbClr val="FF0000"/>
                </a:solidFill>
              </a:rPr>
              <a:t>pH  =  -log (4.2 x 10</a:t>
            </a:r>
            <a:r>
              <a:rPr lang="en-US" sz="3200" baseline="30000" dirty="0">
                <a:solidFill>
                  <a:srgbClr val="FF0000"/>
                </a:solidFill>
              </a:rPr>
              <a:t>-7</a:t>
            </a:r>
            <a:r>
              <a:rPr lang="en-US" sz="3200" dirty="0">
                <a:solidFill>
                  <a:srgbClr val="FF0000"/>
                </a:solidFill>
              </a:rPr>
              <a:t>)  +  log (1.00M)/(1.00M)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09600" y="5029200"/>
            <a:ext cx="5486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600" dirty="0">
                <a:solidFill>
                  <a:srgbClr val="FF0000"/>
                </a:solidFill>
              </a:rPr>
              <a:t>pH  =  </a:t>
            </a:r>
            <a:r>
              <a:rPr lang="en-US" sz="3600" dirty="0" err="1">
                <a:solidFill>
                  <a:srgbClr val="FF0000"/>
                </a:solidFill>
              </a:rPr>
              <a:t>pKa</a:t>
            </a:r>
            <a:r>
              <a:rPr lang="en-US" sz="3600" dirty="0">
                <a:solidFill>
                  <a:srgbClr val="FF0000"/>
                </a:solidFill>
              </a:rPr>
              <a:t>  =  6.4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404283"/>
            <a:ext cx="8229600" cy="990600"/>
          </a:xfrm>
        </p:spPr>
        <p:txBody>
          <a:bodyPr/>
          <a:lstStyle/>
          <a:p>
            <a:pPr eaLnBrk="1" hangingPunct="1"/>
            <a:r>
              <a:rPr lang="en-US" sz="4000" dirty="0">
                <a:latin typeface="Arial" charset="0"/>
              </a:rPr>
              <a:t>Henderson-</a:t>
            </a:r>
            <a:r>
              <a:rPr lang="en-US" sz="4000" dirty="0" err="1">
                <a:latin typeface="Arial" charset="0"/>
              </a:rPr>
              <a:t>Hasselbach</a:t>
            </a:r>
            <a:r>
              <a:rPr lang="en-US" sz="4000" dirty="0">
                <a:latin typeface="Arial" charset="0"/>
              </a:rPr>
              <a:t> Equation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642754" y="348734"/>
            <a:ext cx="5012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AP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0528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2. Make a buffer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458200" cy="4724400"/>
          </a:xfrm>
        </p:spPr>
        <p:txBody>
          <a:bodyPr/>
          <a:lstStyle/>
          <a:p>
            <a:pPr eaLnBrk="1" hangingPunct="1"/>
            <a:r>
              <a:rPr lang="en-US" sz="2800" dirty="0">
                <a:latin typeface="Arial" charset="0"/>
              </a:rPr>
              <a:t>How many moles of NaHCO</a:t>
            </a:r>
            <a:r>
              <a:rPr lang="en-US" sz="2800" baseline="-25000" dirty="0">
                <a:latin typeface="Arial" charset="0"/>
              </a:rPr>
              <a:t>3</a:t>
            </a:r>
            <a:r>
              <a:rPr lang="en-US" sz="2800" dirty="0">
                <a:latin typeface="Arial" charset="0"/>
              </a:rPr>
              <a:t> should be added to 1 liter of 0.100M H</a:t>
            </a:r>
            <a:r>
              <a:rPr lang="en-US" sz="2800" baseline="-25000" dirty="0">
                <a:latin typeface="Arial" charset="0"/>
              </a:rPr>
              <a:t>2</a:t>
            </a:r>
            <a:r>
              <a:rPr lang="en-US" sz="2800" dirty="0">
                <a:latin typeface="Arial" charset="0"/>
              </a:rPr>
              <a:t>CO</a:t>
            </a:r>
            <a:r>
              <a:rPr lang="en-US" sz="2800" baseline="-25000" dirty="0">
                <a:latin typeface="Arial" charset="0"/>
              </a:rPr>
              <a:t>3</a:t>
            </a:r>
            <a:r>
              <a:rPr lang="en-US" sz="2800" dirty="0">
                <a:latin typeface="Arial" charset="0"/>
              </a:rPr>
              <a:t> (</a:t>
            </a:r>
            <a:r>
              <a:rPr lang="en-US" sz="2800" dirty="0" err="1">
                <a:latin typeface="Arial" charset="0"/>
              </a:rPr>
              <a:t>Ka</a:t>
            </a:r>
            <a:r>
              <a:rPr lang="en-US" sz="2800" dirty="0">
                <a:latin typeface="Arial" charset="0"/>
              </a:rPr>
              <a:t> = 4.2 x 10</a:t>
            </a:r>
            <a:r>
              <a:rPr lang="en-US" sz="2800" baseline="30000" dirty="0">
                <a:latin typeface="Arial" charset="0"/>
              </a:rPr>
              <a:t>-7</a:t>
            </a:r>
            <a:r>
              <a:rPr lang="en-US" sz="2800" dirty="0">
                <a:latin typeface="Arial" charset="0"/>
              </a:rPr>
              <a:t> ) to prepare a buffer with a pH of 7.00?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642754" y="348734"/>
            <a:ext cx="5012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AP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731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2. Make a buffer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458200" cy="4724400"/>
          </a:xfrm>
        </p:spPr>
        <p:txBody>
          <a:bodyPr/>
          <a:lstStyle/>
          <a:p>
            <a:pPr eaLnBrk="1" hangingPunct="1"/>
            <a:r>
              <a:rPr lang="en-US" sz="2800">
                <a:latin typeface="Arial" charset="0"/>
              </a:rPr>
              <a:t>How many moles of NaHCO</a:t>
            </a:r>
            <a:r>
              <a:rPr lang="en-US" sz="2800" baseline="-25000">
                <a:latin typeface="Arial" charset="0"/>
              </a:rPr>
              <a:t>3</a:t>
            </a:r>
            <a:r>
              <a:rPr lang="en-US" sz="2800">
                <a:latin typeface="Arial" charset="0"/>
              </a:rPr>
              <a:t> should be added to 1 liter of 0.100M H</a:t>
            </a:r>
            <a:r>
              <a:rPr lang="en-US" sz="2800" baseline="-25000">
                <a:latin typeface="Arial" charset="0"/>
              </a:rPr>
              <a:t>2</a:t>
            </a:r>
            <a:r>
              <a:rPr lang="en-US" sz="2800">
                <a:latin typeface="Arial" charset="0"/>
              </a:rPr>
              <a:t>CO</a:t>
            </a:r>
            <a:r>
              <a:rPr lang="en-US" sz="2800" baseline="-25000">
                <a:latin typeface="Arial" charset="0"/>
              </a:rPr>
              <a:t>3</a:t>
            </a:r>
            <a:r>
              <a:rPr lang="en-US" sz="2800">
                <a:latin typeface="Arial" charset="0"/>
              </a:rPr>
              <a:t> (Ka = 4.2 x 10</a:t>
            </a:r>
            <a:r>
              <a:rPr lang="en-US" sz="2800" baseline="30000">
                <a:latin typeface="Arial" charset="0"/>
              </a:rPr>
              <a:t>-7</a:t>
            </a:r>
            <a:r>
              <a:rPr lang="en-US" sz="2800">
                <a:latin typeface="Arial" charset="0"/>
              </a:rPr>
              <a:t> ) to prepare a buffer with a pH of 7.00?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838200" y="2819400"/>
            <a:ext cx="3962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 dirty="0">
                <a:solidFill>
                  <a:srgbClr val="FF0000"/>
                </a:solidFill>
              </a:rPr>
              <a:t>pH  =  </a:t>
            </a:r>
            <a:r>
              <a:rPr lang="en-US" sz="3200" dirty="0" err="1">
                <a:solidFill>
                  <a:srgbClr val="FF0000"/>
                </a:solidFill>
              </a:rPr>
              <a:t>pKa</a:t>
            </a:r>
            <a:r>
              <a:rPr lang="en-US" sz="3200" dirty="0">
                <a:solidFill>
                  <a:srgbClr val="FF0000"/>
                </a:solidFill>
              </a:rPr>
              <a:t>  +  log 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095448" y="2590800"/>
            <a:ext cx="19812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>
                <a:solidFill>
                  <a:srgbClr val="FF0000"/>
                </a:solidFill>
              </a:rPr>
              <a:t>[</a:t>
            </a:r>
            <a:r>
              <a:rPr lang="en-US" sz="3200" u="sng">
                <a:solidFill>
                  <a:srgbClr val="FF0000"/>
                </a:solidFill>
              </a:rPr>
              <a:t>HCO</a:t>
            </a:r>
            <a:r>
              <a:rPr lang="en-US" sz="3200" u="sng" baseline="-25000">
                <a:solidFill>
                  <a:srgbClr val="FF0000"/>
                </a:solidFill>
              </a:rPr>
              <a:t>3</a:t>
            </a:r>
            <a:r>
              <a:rPr lang="en-US" sz="3200" u="sng">
                <a:solidFill>
                  <a:srgbClr val="FF0000"/>
                </a:solidFill>
              </a:rPr>
              <a:t>-]</a:t>
            </a:r>
          </a:p>
          <a:p>
            <a:r>
              <a:rPr lang="en-US" sz="3200">
                <a:solidFill>
                  <a:srgbClr val="FF0000"/>
                </a:solidFill>
              </a:rPr>
              <a:t>[H</a:t>
            </a:r>
            <a:r>
              <a:rPr lang="en-US" sz="3200" baseline="-25000">
                <a:solidFill>
                  <a:srgbClr val="FF0000"/>
                </a:solidFill>
              </a:rPr>
              <a:t>2</a:t>
            </a:r>
            <a:r>
              <a:rPr lang="en-US" sz="3200">
                <a:solidFill>
                  <a:srgbClr val="FF0000"/>
                </a:solidFill>
              </a:rPr>
              <a:t>CO</a:t>
            </a:r>
            <a:r>
              <a:rPr lang="en-US" sz="3200" baseline="-25000">
                <a:solidFill>
                  <a:srgbClr val="FF0000"/>
                </a:solidFill>
              </a:rPr>
              <a:t>3</a:t>
            </a:r>
            <a:r>
              <a:rPr lang="en-US" sz="3200">
                <a:solidFill>
                  <a:srgbClr val="FF0000"/>
                </a:solidFill>
              </a:rPr>
              <a:t>]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81000" y="3810000"/>
            <a:ext cx="65532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>
                <a:solidFill>
                  <a:srgbClr val="FF0000"/>
                </a:solidFill>
              </a:rPr>
              <a:t>7.00  =   -log(4.2 x 10</a:t>
            </a:r>
            <a:r>
              <a:rPr lang="en-US" sz="2800" baseline="30000">
                <a:solidFill>
                  <a:srgbClr val="FF0000"/>
                </a:solidFill>
              </a:rPr>
              <a:t>-7</a:t>
            </a:r>
            <a:r>
              <a:rPr lang="en-US" sz="2800">
                <a:solidFill>
                  <a:srgbClr val="FF0000"/>
                </a:solidFill>
              </a:rPr>
              <a:t>)  +  log </a:t>
            </a:r>
            <a:r>
              <a:rPr lang="en-US" sz="2800" u="sng">
                <a:solidFill>
                  <a:srgbClr val="FF0000"/>
                </a:solidFill>
              </a:rPr>
              <a:t>[HCO</a:t>
            </a:r>
            <a:r>
              <a:rPr lang="en-US" sz="2800" u="sng" baseline="-25000">
                <a:solidFill>
                  <a:srgbClr val="FF0000"/>
                </a:solidFill>
              </a:rPr>
              <a:t>3</a:t>
            </a:r>
            <a:r>
              <a:rPr lang="en-US" sz="2800" u="sng">
                <a:solidFill>
                  <a:srgbClr val="FF0000"/>
                </a:solidFill>
              </a:rPr>
              <a:t>-]</a:t>
            </a:r>
          </a:p>
          <a:p>
            <a:r>
              <a:rPr lang="en-US" sz="2800">
                <a:solidFill>
                  <a:srgbClr val="FF0000"/>
                </a:solidFill>
              </a:rPr>
              <a:t>                                                 (0.100)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33400" y="4953000"/>
            <a:ext cx="4114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>
                <a:solidFill>
                  <a:srgbClr val="FF0000"/>
                </a:solidFill>
              </a:rPr>
              <a:t>0.60 =  log</a:t>
            </a:r>
            <a:r>
              <a:rPr lang="en-US" sz="2400" u="sng">
                <a:solidFill>
                  <a:srgbClr val="FF0000"/>
                </a:solidFill>
              </a:rPr>
              <a:t>[HCO</a:t>
            </a:r>
            <a:r>
              <a:rPr lang="en-US" sz="2400" u="sng" baseline="-25000">
                <a:solidFill>
                  <a:srgbClr val="FF0000"/>
                </a:solidFill>
              </a:rPr>
              <a:t>3</a:t>
            </a:r>
            <a:r>
              <a:rPr lang="en-US" sz="2400" u="sng">
                <a:solidFill>
                  <a:srgbClr val="FF0000"/>
                </a:solidFill>
              </a:rPr>
              <a:t>-]</a:t>
            </a:r>
          </a:p>
          <a:p>
            <a:r>
              <a:rPr lang="en-US" sz="2400">
                <a:solidFill>
                  <a:srgbClr val="FF0000"/>
                </a:solidFill>
              </a:rPr>
              <a:t>                  0.001  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762000" y="5867400"/>
            <a:ext cx="3657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>
                <a:solidFill>
                  <a:srgbClr val="FF0000"/>
                </a:solidFill>
              </a:rPr>
              <a:t>10</a:t>
            </a:r>
            <a:r>
              <a:rPr lang="en-US" sz="2400" baseline="30000">
                <a:solidFill>
                  <a:srgbClr val="FF0000"/>
                </a:solidFill>
              </a:rPr>
              <a:t>0.6</a:t>
            </a:r>
            <a:r>
              <a:rPr lang="en-US" sz="2400">
                <a:solidFill>
                  <a:srgbClr val="FF0000"/>
                </a:solidFill>
              </a:rPr>
              <a:t>  =  </a:t>
            </a:r>
            <a:r>
              <a:rPr lang="en-US" sz="2400" u="sng">
                <a:solidFill>
                  <a:srgbClr val="FF0000"/>
                </a:solidFill>
              </a:rPr>
              <a:t>[HCO</a:t>
            </a:r>
            <a:r>
              <a:rPr lang="en-US" sz="2400" u="sng" baseline="-25000">
                <a:solidFill>
                  <a:srgbClr val="FF0000"/>
                </a:solidFill>
              </a:rPr>
              <a:t>3</a:t>
            </a:r>
            <a:r>
              <a:rPr lang="en-US" sz="2400" u="sng">
                <a:solidFill>
                  <a:srgbClr val="FF0000"/>
                </a:solidFill>
              </a:rPr>
              <a:t>-]</a:t>
            </a:r>
          </a:p>
          <a:p>
            <a:r>
              <a:rPr lang="en-US" sz="2400">
                <a:solidFill>
                  <a:srgbClr val="FF0000"/>
                </a:solidFill>
              </a:rPr>
              <a:t>                0.100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572000" y="5562600"/>
            <a:ext cx="4038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>
                <a:solidFill>
                  <a:srgbClr val="FF0000"/>
                </a:solidFill>
              </a:rPr>
              <a:t>[HCO</a:t>
            </a:r>
            <a:r>
              <a:rPr lang="en-US" sz="2400" baseline="-25000">
                <a:solidFill>
                  <a:srgbClr val="FF0000"/>
                </a:solidFill>
              </a:rPr>
              <a:t>3</a:t>
            </a:r>
            <a:r>
              <a:rPr lang="en-US" sz="2400">
                <a:solidFill>
                  <a:srgbClr val="FF0000"/>
                </a:solidFill>
              </a:rPr>
              <a:t>-]  =  0.40 moles should be added!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642754" y="348734"/>
            <a:ext cx="5012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AP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8396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11" grpId="0"/>
      <p:bldP spid="12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u="sng">
                <a:latin typeface="Arial" charset="0"/>
              </a:rPr>
              <a:t>Common Ion Effect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Blip>
                <a:blip r:embed="rId2"/>
              </a:buBlip>
              <a:defRPr/>
            </a:pPr>
            <a:r>
              <a:rPr lang="en-US" dirty="0" smtClean="0">
                <a:ea typeface="+mn-ea"/>
              </a:rPr>
              <a:t>Adding a common ion to an equilibrium system will </a:t>
            </a:r>
            <a:r>
              <a:rPr lang="en-US" b="1" u="sng" dirty="0" smtClean="0">
                <a:ea typeface="+mn-ea"/>
              </a:rPr>
              <a:t>shift the equilibrium </a:t>
            </a:r>
            <a:r>
              <a:rPr lang="en-US" dirty="0" smtClean="0">
                <a:ea typeface="+mn-ea"/>
              </a:rPr>
              <a:t>forward or reverse.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  <a:defRPr/>
            </a:pPr>
            <a:r>
              <a:rPr lang="en-US" dirty="0" smtClean="0">
                <a:ea typeface="+mn-ea"/>
              </a:rPr>
              <a:t>For a weak acid equilibrium this can affect the pH of the solution!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  <a:defRPr/>
            </a:pPr>
            <a:r>
              <a:rPr lang="en-US" dirty="0" smtClean="0">
                <a:ea typeface="+mn-ea"/>
              </a:rPr>
              <a:t>For example:  Adding </a:t>
            </a:r>
            <a:r>
              <a:rPr lang="en-US" dirty="0" err="1" smtClean="0">
                <a:ea typeface="+mn-ea"/>
              </a:rPr>
              <a:t>NaF</a:t>
            </a:r>
            <a:r>
              <a:rPr lang="en-US" dirty="0" smtClean="0">
                <a:ea typeface="+mn-ea"/>
              </a:rPr>
              <a:t> to a solution of HF.</a:t>
            </a:r>
          </a:p>
          <a:p>
            <a:pPr marL="0" indent="0" eaLnBrk="1" hangingPunct="1">
              <a:buNone/>
              <a:defRPr/>
            </a:pPr>
            <a:r>
              <a:rPr lang="en-US" dirty="0" smtClean="0">
                <a:ea typeface="+mn-ea"/>
              </a:rPr>
              <a:t>              HF         H</a:t>
            </a:r>
            <a:r>
              <a:rPr lang="en-US" baseline="30000" dirty="0" smtClean="0">
                <a:ea typeface="+mn-ea"/>
              </a:rPr>
              <a:t>+</a:t>
            </a:r>
            <a:r>
              <a:rPr lang="en-US" dirty="0" smtClean="0">
                <a:ea typeface="+mn-ea"/>
              </a:rPr>
              <a:t>  +  F</a:t>
            </a:r>
            <a:r>
              <a:rPr lang="en-US" baseline="30000" dirty="0" smtClean="0">
                <a:ea typeface="+mn-ea"/>
              </a:rPr>
              <a:t>-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  <a:defRPr/>
            </a:pPr>
            <a:endParaRPr lang="en-US" baseline="30000" dirty="0" smtClean="0">
              <a:ea typeface="+mn-ea"/>
            </a:endParaRPr>
          </a:p>
          <a:p>
            <a:pPr eaLnBrk="1" hangingPunct="1">
              <a:buFont typeface="Wingdings" pitchFamily="2" charset="2"/>
              <a:buBlip>
                <a:blip r:embed="rId2"/>
              </a:buBlip>
              <a:defRPr/>
            </a:pPr>
            <a:r>
              <a:rPr lang="en-US" dirty="0" smtClean="0">
                <a:ea typeface="+mn-ea"/>
              </a:rPr>
              <a:t>Adding F- ions will shift the equilibrium to reactants and produce more HF and reduce [H+] ions in the process. Remember, </a:t>
            </a:r>
            <a:r>
              <a:rPr lang="en-US" dirty="0" err="1" smtClean="0">
                <a:ea typeface="+mn-ea"/>
              </a:rPr>
              <a:t>NaF</a:t>
            </a:r>
            <a:r>
              <a:rPr lang="en-US" dirty="0" smtClean="0">
                <a:ea typeface="+mn-ea"/>
              </a:rPr>
              <a:t> is a salt and ionizes completely in solution. 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  <a:defRPr/>
            </a:pPr>
            <a:r>
              <a:rPr lang="en-US" dirty="0" smtClean="0">
                <a:ea typeface="+mn-ea"/>
              </a:rPr>
              <a:t>This makes the pH increase.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dirty="0" smtClean="0">
              <a:ea typeface="+mn-ea"/>
            </a:endParaRP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2133600" y="3599145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461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b="1">
                <a:latin typeface="Arial" charset="0"/>
              </a:rPr>
              <a:t>3. The pH shift problem:</a:t>
            </a:r>
            <a:r>
              <a:rPr lang="en-US" sz="4000">
                <a:latin typeface="Arial" charset="0"/>
              </a:rPr>
              <a:t> </a:t>
            </a:r>
            <a:br>
              <a:rPr lang="en-US" sz="4000">
                <a:latin typeface="Arial" charset="0"/>
              </a:rPr>
            </a:br>
            <a:endParaRPr lang="en-US" sz="4000">
              <a:latin typeface="Arial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If you add 2.00 mL of 0.100 M HCl to 100 mL of a buffer consisting of 0.100 M HA and 0.200 M </a:t>
            </a:r>
            <a:r>
              <a:rPr lang="en-US" dirty="0" err="1">
                <a:latin typeface="Arial" charset="0"/>
              </a:rPr>
              <a:t>NaA</a:t>
            </a:r>
            <a:r>
              <a:rPr lang="en-US" dirty="0">
                <a:latin typeface="Arial" charset="0"/>
              </a:rPr>
              <a:t>, what will be the change in pH? </a:t>
            </a:r>
          </a:p>
          <a:p>
            <a:pPr eaLnBrk="1" hangingPunct="1"/>
            <a:r>
              <a:rPr lang="en-US" dirty="0" err="1">
                <a:latin typeface="Arial" charset="0"/>
              </a:rPr>
              <a:t>Ka</a:t>
            </a:r>
            <a:r>
              <a:rPr lang="en-US" dirty="0">
                <a:latin typeface="Arial" charset="0"/>
              </a:rPr>
              <a:t> of HA is 1.5x10</a:t>
            </a:r>
            <a:r>
              <a:rPr lang="en-US" baseline="30000" dirty="0">
                <a:latin typeface="Arial" charset="0"/>
              </a:rPr>
              <a:t>-5</a:t>
            </a:r>
            <a:r>
              <a:rPr lang="en-US" dirty="0">
                <a:latin typeface="Arial" charset="0"/>
              </a:rPr>
              <a:t>. </a:t>
            </a:r>
            <a:r>
              <a:rPr lang="en-US" dirty="0" smtClean="0">
                <a:latin typeface="Arial" charset="0"/>
              </a:rPr>
              <a:t>     </a:t>
            </a:r>
            <a:r>
              <a:rPr lang="en-US" dirty="0" err="1" smtClean="0">
                <a:latin typeface="Arial" charset="0"/>
              </a:rPr>
              <a:t>pKa</a:t>
            </a:r>
            <a:r>
              <a:rPr lang="en-US" dirty="0" smtClean="0">
                <a:latin typeface="Arial" charset="0"/>
              </a:rPr>
              <a:t> = 4.82 </a:t>
            </a:r>
            <a:br>
              <a:rPr lang="en-US" dirty="0" smtClean="0">
                <a:latin typeface="Arial" charset="0"/>
              </a:rPr>
            </a:br>
            <a:r>
              <a:rPr lang="en-US" dirty="0" smtClean="0">
                <a:latin typeface="Arial" charset="0"/>
              </a:rPr>
              <a:t/>
            </a:r>
            <a:br>
              <a:rPr lang="en-US" dirty="0" smtClean="0">
                <a:latin typeface="Arial" charset="0"/>
              </a:rPr>
            </a:br>
            <a:r>
              <a:rPr lang="en-US" dirty="0" smtClean="0">
                <a:latin typeface="Arial" charset="0"/>
              </a:rPr>
              <a:t>Step 1: Find the initial pH of the buffer. </a:t>
            </a:r>
            <a:br>
              <a:rPr lang="en-US" dirty="0" smtClean="0">
                <a:latin typeface="Arial" charset="0"/>
              </a:rPr>
            </a:br>
            <a:r>
              <a:rPr lang="en-US" dirty="0" smtClean="0">
                <a:latin typeface="Arial" charset="0"/>
              </a:rPr>
              <a:t>Step 2: </a:t>
            </a:r>
            <a:endParaRPr lang="en-US" b="1" dirty="0" smtClean="0"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642754" y="348734"/>
            <a:ext cx="5012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AP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50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b="1">
                <a:latin typeface="Arial" charset="0"/>
              </a:rPr>
              <a:t>3. The pH shift problem:</a:t>
            </a:r>
            <a:r>
              <a:rPr lang="en-US" sz="4000">
                <a:latin typeface="Arial" charset="0"/>
              </a:rPr>
              <a:t> </a:t>
            </a:r>
            <a:br>
              <a:rPr lang="en-US" sz="4000">
                <a:latin typeface="Arial" charset="0"/>
              </a:rPr>
            </a:br>
            <a:endParaRPr lang="en-US" sz="4000">
              <a:latin typeface="Arial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If you add 2.00 mL of 0.100 M HCl to 100 mL of a buffer consisting of 0.100 M HA and 0.200 M </a:t>
            </a:r>
            <a:r>
              <a:rPr lang="en-US" dirty="0" err="1">
                <a:latin typeface="Arial" charset="0"/>
              </a:rPr>
              <a:t>NaA</a:t>
            </a:r>
            <a:r>
              <a:rPr lang="en-US" dirty="0">
                <a:latin typeface="Arial" charset="0"/>
              </a:rPr>
              <a:t>, what will be the change in pH? </a:t>
            </a:r>
          </a:p>
          <a:p>
            <a:pPr eaLnBrk="1" hangingPunct="1"/>
            <a:r>
              <a:rPr lang="en-US" dirty="0" err="1">
                <a:latin typeface="Arial" charset="0"/>
              </a:rPr>
              <a:t>Ka</a:t>
            </a:r>
            <a:r>
              <a:rPr lang="en-US" dirty="0">
                <a:latin typeface="Arial" charset="0"/>
              </a:rPr>
              <a:t> of HA is 1.5x10</a:t>
            </a:r>
            <a:r>
              <a:rPr lang="en-US" baseline="30000" dirty="0">
                <a:latin typeface="Arial" charset="0"/>
              </a:rPr>
              <a:t>-5</a:t>
            </a:r>
            <a:r>
              <a:rPr lang="en-US" dirty="0">
                <a:latin typeface="Arial" charset="0"/>
              </a:rPr>
              <a:t>. </a:t>
            </a:r>
            <a:r>
              <a:rPr lang="en-US" dirty="0" smtClean="0">
                <a:latin typeface="Arial" charset="0"/>
              </a:rPr>
              <a:t>     </a:t>
            </a:r>
            <a:r>
              <a:rPr lang="en-US" dirty="0" err="1" smtClean="0">
                <a:latin typeface="Arial" charset="0"/>
              </a:rPr>
              <a:t>pKa</a:t>
            </a:r>
            <a:r>
              <a:rPr lang="en-US" dirty="0" smtClean="0">
                <a:latin typeface="Arial" charset="0"/>
              </a:rPr>
              <a:t> = 4.82. </a:t>
            </a:r>
            <a:br>
              <a:rPr lang="en-US" dirty="0" smtClean="0">
                <a:latin typeface="Arial" charset="0"/>
              </a:rPr>
            </a:br>
            <a:endParaRPr lang="en-US" b="1" dirty="0" smtClean="0">
              <a:latin typeface="Arial" charset="0"/>
            </a:endParaRPr>
          </a:p>
          <a:p>
            <a:pPr eaLnBrk="1" hangingPunct="1"/>
            <a:r>
              <a:rPr lang="en-US" b="1" dirty="0" smtClean="0">
                <a:solidFill>
                  <a:srgbClr val="FF0000"/>
                </a:solidFill>
                <a:latin typeface="Arial" charset="0"/>
              </a:rPr>
              <a:t>The initial pH is: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 </a:t>
            </a:r>
            <a:endParaRPr lang="en-US" dirty="0">
              <a:solidFill>
                <a:srgbClr val="FF0000"/>
              </a:solidFill>
              <a:latin typeface="Arial" charset="0"/>
            </a:endParaRPr>
          </a:p>
        </p:txBody>
      </p:sp>
      <p:pic>
        <p:nvPicPr>
          <p:cNvPr id="9220" name="Picture 4" descr="Buffer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0857" y="3574167"/>
            <a:ext cx="4735286" cy="878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642754" y="348734"/>
            <a:ext cx="5012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AP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1486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615648"/>
            <a:ext cx="8153400" cy="2286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If we add H+ to the equilibrium system it will react with the strong conjugate base </a:t>
            </a:r>
            <a:r>
              <a:rPr lang="ja-JP" altLang="en-US" sz="2400" dirty="0">
                <a:latin typeface="Arial" charset="0"/>
              </a:rPr>
              <a:t>‘</a:t>
            </a:r>
            <a:r>
              <a:rPr lang="en-US" sz="2400" dirty="0">
                <a:latin typeface="Arial" charset="0"/>
              </a:rPr>
              <a:t>A</a:t>
            </a:r>
            <a:r>
              <a:rPr lang="en-US" sz="2400" baseline="30000" dirty="0">
                <a:latin typeface="Arial" charset="0"/>
              </a:rPr>
              <a:t>-</a:t>
            </a:r>
            <a:r>
              <a:rPr lang="en-US" sz="2400" dirty="0">
                <a:latin typeface="Arial" charset="0"/>
              </a:rPr>
              <a:t>, </a:t>
            </a:r>
            <a:r>
              <a:rPr lang="en-US" sz="2400" dirty="0" smtClean="0">
                <a:latin typeface="Arial" charset="0"/>
              </a:rPr>
              <a:t>to </a:t>
            </a:r>
            <a:r>
              <a:rPr lang="en-US" sz="2400" dirty="0">
                <a:latin typeface="Arial" charset="0"/>
              </a:rPr>
              <a:t>form more HA.</a:t>
            </a:r>
            <a:endParaRPr lang="en-US" sz="2400" b="1" dirty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b="1" dirty="0">
                <a:latin typeface="Arial" charset="0"/>
              </a:rPr>
              <a:t>H</a:t>
            </a:r>
            <a:r>
              <a:rPr lang="en-US" sz="2400" b="1" baseline="30000" dirty="0">
                <a:latin typeface="Arial" charset="0"/>
              </a:rPr>
              <a:t>+</a:t>
            </a:r>
            <a:r>
              <a:rPr lang="en-US" sz="2400" b="1" dirty="0">
                <a:latin typeface="Arial" charset="0"/>
              </a:rPr>
              <a:t> +  A</a:t>
            </a:r>
            <a:r>
              <a:rPr lang="en-US" sz="2400" b="1" baseline="30000" dirty="0">
                <a:latin typeface="Arial" charset="0"/>
              </a:rPr>
              <a:t>-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>
                <a:latin typeface="Arial" charset="0"/>
                <a:sym typeface="Wingdings" charset="0"/>
              </a:rPr>
              <a:t></a:t>
            </a:r>
            <a:r>
              <a:rPr lang="en-US" sz="2400" b="1" dirty="0">
                <a:latin typeface="Arial" charset="0"/>
              </a:rPr>
              <a:t> HA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dirty="0">
                <a:latin typeface="Arial" charset="0"/>
              </a:rPr>
              <a:t>Set up an ICE chart to determine how the mole values will change using stoichiometry!</a:t>
            </a:r>
            <a:endParaRPr lang="en-US" sz="2000" b="1" dirty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000" b="1" dirty="0">
                <a:latin typeface="Arial" charset="0"/>
              </a:rPr>
              <a:t>			</a:t>
            </a:r>
            <a:endParaRPr lang="en-US" sz="2000" dirty="0">
              <a:latin typeface="Arial" charset="0"/>
            </a:endParaRPr>
          </a:p>
        </p:txBody>
      </p:sp>
      <p:pic>
        <p:nvPicPr>
          <p:cNvPr id="10382" name="Picture 142" descr="Buffer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1713" y="5843402"/>
            <a:ext cx="5174343" cy="891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6149884"/>
              </p:ext>
            </p:extLst>
          </p:nvPr>
        </p:nvGraphicFramePr>
        <p:xfrm>
          <a:off x="1342572" y="2901648"/>
          <a:ext cx="6555619" cy="2392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8190"/>
                <a:gridCol w="2491619"/>
                <a:gridCol w="1572381"/>
                <a:gridCol w="2213429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HA  </a:t>
                      </a:r>
                      <a:r>
                        <a:rPr lang="en-US" dirty="0" smtClean="0">
                          <a:sym typeface="Wingdings"/>
                        </a:rPr>
                        <a:t>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H+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A-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n=</a:t>
                      </a:r>
                      <a:r>
                        <a:rPr lang="en-US" baseline="0" dirty="0" smtClean="0"/>
                        <a:t> 0.01 mol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2.0 x 10 -4 mol 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0.02 mol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+ 2x10</a:t>
                      </a:r>
                      <a:r>
                        <a:rPr lang="en-US" b="1" baseline="30000" dirty="0" smtClean="0">
                          <a:solidFill>
                            <a:srgbClr val="FF0000"/>
                          </a:solidFill>
                        </a:rPr>
                        <a:t>-4 </a:t>
                      </a:r>
                      <a:endParaRPr lang="en-US" b="1" baseline="30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-2x10</a:t>
                      </a:r>
                      <a:r>
                        <a:rPr lang="en-US" b="1" baseline="30000" dirty="0" smtClean="0">
                          <a:solidFill>
                            <a:srgbClr val="FF0000"/>
                          </a:solidFill>
                        </a:rPr>
                        <a:t>-4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n=</a:t>
                      </a:r>
                      <a:r>
                        <a:rPr lang="en-US" baseline="0" dirty="0" smtClean="0"/>
                        <a:t> 0.0102 mol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n=</a:t>
                      </a:r>
                      <a:r>
                        <a:rPr lang="en-US" baseline="0" dirty="0" smtClean="0"/>
                        <a:t> 0.0198 mol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C= 0.0102 / 0.102 L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C=</a:t>
                      </a:r>
                      <a:r>
                        <a:rPr lang="en-US" baseline="0" dirty="0" smtClean="0"/>
                        <a:t> 0.0198mol/0.102 L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642754" y="348734"/>
            <a:ext cx="5012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AP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761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Buffer Capacity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Buffer Capacity: </a:t>
            </a:r>
            <a:r>
              <a:rPr lang="en-US" dirty="0" smtClean="0"/>
              <a:t>the amount of acid or base the buffer can neutralize before the pH begins to change to an appreciable degree. </a:t>
            </a:r>
          </a:p>
          <a:p>
            <a:endParaRPr lang="en-US" dirty="0"/>
          </a:p>
          <a:p>
            <a:r>
              <a:rPr lang="en-US" dirty="0" smtClean="0"/>
              <a:t>This depends on the amounts of acid and base the buffer is made of. </a:t>
            </a:r>
          </a:p>
          <a:p>
            <a:endParaRPr lang="en-US" dirty="0"/>
          </a:p>
          <a:p>
            <a:r>
              <a:rPr lang="en-US" dirty="0">
                <a:latin typeface="Arial" charset="0"/>
              </a:rPr>
              <a:t>Most efficient buffer is </a:t>
            </a:r>
            <a:r>
              <a:rPr lang="en-US" dirty="0" smtClean="0">
                <a:latin typeface="Arial" charset="0"/>
              </a:rPr>
              <a:t>when: </a:t>
            </a:r>
            <a:endParaRPr lang="en-US" dirty="0">
              <a:latin typeface="Arial" charset="0"/>
            </a:endParaRPr>
          </a:p>
          <a:p>
            <a:pPr>
              <a:buNone/>
            </a:pPr>
            <a:r>
              <a:rPr lang="en-US" dirty="0">
                <a:latin typeface="Arial" charset="0"/>
              </a:rPr>
              <a:t>    </a:t>
            </a:r>
            <a:r>
              <a:rPr lang="en-US" u="sng" dirty="0">
                <a:latin typeface="Arial" charset="0"/>
              </a:rPr>
              <a:t>[A-</a:t>
            </a:r>
            <a:r>
              <a:rPr lang="en-US" u="sng" dirty="0" smtClean="0">
                <a:latin typeface="Arial" charset="0"/>
              </a:rPr>
              <a:t>]</a:t>
            </a:r>
            <a:r>
              <a:rPr lang="en-US" dirty="0" smtClean="0">
                <a:latin typeface="Arial" charset="0"/>
              </a:rPr>
              <a:t> </a:t>
            </a:r>
            <a:br>
              <a:rPr lang="en-US" dirty="0" smtClean="0">
                <a:latin typeface="Arial" charset="0"/>
              </a:rPr>
            </a:br>
            <a:r>
              <a:rPr lang="en-US" dirty="0" smtClean="0">
                <a:latin typeface="Arial" charset="0"/>
              </a:rPr>
              <a:t> [</a:t>
            </a:r>
            <a:r>
              <a:rPr lang="en-US" dirty="0">
                <a:latin typeface="Arial" charset="0"/>
              </a:rPr>
              <a:t>HA</a:t>
            </a:r>
            <a:r>
              <a:rPr lang="en-US" dirty="0" smtClean="0">
                <a:latin typeface="Arial" charset="0"/>
              </a:rPr>
              <a:t>] </a:t>
            </a:r>
            <a:endParaRPr lang="en-US" dirty="0">
              <a:latin typeface="Arial" charset="0"/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524000" y="5010943"/>
            <a:ext cx="1219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600" dirty="0"/>
              <a:t>= 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642754" y="348734"/>
            <a:ext cx="5012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AP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4491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534" y="459316"/>
            <a:ext cx="8229600" cy="990600"/>
          </a:xfrm>
        </p:spPr>
        <p:txBody>
          <a:bodyPr/>
          <a:lstStyle/>
          <a:p>
            <a:r>
              <a:rPr lang="en-US" dirty="0" smtClean="0"/>
              <a:t>pH Range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9916"/>
            <a:ext cx="8229600" cy="487680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/>
              <a:t>pH Range: </a:t>
            </a:r>
            <a:r>
              <a:rPr lang="en-US" dirty="0"/>
              <a:t>the range in pH over which the buffer acts effectively. </a:t>
            </a:r>
          </a:p>
          <a:p>
            <a:endParaRPr lang="en-US" dirty="0" smtClean="0"/>
          </a:p>
          <a:p>
            <a:r>
              <a:rPr lang="en-US" dirty="0" smtClean="0"/>
              <a:t>Buffers most effectively resist a change in pH in </a:t>
            </a:r>
            <a:r>
              <a:rPr lang="en-US" b="1" i="1" dirty="0" smtClean="0"/>
              <a:t>either</a:t>
            </a:r>
            <a:r>
              <a:rPr lang="en-US" i="1" dirty="0"/>
              <a:t> </a:t>
            </a:r>
            <a:r>
              <a:rPr lang="en-US" dirty="0" smtClean="0"/>
              <a:t>direction when the concentrations of weak acids and weak bases are approximately the same. </a:t>
            </a:r>
          </a:p>
          <a:p>
            <a:endParaRPr lang="en-US" i="1" dirty="0"/>
          </a:p>
          <a:p>
            <a:r>
              <a:rPr lang="en-US" dirty="0" smtClean="0"/>
              <a:t>When the concentration of acids and bases are equal, </a:t>
            </a:r>
            <a:r>
              <a:rPr lang="en-US" b="1" dirty="0" smtClean="0">
                <a:solidFill>
                  <a:srgbClr val="FF0000"/>
                </a:solidFill>
              </a:rPr>
              <a:t>pH= </a:t>
            </a:r>
            <a:r>
              <a:rPr lang="en-US" b="1" dirty="0" err="1" smtClean="0">
                <a:solidFill>
                  <a:srgbClr val="FF0000"/>
                </a:solidFill>
              </a:rPr>
              <a:t>pKa</a:t>
            </a:r>
            <a:r>
              <a:rPr lang="en-US" dirty="0" smtClean="0"/>
              <a:t>….  This is the optimal pH of any buffer. </a:t>
            </a:r>
          </a:p>
          <a:p>
            <a:endParaRPr lang="en-US" i="1" dirty="0"/>
          </a:p>
          <a:p>
            <a:r>
              <a:rPr lang="en-US" dirty="0" smtClean="0"/>
              <a:t>If the concentration of one component is 10x more than the concentration of the other component, the buffering action is poor.</a:t>
            </a:r>
          </a:p>
          <a:p>
            <a:endParaRPr lang="en-US" dirty="0" smtClean="0"/>
          </a:p>
          <a:p>
            <a:r>
              <a:rPr lang="en-US" dirty="0" smtClean="0"/>
              <a:t>Buffers usually have a usable range within +/- 1 pH unit of </a:t>
            </a:r>
            <a:r>
              <a:rPr lang="en-US" dirty="0" err="1" smtClean="0"/>
              <a:t>pKa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b="1" dirty="0" smtClean="0">
                <a:solidFill>
                  <a:srgbClr val="FF0000"/>
                </a:solidFill>
              </a:rPr>
              <a:t>The range is pH= </a:t>
            </a:r>
            <a:r>
              <a:rPr lang="en-US" b="1" dirty="0" err="1" smtClean="0">
                <a:solidFill>
                  <a:srgbClr val="FF0000"/>
                </a:solidFill>
              </a:rPr>
              <a:t>pKa</a:t>
            </a:r>
            <a:r>
              <a:rPr lang="en-US" b="1" dirty="0" smtClean="0">
                <a:solidFill>
                  <a:srgbClr val="FF0000"/>
                </a:solidFill>
              </a:rPr>
              <a:t> +/- 1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42754" y="348734"/>
            <a:ext cx="5012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AP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84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 Class: Read 17.1, 17.2 </a:t>
            </a:r>
          </a:p>
          <a:p>
            <a:pPr marL="0" indent="0">
              <a:buNone/>
            </a:pPr>
            <a:r>
              <a:rPr lang="en-US" dirty="0" smtClean="0"/>
              <a:t>                   Qs :13-31  (odd questions only) </a:t>
            </a:r>
            <a:br>
              <a:rPr lang="en-US" dirty="0" smtClean="0"/>
            </a:br>
            <a:endParaRPr lang="en-US" dirty="0"/>
          </a:p>
          <a:p>
            <a:r>
              <a:rPr lang="en-US" dirty="0" smtClean="0"/>
              <a:t>SCH4U: </a:t>
            </a:r>
            <a:br>
              <a:rPr lang="en-US" dirty="0" smtClean="0"/>
            </a:br>
            <a:r>
              <a:rPr lang="en-US" dirty="0" smtClean="0"/>
              <a:t>          See Supplementary Package With Practice Qs</a:t>
            </a:r>
          </a:p>
        </p:txBody>
      </p:sp>
    </p:spTree>
    <p:extLst>
      <p:ext uri="{BB962C8B-B14F-4D97-AF65-F5344CB8AC3E}">
        <p14:creationId xmlns:p14="http://schemas.microsoft.com/office/powerpoint/2010/main" val="34512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45495"/>
            <a:ext cx="8229600" cy="990600"/>
          </a:xfrm>
        </p:spPr>
        <p:txBody>
          <a:bodyPr/>
          <a:lstStyle/>
          <a:p>
            <a:r>
              <a:rPr lang="en-US" dirty="0" smtClean="0"/>
              <a:t>The Common Ion Effect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9962" y="1790095"/>
            <a:ext cx="8229600" cy="4061883"/>
          </a:xfrm>
        </p:spPr>
        <p:txBody>
          <a:bodyPr/>
          <a:lstStyle/>
          <a:p>
            <a:r>
              <a:rPr lang="en-US" dirty="0" smtClean="0"/>
              <a:t>Consider a solution that contains a weak acid, such as  Acetic Acid (CH</a:t>
            </a:r>
            <a:r>
              <a:rPr lang="en-US" baseline="-25000" dirty="0" smtClean="0"/>
              <a:t>3</a:t>
            </a:r>
            <a:r>
              <a:rPr lang="en-US" dirty="0" smtClean="0"/>
              <a:t>COO</a:t>
            </a:r>
            <a:r>
              <a:rPr lang="en-US" b="1" dirty="0" smtClean="0">
                <a:solidFill>
                  <a:srgbClr val="FF0000"/>
                </a:solidFill>
              </a:rPr>
              <a:t>H</a:t>
            </a:r>
            <a:r>
              <a:rPr lang="en-US" dirty="0" smtClean="0"/>
              <a:t>), and a soluble salt of that acid, such as Sodium Acetate (CH</a:t>
            </a:r>
            <a:r>
              <a:rPr lang="en-US" baseline="-25000" dirty="0" smtClean="0"/>
              <a:t>3</a:t>
            </a:r>
            <a:r>
              <a:rPr lang="en-US" dirty="0" smtClean="0"/>
              <a:t>COO</a:t>
            </a:r>
            <a:r>
              <a:rPr lang="en-US" b="1" dirty="0" smtClean="0">
                <a:solidFill>
                  <a:srgbClr val="FF0000"/>
                </a:solidFill>
              </a:rPr>
              <a:t>Na</a:t>
            </a:r>
            <a:r>
              <a:rPr lang="en-US" dirty="0" smtClean="0"/>
              <a:t>).</a:t>
            </a:r>
          </a:p>
          <a:p>
            <a:endParaRPr lang="en-US" dirty="0"/>
          </a:p>
          <a:p>
            <a:r>
              <a:rPr lang="en-US" dirty="0" smtClean="0"/>
              <a:t>Both components of the solution contain a </a:t>
            </a:r>
            <a:r>
              <a:rPr lang="en-US" b="1" dirty="0" smtClean="0">
                <a:solidFill>
                  <a:srgbClr val="FF0000"/>
                </a:solidFill>
              </a:rPr>
              <a:t>common ion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in this case – CH</a:t>
            </a:r>
            <a:r>
              <a:rPr lang="en-US" baseline="-25000" dirty="0" smtClean="0"/>
              <a:t>3</a:t>
            </a:r>
            <a:r>
              <a:rPr lang="en-US" dirty="0" smtClean="0"/>
              <a:t>COO</a:t>
            </a:r>
            <a:r>
              <a:rPr lang="en-US" baseline="30000" dirty="0" smtClean="0"/>
              <a:t>-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672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Ion Effect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 </a:t>
            </a:r>
            <a:r>
              <a:rPr lang="en-US" dirty="0" smtClean="0"/>
              <a:t>Sodium </a:t>
            </a:r>
            <a:r>
              <a:rPr lang="en-US" dirty="0"/>
              <a:t>Acetate (CH</a:t>
            </a:r>
            <a:r>
              <a:rPr lang="en-US" baseline="-25000" dirty="0"/>
              <a:t>3</a:t>
            </a:r>
            <a:r>
              <a:rPr lang="en-US" dirty="0"/>
              <a:t>COO</a:t>
            </a:r>
            <a:r>
              <a:rPr lang="en-US" b="1" dirty="0">
                <a:solidFill>
                  <a:srgbClr val="FF0000"/>
                </a:solidFill>
              </a:rPr>
              <a:t>Na</a:t>
            </a:r>
            <a:r>
              <a:rPr lang="en-US" dirty="0" smtClean="0"/>
              <a:t>)</a:t>
            </a:r>
            <a:r>
              <a:rPr lang="en-US" dirty="0"/>
              <a:t> </a:t>
            </a:r>
            <a:r>
              <a:rPr lang="en-US" dirty="0" smtClean="0"/>
              <a:t>is a soluble ionic compound, and is a strong electrolyte. Consequently it dissociates completely in aqueous solution: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CH</a:t>
            </a:r>
            <a:r>
              <a:rPr lang="en-US" baseline="-25000" dirty="0" smtClean="0"/>
              <a:t>3</a:t>
            </a:r>
            <a:r>
              <a:rPr lang="en-US" dirty="0" smtClean="0"/>
              <a:t>COO</a:t>
            </a:r>
            <a:r>
              <a:rPr lang="en-US" dirty="0" smtClean="0">
                <a:solidFill>
                  <a:srgbClr val="FF0000"/>
                </a:solidFill>
              </a:rPr>
              <a:t>Na </a:t>
            </a:r>
            <a:r>
              <a:rPr lang="en-US" dirty="0" smtClean="0"/>
              <a:t>(aq)  </a:t>
            </a:r>
            <a:r>
              <a:rPr lang="en-US" dirty="0" smtClean="0">
                <a:sym typeface="Wingdings"/>
              </a:rPr>
              <a:t> Na</a:t>
            </a:r>
            <a:r>
              <a:rPr lang="en-US" baseline="30000" dirty="0" smtClean="0">
                <a:sym typeface="Wingdings"/>
              </a:rPr>
              <a:t>+</a:t>
            </a:r>
            <a:r>
              <a:rPr lang="en-US" dirty="0" smtClean="0">
                <a:sym typeface="Wingdings"/>
              </a:rPr>
              <a:t> (aq) + CH</a:t>
            </a:r>
            <a:r>
              <a:rPr lang="en-US" baseline="-25000" dirty="0" smtClean="0">
                <a:sym typeface="Wingdings"/>
              </a:rPr>
              <a:t>3</a:t>
            </a:r>
            <a:r>
              <a:rPr lang="en-US" dirty="0" smtClean="0">
                <a:sym typeface="Wingdings"/>
              </a:rPr>
              <a:t>COO</a:t>
            </a:r>
            <a:r>
              <a:rPr lang="en-US" baseline="30000" dirty="0" smtClean="0">
                <a:sym typeface="Wingdings"/>
              </a:rPr>
              <a:t>-</a:t>
            </a:r>
            <a:r>
              <a:rPr lang="en-US" dirty="0" smtClean="0">
                <a:sym typeface="Wingdings"/>
              </a:rPr>
              <a:t> (aq)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Acetic </a:t>
            </a:r>
            <a:r>
              <a:rPr lang="en-US" dirty="0"/>
              <a:t>Acid (</a:t>
            </a:r>
            <a:r>
              <a:rPr lang="en-US" dirty="0" smtClean="0"/>
              <a:t>CH</a:t>
            </a:r>
            <a:r>
              <a:rPr lang="en-US" baseline="-25000" dirty="0" smtClean="0"/>
              <a:t>3</a:t>
            </a:r>
            <a:r>
              <a:rPr lang="en-US" dirty="0" smtClean="0"/>
              <a:t>COO</a:t>
            </a:r>
            <a:r>
              <a:rPr lang="en-US" b="1" dirty="0" smtClean="0">
                <a:solidFill>
                  <a:srgbClr val="FF0000"/>
                </a:solidFill>
              </a:rPr>
              <a:t>H</a:t>
            </a:r>
            <a:r>
              <a:rPr lang="en-US" b="1" dirty="0" smtClean="0"/>
              <a:t>) </a:t>
            </a:r>
            <a:r>
              <a:rPr lang="en-US" dirty="0" smtClean="0"/>
              <a:t>is a weak electrolyte and partially  ionizes. </a:t>
            </a:r>
            <a:br>
              <a:rPr lang="en-US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        </a:t>
            </a:r>
            <a:r>
              <a:rPr lang="en-US" dirty="0" smtClean="0"/>
              <a:t>CH</a:t>
            </a:r>
            <a:r>
              <a:rPr lang="en-US" baseline="-25000" dirty="0" smtClean="0"/>
              <a:t>3</a:t>
            </a:r>
            <a:r>
              <a:rPr lang="en-US" dirty="0" smtClean="0"/>
              <a:t>COOH(aq) </a:t>
            </a:r>
            <a:r>
              <a:rPr lang="en-US" dirty="0" smtClean="0">
                <a:sym typeface="Wingdings"/>
              </a:rPr>
              <a:t> H</a:t>
            </a:r>
            <a:r>
              <a:rPr lang="en-US" baseline="30000" dirty="0" smtClean="0">
                <a:sym typeface="Wingdings"/>
              </a:rPr>
              <a:t>+</a:t>
            </a:r>
            <a:r>
              <a:rPr lang="en-US" dirty="0" smtClean="0">
                <a:sym typeface="Wingdings"/>
              </a:rPr>
              <a:t> (Aq) + CH</a:t>
            </a:r>
            <a:r>
              <a:rPr lang="en-US" baseline="-25000" dirty="0" smtClean="0">
                <a:sym typeface="Wingdings"/>
              </a:rPr>
              <a:t>3</a:t>
            </a:r>
            <a:r>
              <a:rPr lang="en-US" dirty="0" smtClean="0">
                <a:sym typeface="Wingdings"/>
              </a:rPr>
              <a:t>COO</a:t>
            </a:r>
            <a:r>
              <a:rPr lang="en-US" baseline="30000" dirty="0" smtClean="0">
                <a:sym typeface="Wingdings"/>
              </a:rPr>
              <a:t>-</a:t>
            </a:r>
            <a:r>
              <a:rPr lang="en-US" dirty="0" smtClean="0">
                <a:sym typeface="Wingdings"/>
              </a:rPr>
              <a:t> (aq) </a:t>
            </a:r>
          </a:p>
          <a:p>
            <a:pPr marL="0" indent="0">
              <a:buNone/>
            </a:pPr>
            <a:endParaRPr lang="en-US" b="1" dirty="0">
              <a:sym typeface="Wingdings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sym typeface="Wingdings"/>
              </a:rPr>
              <a:t>Using Le </a:t>
            </a:r>
            <a:r>
              <a:rPr lang="en-US" b="1" dirty="0" err="1" smtClean="0">
                <a:solidFill>
                  <a:srgbClr val="FF0000"/>
                </a:solidFill>
                <a:sym typeface="Wingdings"/>
              </a:rPr>
              <a:t>Chataliers</a:t>
            </a:r>
            <a:r>
              <a:rPr lang="en-US" b="1" dirty="0" smtClean="0">
                <a:solidFill>
                  <a:srgbClr val="FF0000"/>
                </a:solidFill>
                <a:sym typeface="Wingdings"/>
              </a:rPr>
              <a:t> Principle, what do we predict  happens       </a:t>
            </a:r>
            <a:br>
              <a:rPr lang="en-US" b="1" dirty="0" smtClean="0">
                <a:solidFill>
                  <a:srgbClr val="FF0000"/>
                </a:solidFill>
                <a:sym typeface="Wingdings"/>
              </a:rPr>
            </a:br>
            <a:r>
              <a:rPr lang="en-US" b="1" dirty="0" smtClean="0">
                <a:solidFill>
                  <a:srgbClr val="FF0000"/>
                </a:solidFill>
                <a:sym typeface="Wingdings"/>
              </a:rPr>
              <a:t>                            to the </a:t>
            </a:r>
            <a:r>
              <a:rPr lang="en-US" b="1" dirty="0" err="1" smtClean="0">
                <a:solidFill>
                  <a:srgbClr val="FF0000"/>
                </a:solidFill>
                <a:sym typeface="Wingdings"/>
              </a:rPr>
              <a:t>K</a:t>
            </a:r>
            <a:r>
              <a:rPr lang="en-US" b="1" baseline="-25000" dirty="0" err="1" smtClean="0">
                <a:solidFill>
                  <a:srgbClr val="FF0000"/>
                </a:solidFill>
                <a:sym typeface="Wingdings"/>
              </a:rPr>
              <a:t>a</a:t>
            </a:r>
            <a:r>
              <a:rPr lang="en-US" b="1" baseline="-25000" dirty="0" smtClean="0">
                <a:solidFill>
                  <a:srgbClr val="FF0000"/>
                </a:solidFill>
                <a:sym typeface="Wingdings"/>
              </a:rPr>
              <a:t> </a:t>
            </a:r>
            <a:r>
              <a:rPr lang="en-US" b="1" dirty="0" smtClean="0">
                <a:solidFill>
                  <a:srgbClr val="FF0000"/>
                </a:solidFill>
                <a:sym typeface="Wingdings"/>
              </a:rPr>
              <a:t>CH</a:t>
            </a:r>
            <a:r>
              <a:rPr lang="en-US" b="1" baseline="-25000" dirty="0" smtClean="0">
                <a:solidFill>
                  <a:srgbClr val="FF0000"/>
                </a:solidFill>
                <a:sym typeface="Wingdings"/>
              </a:rPr>
              <a:t>3</a:t>
            </a:r>
            <a:r>
              <a:rPr lang="en-US" b="1" dirty="0" smtClean="0">
                <a:solidFill>
                  <a:srgbClr val="FF0000"/>
                </a:solidFill>
                <a:sym typeface="Wingdings"/>
              </a:rPr>
              <a:t>COOH?</a:t>
            </a:r>
            <a:endParaRPr lang="en-US" b="1" dirty="0">
              <a:solidFill>
                <a:srgbClr val="FF0000"/>
              </a:solidFill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4083394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Ion Effect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ym typeface="Wingdings"/>
              </a:rPr>
              <a:t>According </a:t>
            </a:r>
            <a:r>
              <a:rPr lang="en-US" dirty="0">
                <a:sym typeface="Wingdings"/>
              </a:rPr>
              <a:t>to Le </a:t>
            </a:r>
            <a:r>
              <a:rPr lang="en-US" dirty="0" err="1" smtClean="0">
                <a:sym typeface="Wingdings"/>
              </a:rPr>
              <a:t>Chatalier’s</a:t>
            </a:r>
            <a:r>
              <a:rPr lang="en-US" dirty="0" smtClean="0">
                <a:sym typeface="Wingdings"/>
              </a:rPr>
              <a:t> </a:t>
            </a:r>
            <a:r>
              <a:rPr lang="en-US" dirty="0">
                <a:sym typeface="Wingdings"/>
              </a:rPr>
              <a:t>Principle, CH</a:t>
            </a:r>
            <a:r>
              <a:rPr lang="en-US" baseline="-25000" dirty="0">
                <a:sym typeface="Wingdings"/>
              </a:rPr>
              <a:t>3</a:t>
            </a:r>
            <a:r>
              <a:rPr lang="en-US" dirty="0">
                <a:sym typeface="Wingdings"/>
              </a:rPr>
              <a:t>COO</a:t>
            </a:r>
            <a:r>
              <a:rPr lang="en-US" baseline="30000" dirty="0">
                <a:sym typeface="Wingdings"/>
              </a:rPr>
              <a:t>-</a:t>
            </a:r>
            <a:r>
              <a:rPr lang="en-US" dirty="0">
                <a:sym typeface="Wingdings"/>
              </a:rPr>
              <a:t> from CH</a:t>
            </a:r>
            <a:r>
              <a:rPr lang="en-US" baseline="-25000" dirty="0">
                <a:sym typeface="Wingdings"/>
              </a:rPr>
              <a:t>3</a:t>
            </a:r>
            <a:r>
              <a:rPr lang="en-US" dirty="0">
                <a:sym typeface="Wingdings"/>
              </a:rPr>
              <a:t>COONa causes the equilibrium to </a:t>
            </a:r>
            <a:r>
              <a:rPr lang="en-US" dirty="0" smtClean="0">
                <a:sym typeface="Wingdings"/>
              </a:rPr>
              <a:t>shift </a:t>
            </a:r>
            <a:r>
              <a:rPr lang="en-US" dirty="0">
                <a:sym typeface="Wingdings"/>
              </a:rPr>
              <a:t>to the left , thereby </a:t>
            </a:r>
            <a:r>
              <a:rPr lang="en-US" dirty="0" smtClean="0">
                <a:sym typeface="Wingdings"/>
              </a:rPr>
              <a:t>decreasing </a:t>
            </a:r>
            <a:r>
              <a:rPr lang="en-US" dirty="0">
                <a:sym typeface="Wingdings"/>
              </a:rPr>
              <a:t>the equilibrium concentrations of H+</a:t>
            </a:r>
            <a:r>
              <a:rPr lang="en-US" dirty="0" smtClean="0">
                <a:sym typeface="Wingdings"/>
              </a:rPr>
              <a:t>. This would increase the pH of the solution </a:t>
            </a:r>
          </a:p>
          <a:p>
            <a:pPr marL="0" indent="0">
              <a:buNone/>
            </a:pPr>
            <a:endParaRPr lang="en-US" dirty="0">
              <a:sym typeface="Wingdings"/>
            </a:endParaRPr>
          </a:p>
          <a:p>
            <a:pPr marL="0" indent="0">
              <a:buNone/>
            </a:pPr>
            <a:r>
              <a:rPr lang="en-US" dirty="0" smtClean="0"/>
              <a:t>          CH</a:t>
            </a:r>
            <a:r>
              <a:rPr lang="en-US" baseline="-25000" dirty="0" smtClean="0"/>
              <a:t>3</a:t>
            </a:r>
            <a:r>
              <a:rPr lang="en-US" dirty="0" smtClean="0"/>
              <a:t>COOH(aq) </a:t>
            </a:r>
            <a:r>
              <a:rPr lang="en-US" dirty="0" smtClean="0">
                <a:sym typeface="Wingdings"/>
              </a:rPr>
              <a:t> H</a:t>
            </a:r>
            <a:r>
              <a:rPr lang="en-US" baseline="30000" dirty="0" smtClean="0">
                <a:sym typeface="Wingdings"/>
              </a:rPr>
              <a:t>+</a:t>
            </a:r>
            <a:r>
              <a:rPr lang="en-US" dirty="0" smtClean="0">
                <a:sym typeface="Wingdings"/>
              </a:rPr>
              <a:t> (Aq) + CH</a:t>
            </a:r>
            <a:r>
              <a:rPr lang="en-US" baseline="-25000" dirty="0" smtClean="0">
                <a:sym typeface="Wingdings"/>
              </a:rPr>
              <a:t>3</a:t>
            </a:r>
            <a:r>
              <a:rPr lang="en-US" dirty="0" smtClean="0">
                <a:sym typeface="Wingdings"/>
              </a:rPr>
              <a:t>COO</a:t>
            </a:r>
            <a:r>
              <a:rPr lang="en-US" baseline="30000" dirty="0" smtClean="0">
                <a:sym typeface="Wingdings"/>
              </a:rPr>
              <a:t>-</a:t>
            </a:r>
            <a:r>
              <a:rPr lang="en-US" dirty="0" smtClean="0">
                <a:sym typeface="Wingdings"/>
              </a:rPr>
              <a:t> (aq) </a:t>
            </a:r>
          </a:p>
          <a:p>
            <a:pPr marL="0" indent="0">
              <a:buNone/>
            </a:pPr>
            <a:r>
              <a:rPr lang="en-US" b="1" dirty="0" smtClean="0">
                <a:sym typeface="Wingdings"/>
              </a:rPr>
              <a:t>  </a:t>
            </a:r>
            <a:endParaRPr lang="en-US" b="1" dirty="0">
              <a:sym typeface="Wingdings"/>
            </a:endParaRP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rgbClr val="FF0000"/>
                </a:solidFill>
              </a:rPr>
              <a:t>Whenever a weak electrolyte and a strong electrolyte contain a common ion, the weak electrolyte ionizes </a:t>
            </a:r>
            <a:r>
              <a:rPr lang="en-US" b="1" i="1" dirty="0">
                <a:solidFill>
                  <a:srgbClr val="FF0000"/>
                </a:solidFill>
              </a:rPr>
              <a:t>less</a:t>
            </a:r>
            <a:r>
              <a:rPr lang="en-US" dirty="0">
                <a:solidFill>
                  <a:srgbClr val="FF0000"/>
                </a:solidFill>
              </a:rPr>
              <a:t> than it would it if were alone in the solution. </a:t>
            </a:r>
          </a:p>
          <a:p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4307416" y="4127501"/>
            <a:ext cx="1" cy="43391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2614083" y="3563258"/>
            <a:ext cx="1464733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1313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Calculating pH when a Common Ion is Involved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0117"/>
            <a:ext cx="8229600" cy="4876800"/>
          </a:xfrm>
        </p:spPr>
        <p:txBody>
          <a:bodyPr/>
          <a:lstStyle/>
          <a:p>
            <a:r>
              <a:rPr lang="en-US" dirty="0" smtClean="0"/>
              <a:t>What is the pH of a solution made by adding 0.30 mol of acetic acid,CH</a:t>
            </a:r>
            <a:r>
              <a:rPr lang="en-US" baseline="-25000" dirty="0" smtClean="0"/>
              <a:t>3</a:t>
            </a:r>
            <a:r>
              <a:rPr lang="en-US" dirty="0" smtClean="0"/>
              <a:t>COOH, and 0.30 mol of sodium acetate,CH</a:t>
            </a:r>
            <a:r>
              <a:rPr lang="en-US" baseline="-25000" dirty="0" smtClean="0"/>
              <a:t>3</a:t>
            </a:r>
            <a:r>
              <a:rPr lang="en-US" dirty="0" smtClean="0"/>
              <a:t>COONa to enough water, to make a 1.0L solution? </a:t>
            </a:r>
            <a:br>
              <a:rPr lang="en-US" dirty="0" smtClean="0"/>
            </a:br>
            <a:endParaRPr lang="en-US" dirty="0"/>
          </a:p>
          <a:p>
            <a:pPr>
              <a:buFont typeface="Courier New"/>
              <a:buChar char="o"/>
            </a:pPr>
            <a:r>
              <a:rPr lang="en-US" dirty="0" smtClean="0"/>
              <a:t>This solution contains a </a:t>
            </a:r>
            <a:r>
              <a:rPr lang="en-US" b="1" dirty="0" smtClean="0"/>
              <a:t>weak</a:t>
            </a:r>
            <a:r>
              <a:rPr lang="en-US" dirty="0" smtClean="0"/>
              <a:t> electrolyte, and a </a:t>
            </a:r>
            <a:r>
              <a:rPr lang="en-US" b="1" dirty="0" smtClean="0"/>
              <a:t>strong</a:t>
            </a:r>
            <a:r>
              <a:rPr lang="en-US" dirty="0" smtClean="0"/>
              <a:t> electrolyte that share a common ion, CH</a:t>
            </a:r>
            <a:r>
              <a:rPr lang="en-US" baseline="-25000" dirty="0" smtClean="0"/>
              <a:t>3</a:t>
            </a:r>
            <a:r>
              <a:rPr lang="en-US" dirty="0" smtClean="0"/>
              <a:t>COO</a:t>
            </a:r>
            <a:r>
              <a:rPr lang="en-US" baseline="30000" dirty="0" smtClean="0"/>
              <a:t>-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25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9317"/>
            <a:ext cx="8229600" cy="990600"/>
          </a:xfrm>
        </p:spPr>
        <p:txBody>
          <a:bodyPr/>
          <a:lstStyle/>
          <a:p>
            <a:r>
              <a:rPr lang="en-US" dirty="0" smtClean="0"/>
              <a:t>Solution: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2617"/>
            <a:ext cx="8229600" cy="4876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CH</a:t>
            </a:r>
            <a:r>
              <a:rPr lang="en-US" baseline="-25000" dirty="0" smtClean="0"/>
              <a:t>3</a:t>
            </a:r>
            <a:r>
              <a:rPr lang="en-US" dirty="0" smtClean="0"/>
              <a:t>COOH (aq) </a:t>
            </a:r>
            <a:r>
              <a:rPr lang="en-US" dirty="0" smtClean="0">
                <a:sym typeface="Wingdings"/>
              </a:rPr>
              <a:t>H</a:t>
            </a:r>
            <a:r>
              <a:rPr lang="en-US" baseline="30000" dirty="0" smtClean="0">
                <a:sym typeface="Wingdings"/>
              </a:rPr>
              <a:t>+</a:t>
            </a:r>
            <a:r>
              <a:rPr lang="en-US" dirty="0" smtClean="0">
                <a:sym typeface="Wingdings"/>
              </a:rPr>
              <a:t> (aq) + CH</a:t>
            </a:r>
            <a:r>
              <a:rPr lang="en-US" baseline="-25000" dirty="0" smtClean="0">
                <a:sym typeface="Wingdings"/>
              </a:rPr>
              <a:t>3</a:t>
            </a:r>
            <a:r>
              <a:rPr lang="en-US" dirty="0" smtClean="0">
                <a:sym typeface="Wingdings"/>
              </a:rPr>
              <a:t>COO</a:t>
            </a:r>
            <a:r>
              <a:rPr lang="en-US" baseline="30000" dirty="0" smtClean="0">
                <a:sym typeface="Wingdings"/>
              </a:rPr>
              <a:t>-</a:t>
            </a:r>
            <a:r>
              <a:rPr lang="en-US" dirty="0" smtClean="0">
                <a:sym typeface="Wingdings"/>
              </a:rPr>
              <a:t> (aq) 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944011"/>
              </p:ext>
            </p:extLst>
          </p:nvPr>
        </p:nvGraphicFramePr>
        <p:xfrm>
          <a:off x="729628" y="2158639"/>
          <a:ext cx="7485448" cy="151311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18396"/>
                <a:gridCol w="2254250"/>
                <a:gridCol w="1513417"/>
                <a:gridCol w="2399385"/>
              </a:tblGrid>
              <a:tr h="49974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Initial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0.30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0.30 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0668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Change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 x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</a:t>
                      </a:r>
                      <a:r>
                        <a:rPr lang="en-US" baseline="0" dirty="0" smtClean="0"/>
                        <a:t> x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 x </a:t>
                      </a:r>
                      <a:endParaRPr lang="en-US" dirty="0"/>
                    </a:p>
                  </a:txBody>
                  <a:tcPr/>
                </a:tc>
              </a:tr>
              <a:tr h="50668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Equilibrium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0.30 – x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0.30 + x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29628" y="4323191"/>
            <a:ext cx="6059509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K</a:t>
            </a:r>
            <a:r>
              <a:rPr lang="en-US" baseline="-25000" dirty="0" err="1" smtClean="0"/>
              <a:t>a</a:t>
            </a:r>
            <a:r>
              <a:rPr lang="en-US" dirty="0" smtClean="0"/>
              <a:t>= 1.8 x 10 </a:t>
            </a:r>
            <a:r>
              <a:rPr lang="en-US" baseline="30000" dirty="0" smtClean="0"/>
              <a:t>-5 </a:t>
            </a:r>
            <a:r>
              <a:rPr lang="en-US" dirty="0" smtClean="0"/>
              <a:t>= </a:t>
            </a:r>
            <a:r>
              <a:rPr lang="en-US" u="sng" dirty="0" smtClean="0"/>
              <a:t>[H+][CH</a:t>
            </a:r>
            <a:r>
              <a:rPr lang="en-US" u="sng" baseline="-25000" dirty="0" smtClean="0"/>
              <a:t>3</a:t>
            </a:r>
            <a:r>
              <a:rPr lang="en-US" u="sng" dirty="0" smtClean="0"/>
              <a:t>COO</a:t>
            </a:r>
            <a:r>
              <a:rPr lang="en-US" u="sng" baseline="30000" dirty="0" smtClean="0"/>
              <a:t>-</a:t>
            </a:r>
            <a:r>
              <a:rPr lang="en-US" u="sng" dirty="0" smtClean="0"/>
              <a:t>]</a:t>
            </a:r>
            <a:r>
              <a:rPr lang="en-US" dirty="0" smtClean="0"/>
              <a:t>= </a:t>
            </a:r>
            <a:r>
              <a:rPr lang="en-US" u="sng" dirty="0" smtClean="0"/>
              <a:t>(x)(0.30 + x)</a:t>
            </a:r>
            <a:r>
              <a:rPr lang="en-US" dirty="0" smtClean="0"/>
              <a:t> =  </a:t>
            </a:r>
            <a:r>
              <a:rPr lang="en-US" u="sng" dirty="0" smtClean="0"/>
              <a:t>x(0.30)  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[CH</a:t>
            </a:r>
            <a:r>
              <a:rPr lang="en-US" baseline="-25000" dirty="0" smtClean="0"/>
              <a:t>3</a:t>
            </a:r>
            <a:r>
              <a:rPr lang="en-US" dirty="0" smtClean="0"/>
              <a:t>COOH]       (0.30 – x)          (0.30)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          x = 1.8 x 10-4 M = [H</a:t>
            </a:r>
            <a:r>
              <a:rPr lang="en-US" baseline="30000" dirty="0" smtClean="0"/>
              <a:t>+</a:t>
            </a:r>
            <a:r>
              <a:rPr lang="en-US" dirty="0" smtClean="0"/>
              <a:t>]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        pH= - log( 1.8 x 10-4) = 4.74    </a:t>
            </a:r>
            <a:endParaRPr lang="en-US" dirty="0"/>
          </a:p>
        </p:txBody>
      </p:sp>
      <p:sp>
        <p:nvSpPr>
          <p:cNvPr id="6" name="Frame 5"/>
          <p:cNvSpPr/>
          <p:nvPr/>
        </p:nvSpPr>
        <p:spPr>
          <a:xfrm>
            <a:off x="6277430" y="1947333"/>
            <a:ext cx="1548190" cy="858762"/>
          </a:xfrm>
          <a:prstGeom prst="frame">
            <a:avLst>
              <a:gd name="adj1" fmla="val 7042"/>
            </a:avLst>
          </a:prstGeom>
          <a:solidFill>
            <a:srgbClr val="FF0000"/>
          </a:solidFill>
          <a:ln w="3175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7450667" y="2624667"/>
            <a:ext cx="471714" cy="198361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789137" y="4777619"/>
            <a:ext cx="1973863" cy="92333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From the dissociation of CH</a:t>
            </a:r>
            <a:r>
              <a:rPr lang="en-US" b="1" baseline="-25000" dirty="0" smtClean="0">
                <a:solidFill>
                  <a:srgbClr val="FF0000"/>
                </a:solidFill>
              </a:rPr>
              <a:t>3</a:t>
            </a:r>
            <a:r>
              <a:rPr lang="en-US" b="1" dirty="0" smtClean="0">
                <a:solidFill>
                  <a:srgbClr val="FF0000"/>
                </a:solidFill>
              </a:rPr>
              <a:t>COONa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133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Buffered Solutions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Solutions which contain a </a:t>
            </a:r>
            <a:r>
              <a:rPr lang="en-US" b="1" dirty="0" smtClean="0"/>
              <a:t>weak conjugate acid-base pair</a:t>
            </a:r>
            <a:r>
              <a:rPr lang="en-US" dirty="0" smtClean="0"/>
              <a:t>, can resist drastic changes to pH</a:t>
            </a:r>
            <a:r>
              <a:rPr lang="en-US" dirty="0"/>
              <a:t> </a:t>
            </a:r>
            <a:r>
              <a:rPr lang="en-US" dirty="0" smtClean="0"/>
              <a:t>upon the addition of strong acids or base. These solutions are called </a:t>
            </a:r>
            <a:r>
              <a:rPr lang="en-US" b="1" dirty="0" smtClean="0"/>
              <a:t>buffered solutions.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 buffer resists changes to pH because it contains both an acid to neutralize OH</a:t>
            </a:r>
            <a:r>
              <a:rPr lang="en-US" baseline="30000" dirty="0" smtClean="0"/>
              <a:t>-</a:t>
            </a:r>
            <a:r>
              <a:rPr lang="en-US" dirty="0" smtClean="0"/>
              <a:t> ions, and a base to neutralize H</a:t>
            </a:r>
            <a:r>
              <a:rPr lang="en-US" baseline="30000" dirty="0" smtClean="0"/>
              <a:t>+</a:t>
            </a:r>
            <a:r>
              <a:rPr lang="en-US" dirty="0" smtClean="0"/>
              <a:t> ions.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The acid and base cannot consume each other during the reaction.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29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rgbClr val="CF5716"/>
                </a:solidFill>
              </a:rPr>
              <a:t>Explaining a Buffer Solution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1438" y="1579563"/>
            <a:ext cx="8929687" cy="45720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400" dirty="0"/>
              <a:t>Ex:       acetic acid + sodium acetate = buffer</a:t>
            </a:r>
          </a:p>
          <a:p>
            <a:pPr eaLnBrk="1" hangingPunct="1">
              <a:buFont typeface="Wingdings 2" charset="0"/>
              <a:buNone/>
            </a:pPr>
            <a:r>
              <a:rPr lang="en-US" sz="2400" dirty="0"/>
              <a:t>	[CH</a:t>
            </a:r>
            <a:r>
              <a:rPr lang="en-US" sz="2400" baseline="-25000" dirty="0"/>
              <a:t>3</a:t>
            </a:r>
            <a:r>
              <a:rPr lang="en-US" sz="2400" dirty="0"/>
              <a:t>COOH] and [CH</a:t>
            </a:r>
            <a:r>
              <a:rPr lang="en-US" sz="2400" baseline="-25000" dirty="0"/>
              <a:t>3</a:t>
            </a:r>
            <a:r>
              <a:rPr lang="en-US" sz="2400" dirty="0"/>
              <a:t>COO</a:t>
            </a:r>
            <a:r>
              <a:rPr lang="en-US" sz="2400" baseline="30000" dirty="0"/>
              <a:t>-</a:t>
            </a:r>
            <a:r>
              <a:rPr lang="en-US" sz="2400" dirty="0"/>
              <a:t>] are both high</a:t>
            </a:r>
          </a:p>
          <a:p>
            <a:pPr lvl="1" eaLnBrk="1" hangingPunct="1"/>
            <a:r>
              <a:rPr lang="en-US" dirty="0">
                <a:solidFill>
                  <a:schemeClr val="tx1"/>
                </a:solidFill>
              </a:rPr>
              <a:t>adding acid or base has little effect because the added H</a:t>
            </a:r>
            <a:r>
              <a:rPr lang="en-US" baseline="-25000" dirty="0">
                <a:solidFill>
                  <a:schemeClr val="tx1"/>
                </a:solidFill>
              </a:rPr>
              <a:t>3</a:t>
            </a:r>
            <a:r>
              <a:rPr lang="en-US" dirty="0">
                <a:solidFill>
                  <a:schemeClr val="tx1"/>
                </a:solidFill>
              </a:rPr>
              <a:t>O</a:t>
            </a:r>
            <a:r>
              <a:rPr lang="en-US" baseline="30000" dirty="0">
                <a:solidFill>
                  <a:schemeClr val="tx1"/>
                </a:solidFill>
              </a:rPr>
              <a:t>+</a:t>
            </a:r>
            <a:r>
              <a:rPr lang="en-US" dirty="0">
                <a:solidFill>
                  <a:schemeClr val="tx1"/>
                </a:solidFill>
              </a:rPr>
              <a:t> or OH</a:t>
            </a:r>
            <a:r>
              <a:rPr lang="en-US" baseline="30000" dirty="0">
                <a:solidFill>
                  <a:schemeClr val="tx1"/>
                </a:solidFill>
              </a:rPr>
              <a:t>-</a:t>
            </a:r>
            <a:r>
              <a:rPr lang="en-US" dirty="0">
                <a:solidFill>
                  <a:schemeClr val="tx1"/>
                </a:solidFill>
              </a:rPr>
              <a:t> ions are removed by one of the components in the buffer </a:t>
            </a:r>
            <a:r>
              <a:rPr lang="en-US" dirty="0" smtClean="0">
                <a:solidFill>
                  <a:schemeClr val="tx1"/>
                </a:solidFill>
              </a:rPr>
              <a:t>solution</a:t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  <a:p>
            <a:pPr lvl="1" eaLnBrk="1" hangingPunct="1"/>
            <a:r>
              <a:rPr lang="en-US" dirty="0">
                <a:solidFill>
                  <a:schemeClr val="tx1"/>
                </a:solidFill>
              </a:rPr>
              <a:t>Acetic acid consumes any added hydroxide ion</a:t>
            </a:r>
          </a:p>
          <a:p>
            <a:pPr algn="ctr" eaLnBrk="1" hangingPunct="1">
              <a:buFont typeface="Wingdings" charset="0"/>
              <a:buNone/>
            </a:pPr>
            <a:r>
              <a:rPr lang="en-US" sz="2400" dirty="0"/>
              <a:t>CH</a:t>
            </a:r>
            <a:r>
              <a:rPr lang="en-US" sz="2400" baseline="-25000" dirty="0"/>
              <a:t>3</a:t>
            </a:r>
            <a:r>
              <a:rPr lang="en-US" sz="2400" dirty="0"/>
              <a:t>COOH(aq) + OH</a:t>
            </a:r>
            <a:r>
              <a:rPr lang="en-US" sz="2400" baseline="30000" dirty="0"/>
              <a:t>-</a:t>
            </a:r>
            <a:r>
              <a:rPr lang="en-US" sz="2400" dirty="0"/>
              <a:t>(aq)  </a:t>
            </a:r>
            <a:r>
              <a:rPr lang="en-US" dirty="0" smtClean="0">
                <a:sym typeface="Wingdings"/>
              </a:rPr>
              <a:t></a:t>
            </a:r>
            <a:r>
              <a:rPr lang="en-US" sz="2400" dirty="0" smtClean="0">
                <a:sym typeface="Symbol" charset="0"/>
              </a:rPr>
              <a:t> </a:t>
            </a:r>
            <a:r>
              <a:rPr lang="en-US" sz="2400" dirty="0">
                <a:sym typeface="Symbol" charset="0"/>
              </a:rPr>
              <a:t>CH</a:t>
            </a:r>
            <a:r>
              <a:rPr lang="en-US" sz="2400" baseline="-25000" dirty="0">
                <a:sym typeface="Symbol" charset="0"/>
              </a:rPr>
              <a:t>3</a:t>
            </a:r>
            <a:r>
              <a:rPr lang="en-US" sz="2400" dirty="0">
                <a:sym typeface="Symbol" charset="0"/>
              </a:rPr>
              <a:t>COO</a:t>
            </a:r>
            <a:r>
              <a:rPr lang="en-US" sz="2400" baseline="30000" dirty="0">
                <a:sym typeface="Symbol" charset="0"/>
              </a:rPr>
              <a:t>-</a:t>
            </a:r>
            <a:r>
              <a:rPr lang="en-US" sz="2400" dirty="0">
                <a:sym typeface="Symbol" charset="0"/>
              </a:rPr>
              <a:t>(aq)  +  H</a:t>
            </a:r>
            <a:r>
              <a:rPr lang="en-US" sz="2400" baseline="-25000" dirty="0">
                <a:sym typeface="Symbol" charset="0"/>
              </a:rPr>
              <a:t>2</a:t>
            </a:r>
            <a:r>
              <a:rPr lang="en-US" sz="2400" dirty="0">
                <a:sym typeface="Symbol" charset="0"/>
              </a:rPr>
              <a:t>O(l)</a:t>
            </a:r>
          </a:p>
          <a:p>
            <a:pPr algn="ctr" eaLnBrk="1" hangingPunct="1">
              <a:buFont typeface="Wingdings" charset="0"/>
              <a:buNone/>
            </a:pPr>
            <a:endParaRPr lang="en-US" sz="2400" dirty="0">
              <a:sym typeface="Symbol" charset="0"/>
            </a:endParaRPr>
          </a:p>
          <a:p>
            <a:pPr lvl="1" eaLnBrk="1" hangingPunct="1"/>
            <a:r>
              <a:rPr lang="en-US" dirty="0">
                <a:solidFill>
                  <a:schemeClr val="tx1"/>
                </a:solidFill>
                <a:sym typeface="Symbol" charset="0"/>
              </a:rPr>
              <a:t>Acetate ion consumes any added hydronium ion</a:t>
            </a:r>
          </a:p>
          <a:p>
            <a:pPr algn="ctr" eaLnBrk="1" hangingPunct="1">
              <a:buFont typeface="Wingdings" charset="0"/>
              <a:buNone/>
            </a:pPr>
            <a:r>
              <a:rPr lang="en-US" sz="2400" dirty="0">
                <a:sym typeface="Symbol" charset="0"/>
              </a:rPr>
              <a:t>H</a:t>
            </a:r>
            <a:r>
              <a:rPr lang="en-US" sz="2400" baseline="-25000" dirty="0">
                <a:sym typeface="Symbol" charset="0"/>
              </a:rPr>
              <a:t>3</a:t>
            </a:r>
            <a:r>
              <a:rPr lang="en-US" sz="2400" dirty="0">
                <a:sym typeface="Symbol" charset="0"/>
              </a:rPr>
              <a:t>O</a:t>
            </a:r>
            <a:r>
              <a:rPr lang="en-US" sz="2400" baseline="30000" dirty="0">
                <a:sym typeface="Symbol" charset="0"/>
              </a:rPr>
              <a:t>+</a:t>
            </a:r>
            <a:r>
              <a:rPr lang="en-US" sz="2400" dirty="0">
                <a:sym typeface="Symbol" charset="0"/>
              </a:rPr>
              <a:t>(aq) + CH</a:t>
            </a:r>
            <a:r>
              <a:rPr lang="en-US" sz="2400" baseline="-25000" dirty="0">
                <a:sym typeface="Symbol" charset="0"/>
              </a:rPr>
              <a:t>3</a:t>
            </a:r>
            <a:r>
              <a:rPr lang="en-US" sz="2400" dirty="0">
                <a:sym typeface="Symbol" charset="0"/>
              </a:rPr>
              <a:t>COO</a:t>
            </a:r>
            <a:r>
              <a:rPr lang="en-US" sz="2400" baseline="30000" dirty="0">
                <a:sym typeface="Symbol" charset="0"/>
              </a:rPr>
              <a:t>-</a:t>
            </a:r>
            <a:r>
              <a:rPr lang="en-US" sz="2400" dirty="0">
                <a:sym typeface="Symbol" charset="0"/>
              </a:rPr>
              <a:t>(aq)  </a:t>
            </a:r>
            <a:r>
              <a:rPr lang="en-US" sz="2400" dirty="0" smtClean="0">
                <a:sym typeface="Wingdings"/>
              </a:rPr>
              <a:t></a:t>
            </a:r>
            <a:r>
              <a:rPr lang="en-US" sz="2400" dirty="0" smtClean="0">
                <a:sym typeface="Symbol" charset="0"/>
              </a:rPr>
              <a:t> </a:t>
            </a:r>
            <a:r>
              <a:rPr lang="en-US" sz="2400" dirty="0">
                <a:sym typeface="Symbol" charset="0"/>
              </a:rPr>
              <a:t>H</a:t>
            </a:r>
            <a:r>
              <a:rPr lang="en-US" sz="2400" baseline="-25000" dirty="0">
                <a:sym typeface="Symbol" charset="0"/>
              </a:rPr>
              <a:t>2</a:t>
            </a:r>
            <a:r>
              <a:rPr lang="en-US" sz="2400" dirty="0">
                <a:sym typeface="Symbol" charset="0"/>
              </a:rPr>
              <a:t>O(l) + CH</a:t>
            </a:r>
            <a:r>
              <a:rPr lang="en-US" sz="2400" baseline="-25000" dirty="0">
                <a:sym typeface="Symbol" charset="0"/>
              </a:rPr>
              <a:t>3</a:t>
            </a:r>
            <a:r>
              <a:rPr lang="en-US" sz="2400" dirty="0">
                <a:sym typeface="Symbol" charset="0"/>
              </a:rPr>
              <a:t>COOH(aq)</a:t>
            </a:r>
          </a:p>
          <a:p>
            <a:pPr eaLnBrk="1" hangingPunct="1"/>
            <a:endParaRPr lang="en-US" sz="1200" dirty="0"/>
          </a:p>
          <a:p>
            <a:pPr eaLnBrk="1" hangingPunct="1"/>
            <a:r>
              <a:rPr lang="en-US" sz="2400" dirty="0"/>
              <a:t>equilibrium shifts as predicted by Le </a:t>
            </a:r>
            <a:r>
              <a:rPr lang="en-US" sz="2400" dirty="0" err="1"/>
              <a:t>Chatelier’s</a:t>
            </a:r>
            <a:r>
              <a:rPr lang="en-US" sz="2400" dirty="0"/>
              <a:t> principle</a:t>
            </a:r>
            <a:endParaRPr lang="en-CA" sz="2400" dirty="0">
              <a:hlinkClick r:id="rId3"/>
            </a:endParaRPr>
          </a:p>
          <a:p>
            <a:pPr algn="ctr" eaLnBrk="1" hangingPunct="1">
              <a:buFont typeface="Wingdings 2" charset="0"/>
              <a:buNone/>
            </a:pPr>
            <a:r>
              <a:rPr lang="en-CA" sz="1800" dirty="0">
                <a:hlinkClick r:id="rId3"/>
              </a:rPr>
              <a:t>http://www.mhhe.com/physsci/chemistry/essentialchemistry/flash/buffer12.swf</a:t>
            </a:r>
            <a:r>
              <a:rPr lang="en-US" sz="1800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 b="1" baseline="-25000">
                <a:solidFill>
                  <a:srgbClr val="FFFFFF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 b="1" baseline="-25000">
                <a:solidFill>
                  <a:srgbClr val="FFFFFF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 b="1" baseline="-25000">
                <a:solidFill>
                  <a:srgbClr val="FFFFFF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 b="1" baseline="-25000">
                <a:solidFill>
                  <a:srgbClr val="FFFFFF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 b="1" baseline="-25000">
                <a:solidFill>
                  <a:srgbClr val="FFFFFF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FFFFFF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FFFFFF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FFFFFF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baseline="-25000">
                <a:solidFill>
                  <a:srgbClr val="FFFFFF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44E75595-CC17-EC4B-9849-EA44E6280453}" type="slidenum">
              <a:rPr lang="en-US" sz="1600">
                <a:solidFill>
                  <a:srgbClr val="CF5716"/>
                </a:solidFill>
              </a:rPr>
              <a:pPr/>
              <a:t>9</a:t>
            </a:fld>
            <a:endParaRPr lang="en-US" sz="1600">
              <a:solidFill>
                <a:srgbClr val="CF571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44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1984</TotalTime>
  <Words>1217</Words>
  <Application>Microsoft Office PowerPoint</Application>
  <PresentationFormat>On-screen Show (4:3)</PresentationFormat>
  <Paragraphs>191</Paragraphs>
  <Slides>25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Clarity</vt:lpstr>
      <vt:lpstr>SCH4U: Acids and Bases </vt:lpstr>
      <vt:lpstr>Common Ion Effect</vt:lpstr>
      <vt:lpstr>The Common Ion Effect </vt:lpstr>
      <vt:lpstr>Common Ion Effect </vt:lpstr>
      <vt:lpstr>Common Ion Effect </vt:lpstr>
      <vt:lpstr>Calculating pH when a Common Ion is Involved </vt:lpstr>
      <vt:lpstr>Solution:  </vt:lpstr>
      <vt:lpstr>Buffered Solutions </vt:lpstr>
      <vt:lpstr>Explaining a Buffer Solution</vt:lpstr>
      <vt:lpstr>Examples of Buffer Solutions </vt:lpstr>
      <vt:lpstr>PowerPoint Presentation</vt:lpstr>
      <vt:lpstr>Trivia Time ! </vt:lpstr>
      <vt:lpstr>1. Calculating the pH of a buffer  </vt:lpstr>
      <vt:lpstr>Calculating the pH of a buffer  </vt:lpstr>
      <vt:lpstr>Henderson-Hasselbach Equation</vt:lpstr>
      <vt:lpstr>Henderson-Hasselbach Equation</vt:lpstr>
      <vt:lpstr>Henderson-Hasselbach Equation</vt:lpstr>
      <vt:lpstr>2. Make a buffer problem</vt:lpstr>
      <vt:lpstr>2. Make a buffer problem</vt:lpstr>
      <vt:lpstr>3. The pH shift problem:  </vt:lpstr>
      <vt:lpstr>3. The pH shift problem:  </vt:lpstr>
      <vt:lpstr>PowerPoint Presentation</vt:lpstr>
      <vt:lpstr>Buffer Capacity</vt:lpstr>
      <vt:lpstr>pH Range </vt:lpstr>
      <vt:lpstr>Homework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SCH4U: Acids and Bases</dc:title>
  <dc:creator>Malgorzata Piorkowska</dc:creator>
  <cp:lastModifiedBy>Morrison, Brent</cp:lastModifiedBy>
  <cp:revision>22</cp:revision>
  <dcterms:created xsi:type="dcterms:W3CDTF">2017-03-05T18:19:45Z</dcterms:created>
  <dcterms:modified xsi:type="dcterms:W3CDTF">2019-06-11T18:02:18Z</dcterms:modified>
</cp:coreProperties>
</file>