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1"/>
  </p:notesMasterIdLst>
  <p:handoutMasterIdLst>
    <p:handoutMasterId r:id="rId32"/>
  </p:handout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3" r:id="rId15"/>
    <p:sldId id="351" r:id="rId16"/>
    <p:sldId id="352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5" r:id="rId28"/>
    <p:sldId id="364" r:id="rId29"/>
    <p:sldId id="3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69" autoAdjust="0"/>
  </p:normalViewPr>
  <p:slideViewPr>
    <p:cSldViewPr snapToGrid="0" snapToObjects="1">
      <p:cViewPr>
        <p:scale>
          <a:sx n="68" d="100"/>
          <a:sy n="68" d="100"/>
        </p:scale>
        <p:origin x="-58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B41A7-4DF7-4D4B-AEC5-B04AF5538AC1}" type="datetimeFigureOut">
              <a:rPr lang="en-US" smtClean="0"/>
              <a:t>2019/06/11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D0DD8-0B69-3040-AA91-4EA66183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52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EF5D9-0FEA-7D43-89B4-988DED898B89}" type="datetimeFigureOut">
              <a:rPr lang="en-US" smtClean="0"/>
              <a:t>2019/06/11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DE1DC-598C-D940-8F37-8D98F76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9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have neglected the small </a:t>
            </a:r>
            <a:r>
              <a:rPr lang="en-US" baseline="0" dirty="0" smtClean="0"/>
              <a:t>concentration of H+ ions that is due to the autoionization of water. Only 2 in every 10</a:t>
            </a:r>
            <a:r>
              <a:rPr lang="en-US" baseline="30000" dirty="0" smtClean="0"/>
              <a:t>9</a:t>
            </a:r>
            <a:r>
              <a:rPr lang="en-US" baseline="0" dirty="0" smtClean="0"/>
              <a:t> molecules undergo this. </a:t>
            </a:r>
          </a:p>
          <a:p>
            <a:r>
              <a:rPr lang="en-US" baseline="0" dirty="0" smtClean="0"/>
              <a:t>Also note that the number of HCOOH </a:t>
            </a:r>
            <a:r>
              <a:rPr lang="en-US" baseline="0" dirty="0" err="1" smtClean="0"/>
              <a:t>molecuels</a:t>
            </a:r>
            <a:r>
              <a:rPr lang="en-US" baseline="0" dirty="0" smtClean="0"/>
              <a:t> that ionize is very tiny.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DE1DC-598C-D940-8F37-8D98F7639E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0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DE1DC-598C-D940-8F37-8D98F7639E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3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with all of these questions</a:t>
            </a:r>
            <a:r>
              <a:rPr lang="en-US" baseline="0" dirty="0" smtClean="0"/>
              <a:t> since K</a:t>
            </a:r>
            <a:r>
              <a:rPr lang="en-US" baseline="-25000" dirty="0" smtClean="0"/>
              <a:t>a</a:t>
            </a:r>
            <a:r>
              <a:rPr lang="en-US" baseline="0" dirty="0" smtClean="0"/>
              <a:t> is small – you may chose to make your simplification.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DE1DC-598C-D940-8F37-8D98F7639E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DE1DC-598C-D940-8F37-8D98F7639E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F472-1BB2-A64C-80DF-CD138D9EDDBD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ADB0-D9C0-FE44-B439-D4697157ADD6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FF2A-8AE7-B74F-8A79-32956CD5240D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B327-C3A8-384C-8FDC-0611B88B78D1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441-4FCE-C540-893D-710F8F896316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EF81-E4DD-0942-9802-29A743709669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D62D-557A-9743-8A11-5F05CD81CF12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AEAC-12F9-0A44-9C7F-0D345C90398C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23F2-494A-5D43-B4AD-2FF07EE2CE29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1B7C-530E-C540-BED6-C1B9363A892C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882A-D6EC-E742-91A4-C7E4A9586D2B}" type="datetime2">
              <a:rPr lang="en-US" smtClean="0"/>
              <a:t>Tuesday, June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B039AFC-D084-C343-BA69-CEF5E5A33FA4}" type="datetime2">
              <a:rPr lang="en-US" smtClean="0"/>
              <a:t>Tuesday, June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Acid-Base </a:t>
            </a:r>
            <a:r>
              <a:rPr lang="en-US" dirty="0" err="1" smtClean="0"/>
              <a:t>Equilibria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PART 2: </a:t>
            </a:r>
            <a:br>
              <a:rPr lang="en-US" u="sng" dirty="0" smtClean="0"/>
            </a:br>
            <a:r>
              <a:rPr lang="en-US" dirty="0" smtClean="0"/>
              <a:t>WEAK A &amp; B </a:t>
            </a:r>
            <a:br>
              <a:rPr lang="en-US" dirty="0" smtClean="0"/>
            </a:br>
            <a:r>
              <a:rPr lang="en-US" dirty="0" smtClean="0"/>
              <a:t>          EQUILIBRIA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02" y="3505200"/>
            <a:ext cx="3912869" cy="29346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 1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505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Step 3: Create Ice Chart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Step 4: Solve for ‘x’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752045"/>
              </p:ext>
            </p:extLst>
          </p:nvPr>
        </p:nvGraphicFramePr>
        <p:xfrm>
          <a:off x="1524000" y="2089727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2364"/>
                <a:gridCol w="1962727"/>
                <a:gridCol w="1246909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COOH </a:t>
                      </a:r>
                      <a:r>
                        <a:rPr lang="en-US" baseline="-25000" dirty="0" smtClean="0"/>
                        <a:t>(aq) </a:t>
                      </a:r>
                      <a:r>
                        <a:rPr lang="en-US" baseline="30000" dirty="0" smtClean="0">
                          <a:sym typeface="Wingdings"/>
                        </a:rPr>
                        <a:t> 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(aq) 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COO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-25000" dirty="0" smtClean="0"/>
                        <a:t>(aq)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0.30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- </a:t>
                      </a:r>
                      <a:r>
                        <a:rPr lang="en-US" i="1" dirty="0" smtClean="0"/>
                        <a:t>x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 </a:t>
                      </a:r>
                      <a:r>
                        <a:rPr lang="en-US" i="1" dirty="0" smtClean="0"/>
                        <a:t>x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 </a:t>
                      </a:r>
                      <a:r>
                        <a:rPr lang="en-US" i="1" dirty="0" smtClean="0"/>
                        <a:t>x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Equilibrium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i="1" baseline="0" dirty="0" smtClean="0"/>
                        <a:t>x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  </a:t>
                      </a:r>
                      <a:r>
                        <a:rPr lang="en-US" i="1" dirty="0" smtClean="0"/>
                        <a:t>x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 </a:t>
                      </a:r>
                      <a:r>
                        <a:rPr lang="en-US" i="1" dirty="0" smtClean="0"/>
                        <a:t>x</a:t>
                      </a:r>
                      <a:r>
                        <a:rPr lang="en-US" i="1" baseline="0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69636" y="4779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/>
              </a:rPr>
              <a:t>K</a:t>
            </a:r>
            <a:r>
              <a:rPr lang="en-US" baseline="-25000" dirty="0">
                <a:solidFill>
                  <a:srgbClr val="FF0000"/>
                </a:solidFill>
                <a:sym typeface="Wingdings"/>
              </a:rPr>
              <a:t>a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= </a:t>
            </a:r>
            <a:r>
              <a:rPr lang="en-US" u="sng" dirty="0">
                <a:solidFill>
                  <a:srgbClr val="FF0000"/>
                </a:solidFill>
                <a:sym typeface="Wingdings"/>
              </a:rPr>
              <a:t> [H</a:t>
            </a:r>
            <a:r>
              <a:rPr lang="en-US" u="sng" baseline="30000" dirty="0">
                <a:solidFill>
                  <a:srgbClr val="FF0000"/>
                </a:solidFill>
                <a:sym typeface="Wingdings"/>
              </a:rPr>
              <a:t>+</a:t>
            </a:r>
            <a:r>
              <a:rPr lang="en-US" u="sng" dirty="0">
                <a:solidFill>
                  <a:srgbClr val="FF0000"/>
                </a:solidFill>
                <a:sym typeface="Wingdings"/>
              </a:rPr>
              <a:t>][CH</a:t>
            </a:r>
            <a:r>
              <a:rPr lang="en-US" u="sng" baseline="-25000" dirty="0">
                <a:solidFill>
                  <a:srgbClr val="FF0000"/>
                </a:solidFill>
                <a:sym typeface="Wingdings"/>
              </a:rPr>
              <a:t>3</a:t>
            </a:r>
            <a:r>
              <a:rPr lang="en-US" u="sng" dirty="0">
                <a:solidFill>
                  <a:srgbClr val="FF0000"/>
                </a:solidFill>
                <a:sym typeface="Wingdings"/>
              </a:rPr>
              <a:t>COO</a:t>
            </a:r>
            <a:r>
              <a:rPr lang="en-US" u="sng" baseline="30000" dirty="0">
                <a:solidFill>
                  <a:srgbClr val="FF0000"/>
                </a:solidFill>
                <a:sym typeface="Wingdings"/>
              </a:rPr>
              <a:t>-</a:t>
            </a:r>
            <a:r>
              <a:rPr lang="en-US" u="sng" dirty="0">
                <a:solidFill>
                  <a:srgbClr val="FF0000"/>
                </a:solidFill>
                <a:sym typeface="Wingdings"/>
              </a:rPr>
              <a:t>]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= </a:t>
            </a:r>
            <a:r>
              <a:rPr lang="en-US" u="sng" dirty="0" smtClean="0">
                <a:solidFill>
                  <a:srgbClr val="FF0000"/>
                </a:solidFill>
                <a:sym typeface="Wingdings"/>
              </a:rPr>
              <a:t>(x)(x)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= 1.8 x 10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-5</a:t>
            </a:r>
            <a:r>
              <a:rPr lang="en-US" baseline="-25000" dirty="0">
                <a:solidFill>
                  <a:srgbClr val="FF0000"/>
                </a:solidFill>
                <a:sym typeface="Wingdings"/>
              </a:rPr>
              <a:t/>
            </a:r>
            <a:br>
              <a:rPr lang="en-US" baseline="-25000" dirty="0">
                <a:solidFill>
                  <a:srgbClr val="FF0000"/>
                </a:solidFill>
                <a:sym typeface="Wingdings"/>
              </a:rPr>
            </a:br>
            <a:r>
              <a:rPr lang="en-US" dirty="0" smtClean="0">
                <a:solidFill>
                  <a:srgbClr val="FF0000"/>
                </a:solidFill>
                <a:sym typeface="Wingdings"/>
              </a:rPr>
              <a:t>         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[CH</a:t>
            </a:r>
            <a:r>
              <a:rPr lang="en-US" baseline="-25000" dirty="0">
                <a:solidFill>
                  <a:srgbClr val="FF0000"/>
                </a:solidFill>
                <a:sym typeface="Wingdings"/>
              </a:rPr>
              <a:t>3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COOH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]     0.30-x</a:t>
            </a:r>
            <a:endParaRPr lang="en-US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95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Continued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599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a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= </a:t>
            </a:r>
            <a:r>
              <a:rPr lang="en-US" sz="2000" u="sng" dirty="0">
                <a:solidFill>
                  <a:srgbClr val="FF0000"/>
                </a:solidFill>
                <a:sym typeface="Wingdings"/>
              </a:rPr>
              <a:t> [H</a:t>
            </a:r>
            <a:r>
              <a:rPr lang="en-US" sz="2000" u="sng" baseline="30000" dirty="0">
                <a:solidFill>
                  <a:srgbClr val="FF0000"/>
                </a:solidFill>
                <a:sym typeface="Wingdings"/>
              </a:rPr>
              <a:t>+</a:t>
            </a:r>
            <a:r>
              <a:rPr lang="en-US" sz="2000" u="sng" dirty="0">
                <a:solidFill>
                  <a:srgbClr val="FF0000"/>
                </a:solidFill>
                <a:sym typeface="Wingdings"/>
              </a:rPr>
              <a:t>][CH</a:t>
            </a:r>
            <a:r>
              <a:rPr lang="en-US" sz="2000" u="sng" baseline="-25000" dirty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000" u="sng" dirty="0">
                <a:solidFill>
                  <a:srgbClr val="FF0000"/>
                </a:solidFill>
                <a:sym typeface="Wingdings"/>
              </a:rPr>
              <a:t>COO</a:t>
            </a:r>
            <a:r>
              <a:rPr lang="en-US" sz="2000" u="sng" baseline="30000" dirty="0">
                <a:solidFill>
                  <a:srgbClr val="FF0000"/>
                </a:solidFill>
                <a:sym typeface="Wingdings"/>
              </a:rPr>
              <a:t>-</a:t>
            </a:r>
            <a:r>
              <a:rPr lang="en-US" sz="2000" u="sng" dirty="0">
                <a:solidFill>
                  <a:srgbClr val="FF0000"/>
                </a:solidFill>
                <a:sym typeface="Wingdings"/>
              </a:rPr>
              <a:t>]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</a:t>
            </a:r>
            <a:r>
              <a:rPr lang="en-US" sz="2000" u="sng" dirty="0" smtClean="0">
                <a:solidFill>
                  <a:srgbClr val="FF0000"/>
                </a:solidFill>
                <a:sym typeface="Wingdings"/>
              </a:rPr>
              <a:t>(x)(x)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1.8 x 10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-5</a:t>
            </a:r>
            <a:r>
              <a:rPr lang="en-US" sz="2000" baseline="-25000" dirty="0">
                <a:solidFill>
                  <a:srgbClr val="FF0000"/>
                </a:solidFill>
                <a:sym typeface="Wingdings"/>
              </a:rPr>
              <a:t/>
            </a:r>
            <a:br>
              <a:rPr lang="en-US" sz="2000" baseline="-25000" dirty="0">
                <a:solidFill>
                  <a:srgbClr val="FF0000"/>
                </a:solidFill>
                <a:sym typeface="Wingdings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        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[CH</a:t>
            </a:r>
            <a:r>
              <a:rPr lang="en-US" sz="2000" baseline="-25000" dirty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COOH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]     0.30-x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  </a:t>
            </a:r>
            <a:r>
              <a:rPr lang="en-US" sz="2000" i="1" dirty="0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+ 1.8x10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-5 </a:t>
            </a:r>
            <a:r>
              <a:rPr lang="en-US" sz="2000" i="1" dirty="0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– 5.4x10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-6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0 </a:t>
            </a:r>
            <a:br>
              <a:rPr lang="en-US" sz="2000" dirty="0" smtClean="0">
                <a:solidFill>
                  <a:srgbClr val="FF0000"/>
                </a:solidFill>
                <a:sym typeface="Wingdings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/>
            </a:r>
            <a:br>
              <a:rPr lang="en-US" sz="2000" dirty="0" smtClean="0">
                <a:solidFill>
                  <a:srgbClr val="FF0000"/>
                </a:solidFill>
                <a:sym typeface="Wingdings"/>
              </a:rPr>
            </a:br>
            <a:r>
              <a:rPr lang="en-US" sz="2000" dirty="0" smtClean="0">
                <a:solidFill>
                  <a:srgbClr val="292934"/>
                </a:solidFill>
                <a:sym typeface="Wingdings"/>
              </a:rPr>
              <a:t>Using the quadratic formula: </a:t>
            </a:r>
            <a:br>
              <a:rPr lang="en-US" sz="2000" dirty="0" smtClean="0">
                <a:solidFill>
                  <a:srgbClr val="292934"/>
                </a:solidFill>
                <a:sym typeface="Wingdings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2.32 x 10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-3 </a:t>
            </a:r>
            <a:br>
              <a:rPr lang="en-US" sz="2000" baseline="30000" dirty="0" smtClean="0">
                <a:solidFill>
                  <a:srgbClr val="FF0000"/>
                </a:solidFill>
                <a:sym typeface="Wingdings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- 2.33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x 10</a:t>
            </a:r>
            <a:r>
              <a:rPr lang="en-US" sz="2000" baseline="30000" dirty="0">
                <a:solidFill>
                  <a:srgbClr val="FF0000"/>
                </a:solidFill>
                <a:sym typeface="Wingdings"/>
              </a:rPr>
              <a:t>-3  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this answer is not possible </a:t>
            </a:r>
            <a:endParaRPr lang="en-US" sz="2000" dirty="0">
              <a:solidFill>
                <a:srgbClr val="FF0000"/>
              </a:solidFill>
              <a:sym typeface="Wingdings"/>
            </a:endParaRPr>
          </a:p>
          <a:p>
            <a:endParaRPr lang="en-US" sz="2000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Therefore, [H</a:t>
            </a:r>
            <a:r>
              <a:rPr lang="en-US" sz="2000" baseline="30000" dirty="0" smtClean="0">
                <a:sym typeface="Wingdings"/>
              </a:rPr>
              <a:t>+</a:t>
            </a:r>
            <a:r>
              <a:rPr lang="en-US" sz="2000" dirty="0" smtClean="0">
                <a:sym typeface="Wingdings"/>
              </a:rPr>
              <a:t>] = 2.32 x 10</a:t>
            </a:r>
            <a:r>
              <a:rPr lang="en-US" sz="2000" baseline="30000" dirty="0" smtClean="0">
                <a:sym typeface="Wingdings"/>
              </a:rPr>
              <a:t>-3</a:t>
            </a:r>
            <a:r>
              <a:rPr lang="en-US" sz="2000" dirty="0" smtClean="0">
                <a:sym typeface="Wingdings"/>
              </a:rPr>
              <a:t> M. Now you can use this value to solve for the pH of the solution.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      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pH=-log[H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]</a:t>
            </a:r>
            <a:br>
              <a:rPr lang="en-US" sz="2000" dirty="0" smtClean="0">
                <a:solidFill>
                  <a:srgbClr val="FF0000"/>
                </a:solidFill>
                <a:sym typeface="Wingdings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       pH= - log [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2.32 x 10</a:t>
            </a:r>
            <a:r>
              <a:rPr lang="en-US" sz="2000" baseline="30000" dirty="0">
                <a:solidFill>
                  <a:srgbClr val="FF0000"/>
                </a:solidFill>
                <a:sym typeface="Wingdings"/>
              </a:rPr>
              <a:t>-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] </a:t>
            </a:r>
            <a:br>
              <a:rPr lang="en-US" sz="2000" dirty="0" smtClean="0">
                <a:solidFill>
                  <a:srgbClr val="FF0000"/>
                </a:solidFill>
                <a:sym typeface="Wingdings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       pH= 2.64 </a:t>
            </a:r>
            <a:endParaRPr lang="en-US" sz="2000" dirty="0">
              <a:solidFill>
                <a:srgbClr val="FF0000"/>
              </a:solidFill>
              <a:sym typeface="Wingdings"/>
            </a:endParaRPr>
          </a:p>
          <a:p>
            <a:endParaRPr lang="en-US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933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with Polyprotic Acids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acids have more than one </a:t>
            </a:r>
            <a:r>
              <a:rPr lang="en-US" dirty="0" err="1" smtClean="0"/>
              <a:t>ionizable</a:t>
            </a:r>
            <a:r>
              <a:rPr lang="en-US" dirty="0" smtClean="0"/>
              <a:t> H atom. Each ionization has a unique K</a:t>
            </a:r>
            <a:r>
              <a:rPr lang="en-US" baseline="-25000" dirty="0" smtClean="0"/>
              <a:t>a</a:t>
            </a:r>
            <a:r>
              <a:rPr lang="en-US" dirty="0" smtClean="0"/>
              <a:t> value. A acid with two </a:t>
            </a:r>
            <a:r>
              <a:rPr lang="en-US" dirty="0" err="1" smtClean="0"/>
              <a:t>ionizable</a:t>
            </a:r>
            <a:r>
              <a:rPr lang="en-US" dirty="0" smtClean="0"/>
              <a:t> hydrogen's would have K</a:t>
            </a:r>
            <a:r>
              <a:rPr lang="en-US" baseline="-25000" dirty="0" smtClean="0"/>
              <a:t>a1</a:t>
            </a:r>
            <a:r>
              <a:rPr lang="en-US" dirty="0" smtClean="0"/>
              <a:t> and K</a:t>
            </a:r>
            <a:r>
              <a:rPr lang="en-US" baseline="-25000" dirty="0" smtClean="0"/>
              <a:t>a2.</a:t>
            </a:r>
            <a:r>
              <a:rPr lang="en-US" dirty="0" smtClean="0"/>
              <a:t> Ka</a:t>
            </a:r>
            <a:r>
              <a:rPr lang="en-US" baseline="-25000" dirty="0" smtClean="0"/>
              <a:t>2</a:t>
            </a:r>
            <a:r>
              <a:rPr lang="en-US" dirty="0" smtClean="0"/>
              <a:t> is always much smaller than K</a:t>
            </a:r>
            <a:r>
              <a:rPr lang="en-US" baseline="-25000" dirty="0" smtClean="0"/>
              <a:t>a1</a:t>
            </a:r>
            <a:r>
              <a:rPr lang="en-US" dirty="0" smtClean="0"/>
              <a:t> since it is much easier to remove the first proton from an acid. The difference in magnitude is at least 10</a:t>
            </a:r>
            <a:r>
              <a:rPr lang="en-US" baseline="30000" dirty="0" smtClean="0"/>
              <a:t>3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Step1 : 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3(aq) </a:t>
            </a:r>
            <a:r>
              <a:rPr lang="en-US" dirty="0" smtClean="0">
                <a:sym typeface="Wingdings"/>
              </a:rPr>
              <a:t> H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baseline="-25000" dirty="0" smtClean="0">
                <a:sym typeface="Wingdings"/>
              </a:rPr>
              <a:t>(aq)</a:t>
            </a:r>
            <a:r>
              <a:rPr lang="en-US" dirty="0" smtClean="0">
                <a:sym typeface="Wingdings"/>
              </a:rPr>
              <a:t> + HSO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baseline="-25000" dirty="0" smtClean="0">
                <a:sym typeface="Wingdings"/>
              </a:rPr>
              <a:t>(aq)</a:t>
            </a:r>
            <a:r>
              <a:rPr lang="en-US" dirty="0" smtClean="0">
                <a:sym typeface="Wingdings"/>
              </a:rPr>
              <a:t>     K</a:t>
            </a:r>
            <a:r>
              <a:rPr lang="en-US" baseline="-25000" dirty="0" smtClean="0">
                <a:sym typeface="Wingdings"/>
              </a:rPr>
              <a:t>a1</a:t>
            </a:r>
            <a:r>
              <a:rPr lang="en-US" dirty="0" smtClean="0">
                <a:sym typeface="Wingdings"/>
              </a:rPr>
              <a:t>= 1.7 x 10</a:t>
            </a:r>
            <a:r>
              <a:rPr lang="en-US" baseline="30000" dirty="0" smtClean="0">
                <a:sym typeface="Wingdings"/>
              </a:rPr>
              <a:t>-2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Step 2:   HSO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baseline="30000" dirty="0">
                <a:sym typeface="Wingdings"/>
              </a:rPr>
              <a:t>-</a:t>
            </a:r>
            <a:r>
              <a:rPr lang="en-US" baseline="-25000" dirty="0">
                <a:sym typeface="Wingdings"/>
              </a:rPr>
              <a:t>(aq)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 </a:t>
            </a:r>
            <a:r>
              <a:rPr lang="en-US" dirty="0">
                <a:sym typeface="Wingdings"/>
              </a:rPr>
              <a:t>H</a:t>
            </a:r>
            <a:r>
              <a:rPr lang="en-US" baseline="30000" dirty="0">
                <a:sym typeface="Wingdings"/>
              </a:rPr>
              <a:t>+</a:t>
            </a:r>
            <a:r>
              <a:rPr lang="en-US" baseline="-25000" dirty="0">
                <a:sym typeface="Wingdings"/>
              </a:rPr>
              <a:t>(aq)</a:t>
            </a:r>
            <a:r>
              <a:rPr lang="en-US" dirty="0">
                <a:sym typeface="Wingdings"/>
              </a:rPr>
              <a:t> + </a:t>
            </a:r>
            <a:r>
              <a:rPr lang="en-US" dirty="0" smtClean="0">
                <a:sym typeface="Wingdings"/>
              </a:rPr>
              <a:t>SO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baseline="30000" dirty="0" smtClean="0">
                <a:sym typeface="Wingdings"/>
              </a:rPr>
              <a:t>2-</a:t>
            </a:r>
            <a:r>
              <a:rPr lang="en-US" baseline="-25000" dirty="0">
                <a:sym typeface="Wingdings"/>
              </a:rPr>
              <a:t>(aq)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K</a:t>
            </a:r>
            <a:r>
              <a:rPr lang="en-US" baseline="-25000" dirty="0" smtClean="0">
                <a:sym typeface="Wingdings"/>
              </a:rPr>
              <a:t>a2</a:t>
            </a:r>
            <a:r>
              <a:rPr lang="en-US" dirty="0" smtClean="0">
                <a:sym typeface="Wingdings"/>
              </a:rPr>
              <a:t>= 6.4 x 10</a:t>
            </a:r>
            <a:r>
              <a:rPr lang="en-US" baseline="30000" dirty="0" smtClean="0">
                <a:sym typeface="Wingdings"/>
              </a:rPr>
              <a:t>-8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K</a:t>
            </a:r>
            <a:r>
              <a:rPr lang="en-US" baseline="-25000" dirty="0" smtClean="0"/>
              <a:t>a</a:t>
            </a:r>
            <a:r>
              <a:rPr lang="en-US" dirty="0" smtClean="0"/>
              <a:t> values for Polyprotic Acids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5250" b="-35250"/>
          <a:stretch>
            <a:fillRect/>
          </a:stretch>
        </p:blipFill>
        <p:spPr>
          <a:xfrm>
            <a:off x="457200" y="1304835"/>
            <a:ext cx="82296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acids, K</a:t>
            </a:r>
            <a:r>
              <a:rPr lang="en-US" baseline="-25000" dirty="0" smtClean="0"/>
              <a:t>a1</a:t>
            </a:r>
            <a:r>
              <a:rPr lang="en-US" dirty="0" smtClean="0"/>
              <a:t> is significantly larger (more than 10</a:t>
            </a:r>
            <a:r>
              <a:rPr lang="en-US" baseline="30000" dirty="0" smtClean="0"/>
              <a:t>3</a:t>
            </a:r>
            <a:r>
              <a:rPr lang="en-US" dirty="0" smtClean="0"/>
              <a:t>) than K</a:t>
            </a:r>
            <a:r>
              <a:rPr lang="en-US" baseline="-25000" dirty="0" smtClean="0"/>
              <a:t>a2</a:t>
            </a:r>
            <a:r>
              <a:rPr lang="en-US" dirty="0" smtClean="0"/>
              <a:t>. This suggests that most of the H</a:t>
            </a:r>
            <a:r>
              <a:rPr lang="en-US" baseline="30000" dirty="0" smtClean="0"/>
              <a:t>+</a:t>
            </a:r>
            <a:r>
              <a:rPr lang="en-US" dirty="0" smtClean="0"/>
              <a:t> (aq) in the solution comes from the first ionization reaction. This also means it is possible to obtain a satisfactory estimate of pH of a polyprotic acid solutions, by treating them as if they were </a:t>
            </a:r>
            <a:r>
              <a:rPr lang="en-US" b="1" dirty="0" err="1" smtClean="0"/>
              <a:t>monoprotic</a:t>
            </a:r>
            <a:r>
              <a:rPr lang="en-US" b="1" dirty="0" smtClean="0"/>
              <a:t> and considering only K</a:t>
            </a:r>
            <a:r>
              <a:rPr lang="en-US" b="1" baseline="-25000" dirty="0" smtClean="0"/>
              <a:t>a1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Please keep this in mind for the following example.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Calculting</a:t>
            </a:r>
            <a:r>
              <a:rPr lang="en-US" dirty="0" smtClean="0"/>
              <a:t> pH of a Polyprotic Acid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solubility of CO</a:t>
            </a:r>
            <a:r>
              <a:rPr lang="en-US" baseline="-25000" dirty="0" smtClean="0"/>
              <a:t>2(g)</a:t>
            </a:r>
            <a:r>
              <a:rPr lang="en-US" dirty="0" smtClean="0"/>
              <a:t> in pure water at 25°C and 0.1 atm is 0.0037 M. The common practice is to assume that all of the dissolved CO</a:t>
            </a:r>
            <a:r>
              <a:rPr lang="en-US" baseline="-25000" dirty="0" smtClean="0"/>
              <a:t>2</a:t>
            </a:r>
            <a:r>
              <a:rPr lang="en-US" dirty="0" smtClean="0"/>
              <a:t> is in the form of carbonic acid,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which is produced by reaction between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CO</a:t>
            </a:r>
            <a:r>
              <a:rPr lang="en-US" baseline="-25000" dirty="0" smtClean="0"/>
              <a:t>2(aq)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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CO</a:t>
            </a:r>
            <a:r>
              <a:rPr lang="en-US" baseline="-25000" dirty="0" smtClean="0">
                <a:sym typeface="Wingdings"/>
              </a:rPr>
              <a:t>3(aq) 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What is the pH of a 0.0037 M solution of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 </a:t>
            </a:r>
            <a:r>
              <a:rPr lang="en-US" dirty="0" smtClean="0"/>
              <a:t>?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By looking in your textbook appendix or reference chart: </a:t>
            </a:r>
            <a:br>
              <a:rPr lang="en-US" dirty="0" smtClean="0"/>
            </a:br>
            <a:r>
              <a:rPr lang="en-US" dirty="0" smtClean="0"/>
              <a:t>         K</a:t>
            </a:r>
            <a:r>
              <a:rPr lang="en-US" baseline="-25000" dirty="0" smtClean="0"/>
              <a:t>a1</a:t>
            </a:r>
            <a:r>
              <a:rPr lang="en-US" dirty="0" smtClean="0"/>
              <a:t> = 4.3 x 10</a:t>
            </a:r>
            <a:r>
              <a:rPr lang="en-US" baseline="30000" dirty="0" smtClean="0"/>
              <a:t>-7</a:t>
            </a:r>
            <a:r>
              <a:rPr lang="en-US" dirty="0" smtClean="0"/>
              <a:t>     K</a:t>
            </a:r>
            <a:r>
              <a:rPr lang="en-US" baseline="-25000" dirty="0" smtClean="0"/>
              <a:t>a2</a:t>
            </a:r>
            <a:r>
              <a:rPr lang="en-US" dirty="0" smtClean="0"/>
              <a:t> = 5.6 x 10</a:t>
            </a:r>
            <a:r>
              <a:rPr lang="en-US" baseline="30000" dirty="0" smtClean="0"/>
              <a:t>-11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is a </a:t>
            </a:r>
            <a:r>
              <a:rPr lang="en-US" b="1" dirty="0" smtClean="0"/>
              <a:t>diprotic</a:t>
            </a:r>
            <a:r>
              <a:rPr lang="en-US" dirty="0" smtClean="0"/>
              <a:t> acid, and has two acid-dissociation constants which differ by </a:t>
            </a:r>
            <a:r>
              <a:rPr lang="en-US" b="1" dirty="0" smtClean="0"/>
              <a:t>more than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. Therefore, pH can be calculated by considering only K</a:t>
            </a:r>
            <a:r>
              <a:rPr lang="en-US" baseline="-25000" dirty="0" smtClean="0"/>
              <a:t>a1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b="1" baseline="-25000" dirty="0" smtClean="0">
                <a:solidFill>
                  <a:srgbClr val="FF0000"/>
                </a:solidFill>
              </a:rPr>
              <a:t>a1 </a:t>
            </a:r>
            <a:r>
              <a:rPr lang="en-US" b="1" dirty="0" smtClean="0">
                <a:solidFill>
                  <a:srgbClr val="FF0000"/>
                </a:solidFill>
              </a:rPr>
              <a:t>/ K</a:t>
            </a:r>
            <a:r>
              <a:rPr lang="en-US" b="1" baseline="-25000" dirty="0" smtClean="0">
                <a:solidFill>
                  <a:srgbClr val="FF0000"/>
                </a:solidFill>
              </a:rPr>
              <a:t>a2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4.3 x 10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r>
              <a:rPr lang="en-US" b="1" baseline="30000" dirty="0" smtClean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/  </a:t>
            </a:r>
            <a:r>
              <a:rPr lang="en-US" b="1" dirty="0">
                <a:solidFill>
                  <a:srgbClr val="FF0000"/>
                </a:solidFill>
              </a:rPr>
              <a:t>5.6 x 10</a:t>
            </a:r>
            <a:r>
              <a:rPr lang="en-US" b="1" baseline="30000" dirty="0">
                <a:solidFill>
                  <a:srgbClr val="FF0000"/>
                </a:solidFill>
              </a:rPr>
              <a:t>-11 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= 7.67 x 10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Please try the question before looking at the solution on the next slide </a:t>
            </a:r>
            <a:r>
              <a:rPr lang="en-US" dirty="0" smtClean="0">
                <a:sym typeface="Wingdings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Continued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863672"/>
              </p:ext>
            </p:extLst>
          </p:nvPr>
        </p:nvGraphicFramePr>
        <p:xfrm>
          <a:off x="457200" y="1524000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CO</a:t>
                      </a:r>
                      <a:r>
                        <a:rPr lang="en-US" sz="1400" baseline="-25000" dirty="0" smtClean="0"/>
                        <a:t>3(aq)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Wingdings"/>
                        </a:rPr>
                        <a:t>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</a:t>
                      </a:r>
                      <a:r>
                        <a:rPr lang="en-US" sz="1400" baseline="30000" dirty="0" smtClean="0"/>
                        <a:t>+</a:t>
                      </a:r>
                      <a:r>
                        <a:rPr lang="en-US" sz="1400" baseline="-25000" dirty="0" smtClean="0"/>
                        <a:t>(aq) 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HCO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baseline="30000" dirty="0" smtClean="0"/>
                        <a:t>-</a:t>
                      </a:r>
                      <a:r>
                        <a:rPr lang="en-US" sz="1400" baseline="-25000" dirty="0" smtClean="0"/>
                        <a:t>(aq)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[Initial]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  0.0037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[Change]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 </a:t>
                      </a:r>
                      <a:r>
                        <a:rPr lang="en-US" sz="1400" i="1" dirty="0" smtClean="0"/>
                        <a:t>x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 </a:t>
                      </a:r>
                      <a:r>
                        <a:rPr lang="en-US" sz="1400" i="1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+ </a:t>
                      </a:r>
                      <a:r>
                        <a:rPr lang="en-US" sz="1400" i="1" dirty="0" smtClean="0"/>
                        <a:t>x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[Equilibrium]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0.0037 -</a:t>
                      </a:r>
                      <a:r>
                        <a:rPr lang="en-US" sz="1400" i="1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x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1467" y="3192703"/>
            <a:ext cx="741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baseline="-25000" dirty="0" smtClean="0">
                <a:solidFill>
                  <a:srgbClr val="FF0000"/>
                </a:solidFill>
              </a:rPr>
              <a:t>a1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u="sng" dirty="0">
                <a:solidFill>
                  <a:srgbClr val="FF0000"/>
                </a:solidFill>
                <a:sym typeface="Wingdings"/>
              </a:rPr>
              <a:t>[H</a:t>
            </a:r>
            <a:r>
              <a:rPr lang="en-US" u="sng" baseline="30000" dirty="0">
                <a:solidFill>
                  <a:srgbClr val="FF0000"/>
                </a:solidFill>
                <a:sym typeface="Wingdings"/>
              </a:rPr>
              <a:t>+</a:t>
            </a:r>
            <a:r>
              <a:rPr lang="en-US" u="sng" dirty="0">
                <a:solidFill>
                  <a:srgbClr val="FF0000"/>
                </a:solidFill>
                <a:sym typeface="Wingdings"/>
              </a:rPr>
              <a:t>]</a:t>
            </a:r>
            <a:r>
              <a:rPr lang="en-US" u="sng" dirty="0" smtClean="0">
                <a:solidFill>
                  <a:srgbClr val="FF0000"/>
                </a:solidFill>
                <a:sym typeface="Wingdings"/>
              </a:rPr>
              <a:t>[HCO</a:t>
            </a:r>
            <a:r>
              <a:rPr lang="en-US" u="sng" baseline="-250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u="sng" baseline="30000" dirty="0" smtClean="0">
                <a:solidFill>
                  <a:srgbClr val="FF0000"/>
                </a:solidFill>
                <a:sym typeface="Wingdings"/>
              </a:rPr>
              <a:t>-</a:t>
            </a:r>
            <a:r>
              <a:rPr lang="en-US" u="sng" dirty="0">
                <a:solidFill>
                  <a:srgbClr val="FF0000"/>
                </a:solidFill>
                <a:sym typeface="Wingdings"/>
              </a:rPr>
              <a:t>]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= </a:t>
            </a:r>
            <a:r>
              <a:rPr lang="en-US" u="sng" dirty="0" smtClean="0">
                <a:solidFill>
                  <a:srgbClr val="FF0000"/>
                </a:solidFill>
                <a:sym typeface="Wingdings"/>
              </a:rPr>
              <a:t>  (x</a:t>
            </a:r>
            <a:r>
              <a:rPr lang="en-US" u="sng" dirty="0">
                <a:solidFill>
                  <a:srgbClr val="FF0000"/>
                </a:solidFill>
                <a:sym typeface="Wingdings"/>
              </a:rPr>
              <a:t>)(x) </a:t>
            </a:r>
            <a:r>
              <a:rPr lang="en-US" u="sng" dirty="0" smtClean="0">
                <a:solidFill>
                  <a:srgbClr val="FF0000"/>
                </a:solidFill>
                <a:sym typeface="Wingdings"/>
              </a:rPr>
              <a:t>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= 4.3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x 10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-7</a:t>
            </a:r>
            <a:r>
              <a:rPr lang="en-US" baseline="-25000" dirty="0">
                <a:solidFill>
                  <a:srgbClr val="FF0000"/>
                </a:solidFill>
                <a:sym typeface="Wingdings"/>
              </a:rPr>
              <a:t/>
            </a:r>
            <a:br>
              <a:rPr lang="en-US" baseline="-25000" dirty="0">
                <a:solidFill>
                  <a:srgbClr val="FF0000"/>
                </a:solidFill>
                <a:sym typeface="Wingdings"/>
              </a:rPr>
            </a:br>
            <a:r>
              <a:rPr lang="en-US" dirty="0">
                <a:solidFill>
                  <a:srgbClr val="FF0000"/>
                </a:solidFill>
                <a:sym typeface="Wingdings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[H</a:t>
            </a:r>
            <a:r>
              <a:rPr lang="en-US" baseline="-250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] </a:t>
            </a:r>
            <a:r>
              <a:rPr lang="en-US" dirty="0" smtClean="0">
                <a:solidFill>
                  <a:srgbClr val="FF0000"/>
                </a:solidFill>
              </a:rPr>
              <a:t>        0.0037-x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+ 4.3 x 10</a:t>
            </a:r>
            <a:r>
              <a:rPr lang="en-US" baseline="30000" dirty="0" smtClean="0">
                <a:solidFill>
                  <a:srgbClr val="FF0000"/>
                </a:solidFill>
              </a:rPr>
              <a:t>-7</a:t>
            </a:r>
            <a:r>
              <a:rPr lang="en-US" i="1" dirty="0" smtClean="0">
                <a:solidFill>
                  <a:srgbClr val="FF0000"/>
                </a:solidFill>
              </a:rPr>
              <a:t>x – </a:t>
            </a:r>
            <a:r>
              <a:rPr lang="en-US" dirty="0" smtClean="0">
                <a:solidFill>
                  <a:srgbClr val="FF0000"/>
                </a:solidFill>
              </a:rPr>
              <a:t>1.59 x 10</a:t>
            </a:r>
            <a:r>
              <a:rPr lang="en-US" baseline="30000" dirty="0" smtClean="0">
                <a:solidFill>
                  <a:srgbClr val="FF0000"/>
                </a:solidFill>
              </a:rPr>
              <a:t>-9</a:t>
            </a:r>
            <a:r>
              <a:rPr lang="en-US" dirty="0" smtClean="0">
                <a:solidFill>
                  <a:srgbClr val="FF0000"/>
                </a:solidFill>
              </a:rPr>
              <a:t> = 0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Using the quadratic equation we get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 4.0 x 10</a:t>
            </a:r>
            <a:r>
              <a:rPr lang="en-US" baseline="30000" dirty="0" smtClean="0">
                <a:solidFill>
                  <a:srgbClr val="FF0000"/>
                </a:solidFill>
              </a:rPr>
              <a:t>-5</a:t>
            </a:r>
            <a:r>
              <a:rPr lang="en-US" dirty="0" smtClean="0">
                <a:solidFill>
                  <a:srgbClr val="FF0000"/>
                </a:solidFill>
              </a:rPr>
              <a:t>                      x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= - 4.0 x 10</a:t>
            </a:r>
            <a:r>
              <a:rPr lang="en-US" baseline="30000" dirty="0" smtClean="0">
                <a:solidFill>
                  <a:srgbClr val="FF0000"/>
                </a:solidFill>
              </a:rPr>
              <a:t> – 5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(not possible)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467" y="5221721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Therefore, x</a:t>
            </a:r>
            <a:r>
              <a:rPr lang="en-US" baseline="-25000" dirty="0" smtClean="0"/>
              <a:t>2</a:t>
            </a:r>
            <a:r>
              <a:rPr lang="en-US" dirty="0" smtClean="0"/>
              <a:t>= [H</a:t>
            </a:r>
            <a:r>
              <a:rPr lang="en-US" baseline="30000" dirty="0" smtClean="0"/>
              <a:t>+</a:t>
            </a:r>
            <a:r>
              <a:rPr lang="en-US" dirty="0" smtClean="0"/>
              <a:t>] = </a:t>
            </a:r>
            <a:r>
              <a:rPr lang="en-US" dirty="0" smtClean="0">
                <a:solidFill>
                  <a:srgbClr val="FF0000"/>
                </a:solidFill>
              </a:rPr>
              <a:t>4.0 </a:t>
            </a:r>
            <a:r>
              <a:rPr lang="en-US" dirty="0">
                <a:solidFill>
                  <a:srgbClr val="FF0000"/>
                </a:solidFill>
              </a:rPr>
              <a:t>x 10</a:t>
            </a:r>
            <a:r>
              <a:rPr lang="en-US" baseline="30000" dirty="0">
                <a:solidFill>
                  <a:srgbClr val="FF0000"/>
                </a:solidFill>
              </a:rPr>
              <a:t>-5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2000" y="6026723"/>
            <a:ext cx="447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pH= -log[H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] = -log(</a:t>
            </a:r>
            <a:r>
              <a:rPr lang="en-US" sz="2000" b="1" dirty="0">
                <a:solidFill>
                  <a:srgbClr val="FF0000"/>
                </a:solidFill>
              </a:rPr>
              <a:t>4.0 x 10</a:t>
            </a:r>
            <a:r>
              <a:rPr lang="en-US" sz="2000" b="1" baseline="30000" dirty="0">
                <a:solidFill>
                  <a:srgbClr val="FF0000"/>
                </a:solidFill>
              </a:rPr>
              <a:t>-5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)= 4.40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Bases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B</a:t>
            </a:r>
            <a:r>
              <a:rPr lang="en-US" baseline="-25000" dirty="0" smtClean="0"/>
              <a:t>(aq)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  <a:r>
              <a:rPr lang="en-US" dirty="0" smtClean="0"/>
              <a:t> </a:t>
            </a:r>
            <a:r>
              <a:rPr lang="en-US" baseline="-25000" dirty="0" smtClean="0"/>
              <a:t> </a:t>
            </a:r>
            <a:r>
              <a:rPr lang="en-US" dirty="0" smtClean="0">
                <a:sym typeface="Wingdings"/>
              </a:rPr>
              <a:t>  HB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baseline="-25000" dirty="0" smtClean="0">
                <a:sym typeface="Wingdings"/>
              </a:rPr>
              <a:t>(aq)</a:t>
            </a:r>
            <a:r>
              <a:rPr lang="en-US" dirty="0" smtClean="0">
                <a:sym typeface="Wingdings"/>
              </a:rPr>
              <a:t> + OH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</a:t>
            </a:r>
            <a:r>
              <a:rPr lang="en-US" baseline="-25000" dirty="0" smtClean="0">
                <a:sym typeface="Wingdings"/>
              </a:rPr>
              <a:t>(aq)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B = a weak base. It abstracts a </a:t>
            </a:r>
            <a:r>
              <a:rPr lang="en-US" b="1" dirty="0" smtClean="0">
                <a:sym typeface="Wingdings"/>
              </a:rPr>
              <a:t>proton</a:t>
            </a:r>
            <a:r>
              <a:rPr lang="en-US" dirty="0" smtClean="0">
                <a:sym typeface="Wingdings"/>
              </a:rPr>
              <a:t> from water, creating HB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(conjugate acid) and hydroxide ions. 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K</a:t>
            </a:r>
            <a:r>
              <a:rPr lang="en-US" baseline="-25000" dirty="0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, the </a:t>
            </a:r>
            <a:r>
              <a:rPr lang="en-US" b="1" dirty="0" smtClean="0">
                <a:sym typeface="Wingdings"/>
              </a:rPr>
              <a:t>base-dissociation constant </a:t>
            </a:r>
            <a:r>
              <a:rPr lang="en-US" dirty="0" smtClean="0">
                <a:sym typeface="Wingdings"/>
              </a:rPr>
              <a:t>always refers to the equilibrium in which a base reacts with water to form the corresponding conjugate acid and OH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	   K</a:t>
            </a:r>
            <a:r>
              <a:rPr lang="en-US" baseline="-25000" dirty="0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 = </a:t>
            </a:r>
            <a:r>
              <a:rPr lang="en-US" u="sng" dirty="0" smtClean="0">
                <a:sym typeface="Wingdings"/>
              </a:rPr>
              <a:t>[HB</a:t>
            </a:r>
            <a:r>
              <a:rPr lang="en-US" u="sng" baseline="30000" dirty="0" smtClean="0">
                <a:sym typeface="Wingdings"/>
              </a:rPr>
              <a:t>+</a:t>
            </a:r>
            <a:r>
              <a:rPr lang="en-US" u="sng" dirty="0" smtClean="0">
                <a:sym typeface="Wingdings"/>
              </a:rPr>
              <a:t>][OH</a:t>
            </a:r>
            <a:r>
              <a:rPr lang="en-US" u="sng" baseline="30000" dirty="0" smtClean="0">
                <a:sym typeface="Wingdings"/>
              </a:rPr>
              <a:t>-</a:t>
            </a:r>
            <a:r>
              <a:rPr lang="en-US" u="sng" dirty="0" smtClean="0">
                <a:sym typeface="Wingdings"/>
              </a:rPr>
              <a:t>]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          		     [B]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09"/>
            <a:ext cx="8229600" cy="990600"/>
          </a:xfrm>
        </p:spPr>
        <p:txBody>
          <a:bodyPr/>
          <a:lstStyle/>
          <a:p>
            <a:r>
              <a:rPr lang="en-US" dirty="0" smtClean="0"/>
              <a:t>Common Weak Bases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3281" r="-13281"/>
          <a:stretch>
            <a:fillRect/>
          </a:stretch>
        </p:blipFill>
        <p:spPr>
          <a:xfrm>
            <a:off x="203200" y="1005127"/>
            <a:ext cx="8483600" cy="50273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Acids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HA</a:t>
            </a:r>
            <a:r>
              <a:rPr lang="en-US" baseline="-25000" dirty="0" smtClean="0"/>
              <a:t>(aq) </a:t>
            </a:r>
            <a:r>
              <a:rPr lang="en-US" dirty="0" smtClean="0"/>
              <a:t> +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   H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O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baseline="-25000" dirty="0" smtClean="0">
                <a:sym typeface="Wingdings"/>
              </a:rPr>
              <a:t>(aq)</a:t>
            </a:r>
            <a:r>
              <a:rPr lang="en-US" dirty="0" smtClean="0">
                <a:sym typeface="Wingdings"/>
              </a:rPr>
              <a:t> +     A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baseline="-25000" dirty="0" smtClean="0">
                <a:sym typeface="Wingdings"/>
              </a:rPr>
              <a:t>(aq)</a:t>
            </a:r>
            <a:r>
              <a:rPr lang="en-US" dirty="0" smtClean="0">
                <a:sym typeface="Wingdings"/>
              </a:rPr>
              <a:t> 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Or 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                  HA</a:t>
            </a:r>
            <a:r>
              <a:rPr lang="en-US" baseline="-25000" dirty="0" smtClean="0">
                <a:sym typeface="Wingdings"/>
              </a:rPr>
              <a:t>(aq)</a:t>
            </a:r>
            <a:r>
              <a:rPr lang="en-US" dirty="0" smtClean="0">
                <a:sym typeface="Wingdings"/>
              </a:rPr>
              <a:t>       H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baseline="-25000" dirty="0" smtClean="0">
                <a:sym typeface="Wingdings"/>
              </a:rPr>
              <a:t>(aq)</a:t>
            </a:r>
            <a:r>
              <a:rPr lang="en-US" dirty="0" smtClean="0">
                <a:sym typeface="Wingdings"/>
              </a:rPr>
              <a:t> +     A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baseline="-25000" dirty="0" smtClean="0">
                <a:sym typeface="Wingdings"/>
              </a:rPr>
              <a:t>(aq)</a:t>
            </a:r>
            <a:br>
              <a:rPr lang="en-US" baseline="-25000" dirty="0" smtClean="0">
                <a:sym typeface="Wingdings"/>
              </a:rPr>
            </a:br>
            <a:r>
              <a:rPr lang="en-US" baseline="-25000" dirty="0" smtClean="0">
                <a:sym typeface="Wingdings"/>
              </a:rPr>
              <a:t/>
            </a:r>
            <a:br>
              <a:rPr lang="en-US" baseline="-25000" dirty="0" smtClean="0">
                <a:sym typeface="Wingdings"/>
              </a:rPr>
            </a:br>
            <a:r>
              <a:rPr lang="en-US" baseline="-25000" dirty="0" smtClean="0">
                <a:solidFill>
                  <a:srgbClr val="FF0000"/>
                </a:solidFill>
                <a:sym typeface="Wingdings"/>
              </a:rPr>
              <a:t>*** HA represents a </a:t>
            </a:r>
            <a:r>
              <a:rPr lang="en-US" b="1" baseline="-25000" dirty="0" smtClean="0">
                <a:solidFill>
                  <a:srgbClr val="FF0000"/>
                </a:solidFill>
                <a:sym typeface="Wingdings"/>
              </a:rPr>
              <a:t>WEAK ACID </a:t>
            </a:r>
            <a:r>
              <a:rPr lang="en-US" baseline="-25000" dirty="0" smtClean="0">
                <a:solidFill>
                  <a:srgbClr val="FF0000"/>
                </a:solidFill>
                <a:sym typeface="Wingdings"/>
              </a:rPr>
              <a:t/>
            </a:r>
            <a:br>
              <a:rPr lang="en-US" baseline="-25000" dirty="0" smtClean="0">
                <a:solidFill>
                  <a:srgbClr val="FF0000"/>
                </a:solidFill>
                <a:sym typeface="Wingdings"/>
              </a:rPr>
            </a:br>
            <a:r>
              <a:rPr lang="en-US" baseline="-25000" dirty="0" smtClean="0">
                <a:sym typeface="Wingdings"/>
              </a:rPr>
              <a:t/>
            </a:r>
            <a:br>
              <a:rPr lang="en-US" baseline="-25000" dirty="0" smtClean="0">
                <a:sym typeface="Wingdings"/>
              </a:rPr>
            </a:br>
            <a:r>
              <a:rPr lang="en-US" baseline="-25000" dirty="0" smtClean="0">
                <a:sym typeface="Wingdings"/>
              </a:rPr>
              <a:t>                          </a:t>
            </a:r>
            <a:r>
              <a:rPr lang="en-US" dirty="0" smtClean="0">
                <a:sym typeface="Wingdings"/>
              </a:rPr>
              <a:t>K</a:t>
            </a:r>
            <a:r>
              <a:rPr lang="en-US" baseline="-25000" dirty="0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= </a:t>
            </a:r>
            <a:r>
              <a:rPr lang="en-US" u="sng" dirty="0" smtClean="0">
                <a:sym typeface="Wingdings"/>
              </a:rPr>
              <a:t>[H</a:t>
            </a:r>
            <a:r>
              <a:rPr lang="en-US" u="sng" baseline="-25000" dirty="0" smtClean="0">
                <a:sym typeface="Wingdings"/>
              </a:rPr>
              <a:t>3</a:t>
            </a:r>
            <a:r>
              <a:rPr lang="en-US" u="sng" dirty="0" smtClean="0">
                <a:sym typeface="Wingdings"/>
              </a:rPr>
              <a:t>O</a:t>
            </a:r>
            <a:r>
              <a:rPr lang="en-US" u="sng" baseline="30000" dirty="0" smtClean="0">
                <a:sym typeface="Wingdings"/>
              </a:rPr>
              <a:t>+</a:t>
            </a:r>
            <a:r>
              <a:rPr lang="en-US" u="sng" dirty="0" smtClean="0">
                <a:sym typeface="Wingdings"/>
              </a:rPr>
              <a:t>][A</a:t>
            </a:r>
            <a:r>
              <a:rPr lang="en-US" u="sng" baseline="30000" dirty="0" smtClean="0">
                <a:sym typeface="Wingdings"/>
              </a:rPr>
              <a:t>-</a:t>
            </a:r>
            <a:r>
              <a:rPr lang="en-US" u="sng" dirty="0" smtClean="0">
                <a:sym typeface="Wingdings"/>
              </a:rPr>
              <a:t>]</a:t>
            </a:r>
            <a:r>
              <a:rPr lang="en-US" dirty="0" smtClean="0">
                <a:sym typeface="Wingdings"/>
              </a:rPr>
              <a:t> = </a:t>
            </a:r>
            <a:r>
              <a:rPr lang="en-US" u="sng" dirty="0" smtClean="0">
                <a:sym typeface="Wingdings"/>
              </a:rPr>
              <a:t>[H</a:t>
            </a:r>
            <a:r>
              <a:rPr lang="en-US" u="sng" baseline="30000" dirty="0" smtClean="0">
                <a:sym typeface="Wingdings"/>
              </a:rPr>
              <a:t>+</a:t>
            </a:r>
            <a:r>
              <a:rPr lang="en-US" u="sng" dirty="0" smtClean="0">
                <a:sym typeface="Wingdings"/>
              </a:rPr>
              <a:t>][A</a:t>
            </a:r>
            <a:r>
              <a:rPr lang="en-US" u="sng" baseline="30000" dirty="0" smtClean="0">
                <a:sym typeface="Wingdings"/>
              </a:rPr>
              <a:t>-</a:t>
            </a:r>
            <a:r>
              <a:rPr lang="en-US" u="sng" dirty="0" smtClean="0">
                <a:sym typeface="Wingdings"/>
              </a:rPr>
              <a:t>]</a:t>
            </a:r>
            <a:r>
              <a:rPr lang="en-US" dirty="0" smtClean="0">
                <a:sym typeface="Wingdings"/>
              </a:rPr>
              <a:t> = K</a:t>
            </a:r>
            <a:r>
              <a:rPr lang="en-US" baseline="-25000" dirty="0" smtClean="0">
                <a:sym typeface="Wingdings"/>
              </a:rPr>
              <a:t>a</a:t>
            </a:r>
            <a:r>
              <a:rPr lang="en-US" baseline="-25000" dirty="0">
                <a:sym typeface="Wingdings"/>
              </a:rPr>
              <a:t/>
            </a:r>
            <a:br>
              <a:rPr lang="en-US" baseline="-25000" dirty="0">
                <a:sym typeface="Wingdings"/>
              </a:rPr>
            </a:br>
            <a:r>
              <a:rPr lang="en-US" dirty="0" smtClean="0">
                <a:sym typeface="Wingdings"/>
              </a:rPr>
              <a:t>                           [HA]           [HA]  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sz="2000" b="1" dirty="0" smtClean="0">
                <a:sym typeface="Wingdings"/>
              </a:rPr>
              <a:t>Acid-Dissociation Constant, K</a:t>
            </a:r>
            <a:r>
              <a:rPr lang="en-US" sz="2000" b="1" baseline="-25000" dirty="0" smtClean="0">
                <a:sym typeface="Wingdings"/>
              </a:rPr>
              <a:t>a</a:t>
            </a:r>
            <a:r>
              <a:rPr lang="en-US" sz="2000" b="1" dirty="0" smtClean="0">
                <a:sym typeface="Wingdings"/>
              </a:rPr>
              <a:t>: </a:t>
            </a:r>
            <a:r>
              <a:rPr lang="en-US" sz="2000" dirty="0" smtClean="0">
                <a:sym typeface="Wingdings"/>
              </a:rPr>
              <a:t>equilibrium constant for the ionization of an acid. 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K</a:t>
            </a:r>
            <a:r>
              <a:rPr lang="en-US" baseline="-25000" dirty="0" smtClean="0"/>
              <a:t>b</a:t>
            </a:r>
            <a:r>
              <a:rPr lang="en-US" dirty="0" smtClean="0"/>
              <a:t> to calculate [OH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concentration of OH</a:t>
            </a:r>
            <a:r>
              <a:rPr lang="en-US" baseline="30000" dirty="0" smtClean="0"/>
              <a:t>-</a:t>
            </a:r>
            <a:r>
              <a:rPr lang="en-US" dirty="0" smtClean="0"/>
              <a:t> in a 0.15 M solution of NH</a:t>
            </a:r>
            <a:r>
              <a:rPr lang="en-US" baseline="-25000" dirty="0" smtClean="0"/>
              <a:t>3</a:t>
            </a:r>
            <a:r>
              <a:rPr lang="en-US" dirty="0" smtClean="0"/>
              <a:t>. The K</a:t>
            </a:r>
            <a:r>
              <a:rPr lang="en-US" baseline="-25000" dirty="0" smtClean="0"/>
              <a:t>b</a:t>
            </a:r>
            <a:r>
              <a:rPr lang="en-US" dirty="0" smtClean="0"/>
              <a:t> at 25°C is 1.8 x 10 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 smtClean="0"/>
              <a:t>Plan</a:t>
            </a:r>
            <a:r>
              <a:rPr lang="en-US" dirty="0" smtClean="0"/>
              <a:t>: Use the same steps as used in solving ionization of weak acids.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a) Write the ionization reaction </a:t>
            </a:r>
            <a:br>
              <a:rPr lang="en-US" dirty="0" smtClean="0"/>
            </a:br>
            <a:r>
              <a:rPr lang="en-US" dirty="0" smtClean="0"/>
              <a:t>b) Set up Corresponding equilibrium-constant expression </a:t>
            </a:r>
          </a:p>
          <a:p>
            <a:pPr marL="0" indent="0">
              <a:buNone/>
            </a:pPr>
            <a:r>
              <a:rPr lang="en-US" dirty="0" smtClean="0"/>
              <a:t>  c) solve for ’x’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once you have known [OH</a:t>
            </a:r>
            <a:r>
              <a:rPr lang="en-US" baseline="30000" dirty="0" smtClean="0"/>
              <a:t>-</a:t>
            </a:r>
            <a:r>
              <a:rPr lang="en-US" dirty="0" smtClean="0"/>
              <a:t>], you are able to calculate percentage ionization, pH and </a:t>
            </a:r>
            <a:r>
              <a:rPr lang="en-US" dirty="0" err="1" smtClean="0"/>
              <a:t>pOH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" y="198937"/>
            <a:ext cx="8229600" cy="990600"/>
          </a:xfrm>
        </p:spPr>
        <p:txBody>
          <a:bodyPr/>
          <a:lstStyle/>
          <a:p>
            <a:r>
              <a:rPr lang="en-US" dirty="0" smtClean="0"/>
              <a:t>Solution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40210"/>
              </p:ext>
            </p:extLst>
          </p:nvPr>
        </p:nvGraphicFramePr>
        <p:xfrm>
          <a:off x="2185678" y="677334"/>
          <a:ext cx="6858001" cy="2090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198249"/>
                <a:gridCol w="1544952"/>
                <a:gridCol w="1371600"/>
                <a:gridCol w="1371600"/>
              </a:tblGrid>
              <a:tr h="4376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3(aq)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(l)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/>
                        </a:rPr>
                        <a:t> 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/>
                        </a:rPr>
                        <a:t>NH</a:t>
                      </a:r>
                      <a:r>
                        <a:rPr lang="en-US" baseline="-25000" dirty="0" smtClean="0">
                          <a:sym typeface="Wingdings"/>
                        </a:rPr>
                        <a:t>4</a:t>
                      </a:r>
                      <a:r>
                        <a:rPr lang="en-US" baseline="30000" dirty="0" smtClean="0">
                          <a:sym typeface="Wingdings"/>
                        </a:rPr>
                        <a:t>+</a:t>
                      </a:r>
                      <a:r>
                        <a:rPr lang="en-US" baseline="-25000" dirty="0" smtClean="0">
                          <a:sym typeface="Wingdings"/>
                        </a:rPr>
                        <a:t>(aq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/>
                        </a:rPr>
                        <a:t>OH</a:t>
                      </a:r>
                      <a:r>
                        <a:rPr lang="en-US" baseline="30000" dirty="0" smtClean="0">
                          <a:sym typeface="Wingdings"/>
                        </a:rPr>
                        <a:t>-</a:t>
                      </a:r>
                      <a:r>
                        <a:rPr lang="en-US" baseline="-25000" dirty="0" smtClean="0">
                          <a:sym typeface="Wingdings"/>
                        </a:rPr>
                        <a:t> (aq) </a:t>
                      </a:r>
                      <a:endParaRPr lang="en-US" dirty="0"/>
                    </a:p>
                  </a:txBody>
                  <a:tcPr/>
                </a:tc>
              </a:tr>
              <a:tr h="5302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302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i="1" baseline="0" dirty="0" smtClean="0"/>
                        <a:t> x </a:t>
                      </a:r>
                      <a:r>
                        <a:rPr lang="en-US" i="1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x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x </a:t>
                      </a:r>
                      <a:endParaRPr lang="en-US" dirty="0"/>
                    </a:p>
                  </a:txBody>
                  <a:tcPr/>
                </a:tc>
              </a:tr>
              <a:tr h="5927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Equilibrium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 – x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2799" y="2974537"/>
            <a:ext cx="607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 = </a:t>
            </a:r>
            <a:r>
              <a:rPr lang="en-US" u="sng" dirty="0" smtClean="0"/>
              <a:t>[NH</a:t>
            </a:r>
            <a:r>
              <a:rPr lang="en-US" u="sng" baseline="-25000" dirty="0" smtClean="0"/>
              <a:t>4</a:t>
            </a:r>
            <a:r>
              <a:rPr lang="en-US" u="sng" baseline="30000" dirty="0" smtClean="0"/>
              <a:t>+</a:t>
            </a:r>
            <a:r>
              <a:rPr lang="en-US" u="sng" baseline="-25000" dirty="0" smtClean="0"/>
              <a:t>(aq)</a:t>
            </a:r>
            <a:r>
              <a:rPr lang="en-US" u="sng" dirty="0" smtClean="0"/>
              <a:t>] [ OH</a:t>
            </a:r>
            <a:r>
              <a:rPr lang="en-US" u="sng" baseline="30000" dirty="0" smtClean="0"/>
              <a:t>-</a:t>
            </a:r>
            <a:r>
              <a:rPr lang="en-US" u="sng" baseline="-25000" dirty="0" smtClean="0"/>
              <a:t>(aq)</a:t>
            </a:r>
            <a:r>
              <a:rPr lang="en-US" u="sng" dirty="0" smtClean="0"/>
              <a:t>]</a:t>
            </a:r>
            <a:r>
              <a:rPr lang="en-US" dirty="0" smtClean="0"/>
              <a:t>=    </a:t>
            </a:r>
            <a:r>
              <a:rPr lang="en-US" u="sng" dirty="0" smtClean="0"/>
              <a:t>(x)(x)  </a:t>
            </a:r>
            <a:r>
              <a:rPr lang="en-US" dirty="0" smtClean="0"/>
              <a:t>=   1.8 x 10 </a:t>
            </a:r>
            <a:r>
              <a:rPr lang="en-US" baseline="30000" dirty="0"/>
              <a:t>-</a:t>
            </a:r>
            <a:r>
              <a:rPr lang="en-US" baseline="30000" dirty="0" smtClean="0"/>
              <a:t>5</a:t>
            </a:r>
            <a:r>
              <a:rPr lang="en-US" dirty="0" smtClean="0"/>
              <a:t> 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             [ NH</a:t>
            </a:r>
            <a:r>
              <a:rPr lang="en-US" baseline="-25000" dirty="0" smtClean="0"/>
              <a:t>3(aq)</a:t>
            </a:r>
            <a:r>
              <a:rPr lang="en-US" dirty="0" smtClean="0"/>
              <a:t>]           (0.15 –x)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705535"/>
            <a:ext cx="857559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may check assumption that K</a:t>
            </a:r>
            <a:r>
              <a:rPr lang="en-US" baseline="-25000" dirty="0" smtClean="0"/>
              <a:t>b</a:t>
            </a:r>
            <a:r>
              <a:rPr lang="en-US" dirty="0" smtClean="0"/>
              <a:t> is small, or you may use the quadratic formula. </a:t>
            </a:r>
            <a:br>
              <a:rPr lang="en-US" dirty="0" smtClean="0"/>
            </a:br>
            <a:r>
              <a:rPr lang="en-US" dirty="0" smtClean="0"/>
              <a:t>Using the quadratic formula we get 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</a:t>
            </a:r>
            <a:r>
              <a:rPr lang="en-US" b="1" i="1" dirty="0" smtClean="0"/>
              <a:t>x</a:t>
            </a:r>
            <a:r>
              <a:rPr lang="en-US" b="1" baseline="30000" dirty="0" smtClean="0"/>
              <a:t>2</a:t>
            </a:r>
            <a:r>
              <a:rPr lang="en-US" b="1" dirty="0" smtClean="0"/>
              <a:t> + 1.8x10</a:t>
            </a:r>
            <a:r>
              <a:rPr lang="en-US" b="1" baseline="30000" dirty="0" smtClean="0"/>
              <a:t>-5</a:t>
            </a:r>
            <a:r>
              <a:rPr lang="en-US" b="1" dirty="0" smtClean="0"/>
              <a:t> </a:t>
            </a:r>
            <a:r>
              <a:rPr lang="en-US" b="1" i="1" dirty="0" smtClean="0"/>
              <a:t>x</a:t>
            </a:r>
            <a:r>
              <a:rPr lang="en-US" b="1" dirty="0" smtClean="0"/>
              <a:t> -  2.7 x 10</a:t>
            </a:r>
            <a:r>
              <a:rPr lang="en-US" b="1" baseline="30000" dirty="0" smtClean="0"/>
              <a:t>-6</a:t>
            </a:r>
            <a:r>
              <a:rPr lang="en-US" b="1" dirty="0" smtClean="0"/>
              <a:t> = 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Therefore:            x</a:t>
            </a:r>
            <a:r>
              <a:rPr lang="en-US" baseline="-25000" dirty="0" smtClean="0"/>
              <a:t>1</a:t>
            </a:r>
            <a:r>
              <a:rPr lang="en-US" dirty="0" smtClean="0"/>
              <a:t> =  1.6 x 10</a:t>
            </a:r>
            <a:r>
              <a:rPr lang="en-US" baseline="30000" dirty="0" smtClean="0"/>
              <a:t>-3</a:t>
            </a:r>
            <a:r>
              <a:rPr lang="en-US" dirty="0"/>
              <a:t> </a:t>
            </a:r>
            <a:r>
              <a:rPr lang="en-US" dirty="0" smtClean="0"/>
              <a:t>     x</a:t>
            </a:r>
            <a:r>
              <a:rPr lang="en-US" baseline="-25000" dirty="0" smtClean="0"/>
              <a:t>2</a:t>
            </a:r>
            <a:r>
              <a:rPr lang="en-US" dirty="0" smtClean="0"/>
              <a:t> = - 1.7 x 10</a:t>
            </a:r>
            <a:r>
              <a:rPr lang="en-US" baseline="30000" dirty="0" smtClean="0"/>
              <a:t>-3   </a:t>
            </a:r>
            <a:r>
              <a:rPr lang="en-US" b="1" dirty="0" smtClean="0"/>
              <a:t>(not possible) 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Therefore, x=[OH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] = 1.6 </a:t>
            </a:r>
            <a:r>
              <a:rPr lang="en-US" b="1" dirty="0">
                <a:solidFill>
                  <a:srgbClr val="FF0000"/>
                </a:solidFill>
              </a:rPr>
              <a:t>x 10</a:t>
            </a:r>
            <a:r>
              <a:rPr lang="en-US" b="1" baseline="30000" dirty="0">
                <a:solidFill>
                  <a:srgbClr val="FF0000"/>
                </a:solidFill>
              </a:rPr>
              <a:t>-3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 </a:t>
            </a:r>
          </a:p>
          <a:p>
            <a:endParaRPr lang="en-US" b="1" dirty="0"/>
          </a:p>
          <a:p>
            <a:r>
              <a:rPr lang="en-US" b="1" dirty="0" smtClean="0"/>
              <a:t>** You can now also use this value to calculate pH, </a:t>
            </a:r>
            <a:r>
              <a:rPr lang="en-US" b="1" dirty="0" err="1" smtClean="0"/>
              <a:t>pOH</a:t>
            </a:r>
            <a:r>
              <a:rPr lang="en-US" b="1" dirty="0" smtClean="0"/>
              <a:t>, and % ionization.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547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82"/>
            <a:ext cx="8229600" cy="990600"/>
          </a:xfrm>
        </p:spPr>
        <p:txBody>
          <a:bodyPr/>
          <a:lstStyle/>
          <a:p>
            <a:r>
              <a:rPr lang="en-US" dirty="0" smtClean="0"/>
              <a:t>The Relationship between K</a:t>
            </a:r>
            <a:r>
              <a:rPr lang="en-US" baseline="-25000" dirty="0" smtClean="0"/>
              <a:t>a</a:t>
            </a:r>
            <a:r>
              <a:rPr lang="en-US" dirty="0" smtClean="0"/>
              <a:t> and K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8982"/>
            <a:ext cx="8514401" cy="5289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</a:t>
            </a:r>
            <a:r>
              <a:rPr lang="en-US" sz="1800" dirty="0" smtClean="0"/>
              <a:t>         </a:t>
            </a:r>
            <a:r>
              <a:rPr lang="en-US" sz="1800" dirty="0" smtClean="0">
                <a:solidFill>
                  <a:srgbClr val="FF0000"/>
                </a:solidFill>
              </a:rPr>
              <a:t>      </a:t>
            </a:r>
            <a:r>
              <a:rPr lang="en-US" sz="2000" dirty="0" smtClean="0">
                <a:solidFill>
                  <a:srgbClr val="FF0000"/>
                </a:solidFill>
              </a:rPr>
              <a:t>NH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r>
              <a:rPr lang="en-US" sz="2000" baseline="30000" dirty="0" smtClean="0">
                <a:solidFill>
                  <a:srgbClr val="FF0000"/>
                </a:solidFill>
              </a:rPr>
              <a:t>+</a:t>
            </a:r>
            <a:r>
              <a:rPr lang="en-US" sz="2000" baseline="-25000" dirty="0" smtClean="0">
                <a:solidFill>
                  <a:srgbClr val="FF0000"/>
                </a:solidFill>
              </a:rPr>
              <a:t>(aq)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 NH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3(aq)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+ H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+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(aq)                 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[ 1 ] 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/>
            </a:r>
            <a:br>
              <a:rPr lang="en-US" sz="2000" baseline="-25000" dirty="0" smtClean="0">
                <a:solidFill>
                  <a:srgbClr val="FF0000"/>
                </a:solidFill>
                <a:sym typeface="Wingdings"/>
              </a:rPr>
            </a:br>
            <a:r>
              <a:rPr lang="en-US" sz="2000" baseline="-25000" dirty="0" smtClean="0">
                <a:sym typeface="Wingdings"/>
              </a:rPr>
              <a:t> </a:t>
            </a:r>
            <a:br>
              <a:rPr lang="en-US" sz="2000" baseline="-25000" dirty="0" smtClean="0">
                <a:sym typeface="Wingdings"/>
              </a:rPr>
            </a:br>
            <a:r>
              <a:rPr lang="en-US" sz="2000" baseline="-25000" dirty="0" smtClean="0">
                <a:sym typeface="Wingdings"/>
              </a:rPr>
              <a:t>                 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NH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sz="2000" baseline="-25000" dirty="0">
                <a:solidFill>
                  <a:srgbClr val="0000FF"/>
                </a:solidFill>
                <a:sym typeface="Wingdings"/>
              </a:rPr>
              <a:t>(aq)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+ H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O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(l)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  </a:t>
            </a:r>
            <a:r>
              <a:rPr lang="en-US" sz="2000" dirty="0">
                <a:solidFill>
                  <a:srgbClr val="0000FF"/>
                </a:solidFill>
              </a:rPr>
              <a:t>NH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  <a:r>
              <a:rPr lang="en-US" sz="2000" baseline="30000" dirty="0">
                <a:solidFill>
                  <a:srgbClr val="0000FF"/>
                </a:solidFill>
              </a:rPr>
              <a:t>+</a:t>
            </a:r>
            <a:r>
              <a:rPr lang="en-US" sz="2000" baseline="-25000" dirty="0">
                <a:solidFill>
                  <a:srgbClr val="0000FF"/>
                </a:solidFill>
              </a:rPr>
              <a:t>(</a:t>
            </a:r>
            <a:r>
              <a:rPr lang="en-US" sz="2000" baseline="-25000" dirty="0" smtClean="0">
                <a:solidFill>
                  <a:srgbClr val="0000FF"/>
                </a:solidFill>
              </a:rPr>
              <a:t>aq)</a:t>
            </a:r>
            <a:r>
              <a:rPr lang="en-US" sz="2000" dirty="0" smtClean="0">
                <a:solidFill>
                  <a:srgbClr val="0000FF"/>
                </a:solidFill>
              </a:rPr>
              <a:t> + OH</a:t>
            </a:r>
            <a:r>
              <a:rPr lang="en-US" sz="2000" baseline="30000" dirty="0" smtClean="0">
                <a:solidFill>
                  <a:srgbClr val="0000FF"/>
                </a:solidFill>
              </a:rPr>
              <a:t>-</a:t>
            </a:r>
            <a:r>
              <a:rPr lang="en-US" sz="2000" baseline="-25000" dirty="0" smtClean="0">
                <a:solidFill>
                  <a:srgbClr val="0000FF"/>
                </a:solidFill>
              </a:rPr>
              <a:t>(aq)           </a:t>
            </a:r>
            <a:r>
              <a:rPr lang="en-US" sz="2000" dirty="0" smtClean="0">
                <a:solidFill>
                  <a:srgbClr val="0000FF"/>
                </a:solidFill>
              </a:rPr>
              <a:t>[ 2 </a:t>
            </a:r>
            <a:r>
              <a:rPr lang="en-US" sz="1800" dirty="0" smtClean="0">
                <a:solidFill>
                  <a:srgbClr val="0000FF"/>
                </a:solidFill>
              </a:rPr>
              <a:t>] </a:t>
            </a:r>
            <a:br>
              <a:rPr lang="en-US" sz="1800" dirty="0" smtClean="0">
                <a:solidFill>
                  <a:srgbClr val="0000FF"/>
                </a:solidFill>
              </a:rPr>
            </a:b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NH</a:t>
            </a:r>
            <a:r>
              <a:rPr lang="en-US" sz="1800" baseline="-25000" dirty="0" smtClean="0">
                <a:solidFill>
                  <a:srgbClr val="0000FF"/>
                </a:solidFill>
              </a:rPr>
              <a:t>3</a:t>
            </a:r>
            <a:r>
              <a:rPr lang="en-US" sz="1800" dirty="0" smtClean="0">
                <a:solidFill>
                  <a:srgbClr val="0000FF"/>
                </a:solidFill>
              </a:rPr>
              <a:t> and NH</a:t>
            </a:r>
            <a:r>
              <a:rPr lang="en-US" sz="1800" baseline="-25000" dirty="0" smtClean="0">
                <a:solidFill>
                  <a:srgbClr val="0000FF"/>
                </a:solidFill>
              </a:rPr>
              <a:t>4</a:t>
            </a:r>
            <a:r>
              <a:rPr lang="en-US" sz="1800" baseline="30000" dirty="0" smtClean="0">
                <a:solidFill>
                  <a:srgbClr val="0000FF"/>
                </a:solidFill>
              </a:rPr>
              <a:t>+</a:t>
            </a:r>
            <a:r>
              <a:rPr lang="en-US" sz="1800" dirty="0" smtClean="0">
                <a:solidFill>
                  <a:srgbClr val="0000FF"/>
                </a:solidFill>
              </a:rPr>
              <a:t> are a conjugate acid/base pair.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From [1] K</a:t>
            </a:r>
            <a:r>
              <a:rPr lang="en-US" sz="1800" baseline="-25000" dirty="0" smtClean="0"/>
              <a:t>a</a:t>
            </a:r>
            <a:r>
              <a:rPr lang="en-US" sz="1800" dirty="0" smtClean="0"/>
              <a:t>= </a:t>
            </a:r>
            <a:r>
              <a:rPr lang="en-US" sz="1800" u="sng" dirty="0" smtClean="0"/>
              <a:t>[</a:t>
            </a:r>
            <a:r>
              <a:rPr lang="en-US" sz="1800" u="sng" dirty="0">
                <a:sym typeface="Wingdings"/>
              </a:rPr>
              <a:t>NH</a:t>
            </a:r>
            <a:r>
              <a:rPr lang="en-US" sz="1800" u="sng" baseline="-25000" dirty="0">
                <a:sym typeface="Wingdings"/>
              </a:rPr>
              <a:t>3(aq</a:t>
            </a:r>
            <a:r>
              <a:rPr lang="en-US" sz="1800" u="sng" baseline="-25000" dirty="0" smtClean="0">
                <a:sym typeface="Wingdings"/>
              </a:rPr>
              <a:t>)</a:t>
            </a:r>
            <a:r>
              <a:rPr lang="en-US" sz="1800" u="sng" dirty="0" smtClean="0">
                <a:sym typeface="Wingdings"/>
              </a:rPr>
              <a:t>][</a:t>
            </a:r>
            <a:r>
              <a:rPr lang="en-US" sz="1800" u="sng" dirty="0">
                <a:sym typeface="Wingdings"/>
              </a:rPr>
              <a:t>H</a:t>
            </a:r>
            <a:r>
              <a:rPr lang="en-US" sz="1800" u="sng" baseline="30000" dirty="0">
                <a:sym typeface="Wingdings"/>
              </a:rPr>
              <a:t>+</a:t>
            </a:r>
            <a:r>
              <a:rPr lang="en-US" sz="1800" u="sng" baseline="-25000" dirty="0">
                <a:sym typeface="Wingdings"/>
              </a:rPr>
              <a:t>(</a:t>
            </a:r>
            <a:r>
              <a:rPr lang="en-US" sz="1800" u="sng" baseline="-25000" dirty="0" smtClean="0">
                <a:sym typeface="Wingdings"/>
              </a:rPr>
              <a:t>aq)</a:t>
            </a:r>
            <a:r>
              <a:rPr lang="en-US" sz="1800" u="sng" dirty="0" smtClean="0">
                <a:sym typeface="Wingdings"/>
              </a:rPr>
              <a:t>]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           </a:t>
            </a:r>
            <a:r>
              <a:rPr lang="en-US" sz="1800" dirty="0" smtClean="0"/>
              <a:t>From </a:t>
            </a:r>
            <a:r>
              <a:rPr lang="en-US" sz="1800" dirty="0"/>
              <a:t>[2] K</a:t>
            </a:r>
            <a:r>
              <a:rPr lang="en-US" sz="1800" baseline="-25000" dirty="0"/>
              <a:t>b</a:t>
            </a:r>
            <a:r>
              <a:rPr lang="en-US" sz="1800" dirty="0"/>
              <a:t>= </a:t>
            </a:r>
            <a:r>
              <a:rPr lang="en-US" sz="1800" u="sng" dirty="0"/>
              <a:t>[</a:t>
            </a:r>
            <a:r>
              <a:rPr lang="en-US" sz="1800" u="sng" dirty="0">
                <a:sym typeface="Wingdings"/>
              </a:rPr>
              <a:t>NH</a:t>
            </a:r>
            <a:r>
              <a:rPr lang="en-US" sz="1800" u="sng" baseline="-25000" dirty="0">
                <a:sym typeface="Wingdings"/>
              </a:rPr>
              <a:t>4</a:t>
            </a:r>
            <a:r>
              <a:rPr lang="en-US" sz="1800" u="sng" baseline="30000" dirty="0">
                <a:sym typeface="Wingdings"/>
              </a:rPr>
              <a:t>+</a:t>
            </a:r>
            <a:r>
              <a:rPr lang="en-US" sz="1800" u="sng" baseline="-25000" dirty="0">
                <a:sym typeface="Wingdings"/>
              </a:rPr>
              <a:t>(aq)</a:t>
            </a:r>
            <a:r>
              <a:rPr lang="en-US" sz="1800" u="sng" dirty="0">
                <a:sym typeface="Wingdings"/>
              </a:rPr>
              <a:t>][OH</a:t>
            </a:r>
            <a:r>
              <a:rPr lang="en-US" sz="1800" u="sng" baseline="30000" dirty="0">
                <a:sym typeface="Wingdings"/>
              </a:rPr>
              <a:t>-</a:t>
            </a:r>
            <a:r>
              <a:rPr lang="en-US" sz="1800" u="sng" baseline="-25000" dirty="0">
                <a:sym typeface="Wingdings"/>
              </a:rPr>
              <a:t>(aq)</a:t>
            </a:r>
            <a:r>
              <a:rPr lang="en-US" sz="1800" u="sng" dirty="0">
                <a:sym typeface="Wingdings"/>
              </a:rPr>
              <a:t>]</a:t>
            </a:r>
            <a:br>
              <a:rPr lang="en-US" sz="1800" u="sng" dirty="0">
                <a:sym typeface="Wingdings"/>
              </a:rPr>
            </a:br>
            <a:r>
              <a:rPr lang="en-US" sz="1800" dirty="0" smtClean="0">
                <a:sym typeface="Wingdings"/>
              </a:rPr>
              <a:t>                            [</a:t>
            </a:r>
            <a:r>
              <a:rPr lang="en-US" sz="1800" dirty="0"/>
              <a:t>NH</a:t>
            </a:r>
            <a:r>
              <a:rPr lang="en-US" sz="1800" baseline="-25000" dirty="0"/>
              <a:t>4</a:t>
            </a:r>
            <a:r>
              <a:rPr lang="en-US" sz="1800" baseline="30000" dirty="0"/>
              <a:t>+</a:t>
            </a:r>
            <a:r>
              <a:rPr lang="en-US" sz="1800" baseline="-25000" dirty="0"/>
              <a:t>(aq</a:t>
            </a:r>
            <a:r>
              <a:rPr lang="en-US" sz="1800" baseline="-25000" dirty="0" smtClean="0"/>
              <a:t>)</a:t>
            </a:r>
            <a:r>
              <a:rPr lang="en-US" sz="1800" dirty="0" smtClean="0"/>
              <a:t>]</a:t>
            </a:r>
            <a:r>
              <a:rPr lang="en-US" sz="1800" dirty="0" smtClean="0">
                <a:sym typeface="Wingdings"/>
              </a:rPr>
              <a:t>                                              [</a:t>
            </a:r>
            <a:r>
              <a:rPr lang="en-US" sz="1800" dirty="0" smtClean="0"/>
              <a:t>NH</a:t>
            </a:r>
            <a:r>
              <a:rPr lang="en-US" sz="1800" baseline="-25000" dirty="0" smtClean="0"/>
              <a:t>3(</a:t>
            </a:r>
            <a:r>
              <a:rPr lang="en-US" sz="1800" baseline="-25000" dirty="0"/>
              <a:t>aq)</a:t>
            </a:r>
            <a:r>
              <a:rPr lang="en-US" sz="1800" dirty="0"/>
              <a:t>]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/>
            </a:r>
            <a:br>
              <a:rPr lang="en-US" sz="1800" dirty="0" smtClean="0">
                <a:sym typeface="Wingdings"/>
              </a:rPr>
            </a:br>
            <a:endParaRPr lang="en-US" sz="1800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Adding the equations together, we are left only with the autoionization of H</a:t>
            </a:r>
            <a:r>
              <a:rPr lang="en-US" sz="1800" baseline="-25000" dirty="0" smtClean="0">
                <a:sym typeface="Wingdings"/>
              </a:rPr>
              <a:t>2</a:t>
            </a:r>
            <a:r>
              <a:rPr lang="en-US" sz="1800" dirty="0" smtClean="0">
                <a:sym typeface="Wingdings"/>
              </a:rPr>
              <a:t>O  </a:t>
            </a:r>
            <a:endParaRPr lang="en-US" sz="18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sz="1800" dirty="0">
                <a:solidFill>
                  <a:srgbClr val="FF0000"/>
                </a:solidFill>
              </a:rPr>
              <a:t>NH</a:t>
            </a:r>
            <a:r>
              <a:rPr lang="en-US" sz="1800" baseline="-25000" dirty="0">
                <a:solidFill>
                  <a:srgbClr val="FF0000"/>
                </a:solidFill>
              </a:rPr>
              <a:t>4</a:t>
            </a:r>
            <a:r>
              <a:rPr lang="en-US" sz="1800" baseline="30000" dirty="0">
                <a:solidFill>
                  <a:srgbClr val="FF0000"/>
                </a:solidFill>
              </a:rPr>
              <a:t>+</a:t>
            </a:r>
            <a:r>
              <a:rPr lang="en-US" sz="1800" baseline="-25000" dirty="0">
                <a:solidFill>
                  <a:srgbClr val="FF0000"/>
                </a:solidFill>
              </a:rPr>
              <a:t>(aq)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  <a:sym typeface="Wingdings"/>
              </a:rPr>
              <a:t> NH</a:t>
            </a:r>
            <a:r>
              <a:rPr lang="en-US" sz="1800" baseline="-25000" dirty="0">
                <a:solidFill>
                  <a:srgbClr val="FF0000"/>
                </a:solidFill>
                <a:sym typeface="Wingdings"/>
              </a:rPr>
              <a:t>3(aq)</a:t>
            </a:r>
            <a:r>
              <a:rPr lang="en-US" sz="1800" dirty="0">
                <a:solidFill>
                  <a:srgbClr val="FF0000"/>
                </a:solidFill>
                <a:sym typeface="Wingdings"/>
              </a:rPr>
              <a:t> + H</a:t>
            </a:r>
            <a:r>
              <a:rPr lang="en-US" sz="1800" baseline="30000" dirty="0">
                <a:solidFill>
                  <a:srgbClr val="FF0000"/>
                </a:solidFill>
                <a:sym typeface="Wingdings"/>
              </a:rPr>
              <a:t>+</a:t>
            </a:r>
            <a:r>
              <a:rPr lang="en-US" sz="1800" baseline="-25000" dirty="0">
                <a:solidFill>
                  <a:srgbClr val="FF0000"/>
                </a:solidFill>
                <a:sym typeface="Wingdings"/>
              </a:rPr>
              <a:t>(aq)                  </a:t>
            </a:r>
            <a:r>
              <a:rPr lang="en-US" sz="1800" dirty="0">
                <a:solidFill>
                  <a:srgbClr val="FF0000"/>
                </a:solidFill>
                <a:sym typeface="Wingdings"/>
              </a:rPr>
              <a:t>[ 1 ] </a:t>
            </a:r>
            <a:r>
              <a:rPr lang="en-US" sz="1800" baseline="-25000" dirty="0">
                <a:solidFill>
                  <a:srgbClr val="FF0000"/>
                </a:solidFill>
                <a:sym typeface="Wingdings"/>
              </a:rPr>
              <a:t/>
            </a:r>
            <a:br>
              <a:rPr lang="en-US" sz="1800" baseline="-25000" dirty="0">
                <a:solidFill>
                  <a:srgbClr val="FF0000"/>
                </a:solidFill>
                <a:sym typeface="Wingdings"/>
              </a:rPr>
            </a:br>
            <a:r>
              <a:rPr lang="en-US" sz="1800" baseline="-25000" dirty="0">
                <a:sym typeface="Wingdings"/>
              </a:rPr>
              <a:t> </a:t>
            </a:r>
            <a:br>
              <a:rPr lang="en-US" sz="1800" baseline="-25000" dirty="0">
                <a:sym typeface="Wingdings"/>
              </a:rPr>
            </a:br>
            <a:r>
              <a:rPr lang="en-US" sz="1800" baseline="-25000" dirty="0" smtClean="0">
                <a:sym typeface="Wingdings"/>
              </a:rPr>
              <a:t>                            </a:t>
            </a:r>
            <a:r>
              <a:rPr lang="en-US" sz="1800" dirty="0">
                <a:solidFill>
                  <a:srgbClr val="0000FF"/>
                </a:solidFill>
                <a:sym typeface="Wingdings"/>
              </a:rPr>
              <a:t>NH</a:t>
            </a:r>
            <a:r>
              <a:rPr lang="en-US" sz="1800" baseline="-25000" dirty="0">
                <a:solidFill>
                  <a:srgbClr val="0000FF"/>
                </a:solidFill>
                <a:sym typeface="Wingdings"/>
              </a:rPr>
              <a:t>3(aq)</a:t>
            </a:r>
            <a:r>
              <a:rPr lang="en-US" sz="1800" dirty="0">
                <a:solidFill>
                  <a:srgbClr val="0000FF"/>
                </a:solidFill>
                <a:sym typeface="Wingdings"/>
              </a:rPr>
              <a:t> + H</a:t>
            </a:r>
            <a:r>
              <a:rPr lang="en-US" sz="1800" baseline="-25000" dirty="0">
                <a:solidFill>
                  <a:srgbClr val="0000FF"/>
                </a:solidFill>
                <a:sym typeface="Wingdings"/>
              </a:rPr>
              <a:t>2</a:t>
            </a:r>
            <a:r>
              <a:rPr lang="en-US" sz="1800" dirty="0">
                <a:solidFill>
                  <a:srgbClr val="0000FF"/>
                </a:solidFill>
                <a:sym typeface="Wingdings"/>
              </a:rPr>
              <a:t>O</a:t>
            </a:r>
            <a:r>
              <a:rPr lang="en-US" sz="1800" baseline="-25000" dirty="0">
                <a:solidFill>
                  <a:srgbClr val="0000FF"/>
                </a:solidFill>
                <a:sym typeface="Wingdings"/>
              </a:rPr>
              <a:t>(l)</a:t>
            </a:r>
            <a:r>
              <a:rPr lang="en-US" sz="1800" dirty="0">
                <a:solidFill>
                  <a:srgbClr val="0000FF"/>
                </a:solidFill>
                <a:sym typeface="Wingdings"/>
              </a:rPr>
              <a:t>   </a:t>
            </a:r>
            <a:r>
              <a:rPr lang="en-US" sz="1800" dirty="0">
                <a:solidFill>
                  <a:srgbClr val="0000FF"/>
                </a:solidFill>
              </a:rPr>
              <a:t>NH</a:t>
            </a:r>
            <a:r>
              <a:rPr lang="en-US" sz="1800" baseline="-25000" dirty="0">
                <a:solidFill>
                  <a:srgbClr val="0000FF"/>
                </a:solidFill>
              </a:rPr>
              <a:t>4</a:t>
            </a:r>
            <a:r>
              <a:rPr lang="en-US" sz="1800" baseline="30000" dirty="0">
                <a:solidFill>
                  <a:srgbClr val="0000FF"/>
                </a:solidFill>
              </a:rPr>
              <a:t>+</a:t>
            </a:r>
            <a:r>
              <a:rPr lang="en-US" sz="1800" baseline="-25000" dirty="0">
                <a:solidFill>
                  <a:srgbClr val="0000FF"/>
                </a:solidFill>
              </a:rPr>
              <a:t>(aq)</a:t>
            </a:r>
            <a:r>
              <a:rPr lang="en-US" sz="1800" dirty="0">
                <a:solidFill>
                  <a:srgbClr val="0000FF"/>
                </a:solidFill>
              </a:rPr>
              <a:t> + OH</a:t>
            </a:r>
            <a:r>
              <a:rPr lang="en-US" sz="1800" baseline="30000" dirty="0">
                <a:solidFill>
                  <a:srgbClr val="0000FF"/>
                </a:solidFill>
              </a:rPr>
              <a:t>-</a:t>
            </a:r>
            <a:r>
              <a:rPr lang="en-US" sz="1800" baseline="-25000" dirty="0">
                <a:solidFill>
                  <a:srgbClr val="0000FF"/>
                </a:solidFill>
              </a:rPr>
              <a:t>(aq)           </a:t>
            </a:r>
            <a:r>
              <a:rPr lang="en-US" sz="1800" dirty="0">
                <a:solidFill>
                  <a:srgbClr val="0000FF"/>
                </a:solidFill>
              </a:rPr>
              <a:t>[ 2 </a:t>
            </a:r>
            <a:r>
              <a:rPr lang="en-US" sz="1600" dirty="0">
                <a:solidFill>
                  <a:srgbClr val="0000FF"/>
                </a:solidFill>
              </a:rPr>
              <a:t>] </a:t>
            </a:r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______________________________________________________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                                      H</a:t>
            </a:r>
            <a:r>
              <a:rPr lang="en-US" sz="1600" baseline="-25000" dirty="0" smtClean="0">
                <a:solidFill>
                  <a:srgbClr val="0000FF"/>
                </a:solidFill>
              </a:rPr>
              <a:t>2</a:t>
            </a:r>
            <a:r>
              <a:rPr lang="en-US" sz="1600" dirty="0" smtClean="0">
                <a:solidFill>
                  <a:srgbClr val="0000FF"/>
                </a:solidFill>
              </a:rPr>
              <a:t>O</a:t>
            </a:r>
            <a:r>
              <a:rPr lang="en-US" sz="1600" baseline="-25000" dirty="0" smtClean="0">
                <a:solidFill>
                  <a:srgbClr val="0000FF"/>
                </a:solidFill>
              </a:rPr>
              <a:t>(l)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  H</a:t>
            </a:r>
            <a:r>
              <a:rPr lang="en-US" sz="1600" baseline="30000" dirty="0" smtClean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1600" baseline="-25000" dirty="0" smtClean="0">
                <a:solidFill>
                  <a:srgbClr val="0000FF"/>
                </a:solidFill>
                <a:sym typeface="Wingdings"/>
              </a:rPr>
              <a:t>(aq)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 + OH</a:t>
            </a:r>
            <a:r>
              <a:rPr lang="en-US" sz="1600" baseline="30000" dirty="0" smtClean="0">
                <a:solidFill>
                  <a:srgbClr val="0000FF"/>
                </a:solidFill>
                <a:sym typeface="Wingdings"/>
              </a:rPr>
              <a:t>-</a:t>
            </a:r>
            <a:r>
              <a:rPr lang="en-US" sz="1600" baseline="-25000" dirty="0" smtClean="0">
                <a:solidFill>
                  <a:srgbClr val="0000FF"/>
                </a:solidFill>
                <a:sym typeface="Wingdings"/>
              </a:rPr>
              <a:t>(aq)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 </a:t>
            </a:r>
            <a:br>
              <a:rPr lang="en-US" sz="1600" dirty="0" smtClean="0">
                <a:solidFill>
                  <a:srgbClr val="0000FF"/>
                </a:solidFill>
                <a:sym typeface="Wingdings"/>
              </a:rPr>
            </a:b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/>
            </a:r>
            <a:br>
              <a:rPr lang="en-US" sz="1600" dirty="0" smtClean="0">
                <a:solidFill>
                  <a:srgbClr val="0000FF"/>
                </a:solidFill>
                <a:sym typeface="Wingdings"/>
              </a:rPr>
            </a:b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K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x K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= K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w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</a:t>
            </a:r>
            <a:br>
              <a:rPr lang="en-US" sz="2000" dirty="0" smtClean="0">
                <a:solidFill>
                  <a:srgbClr val="0000FF"/>
                </a:solidFill>
                <a:sym typeface="Wingdings"/>
              </a:rPr>
            </a:b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When we add two equations together to produce a third, K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is equivalent to K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x  K</a:t>
            </a:r>
            <a:r>
              <a:rPr lang="en-US" sz="2000" baseline="-25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00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K</a:t>
            </a:r>
            <a:r>
              <a:rPr lang="en-US" baseline="-25000" dirty="0" smtClean="0"/>
              <a:t>a</a:t>
            </a:r>
            <a:r>
              <a:rPr lang="en-US" dirty="0" smtClean="0"/>
              <a:t> and K</a:t>
            </a:r>
            <a:r>
              <a:rPr lang="en-US" baseline="-25000" dirty="0" smtClean="0"/>
              <a:t>b</a:t>
            </a:r>
            <a:r>
              <a:rPr lang="en-US" dirty="0" smtClean="0"/>
              <a:t> for a Conjugate Acid/Base Pair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Calculate:</a:t>
            </a:r>
            <a:br>
              <a:rPr lang="en-US" b="1" dirty="0" smtClean="0"/>
            </a:br>
            <a:r>
              <a:rPr lang="en-US" dirty="0" smtClean="0"/>
              <a:t>a) base dissociation constant, K</a:t>
            </a:r>
            <a:r>
              <a:rPr lang="en-US" baseline="-25000" dirty="0" smtClean="0"/>
              <a:t>b</a:t>
            </a:r>
            <a:r>
              <a:rPr lang="en-US" dirty="0" smtClean="0"/>
              <a:t> for the fluoride ion (F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K</a:t>
            </a:r>
            <a:r>
              <a:rPr lang="en-US" baseline="-25000" dirty="0" smtClean="0"/>
              <a:t>a</a:t>
            </a:r>
            <a:r>
              <a:rPr lang="en-US" dirty="0" smtClean="0"/>
              <a:t> for HF= 6.8 x 10</a:t>
            </a:r>
            <a:r>
              <a:rPr lang="en-US" baseline="30000" dirty="0" smtClean="0"/>
              <a:t>-4</a:t>
            </a:r>
            <a:br>
              <a:rPr lang="en-US" baseline="300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b) The acid-dissociation constant, K</a:t>
            </a:r>
            <a:r>
              <a:rPr lang="en-US" baseline="-25000" dirty="0" smtClean="0"/>
              <a:t>a</a:t>
            </a:r>
            <a:r>
              <a:rPr lang="en-US" dirty="0" smtClean="0"/>
              <a:t> for the ammonium ion (NH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K</a:t>
            </a:r>
            <a:r>
              <a:rPr lang="en-US" baseline="-25000" dirty="0" smtClean="0"/>
              <a:t>b</a:t>
            </a:r>
            <a:r>
              <a:rPr lang="en-US" dirty="0" smtClean="0"/>
              <a:t> for NH</a:t>
            </a:r>
            <a:r>
              <a:rPr lang="en-US" baseline="-25000" dirty="0" smtClean="0"/>
              <a:t>3</a:t>
            </a:r>
            <a:r>
              <a:rPr lang="en-US" dirty="0" smtClean="0"/>
              <a:t> = 1.8 x 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5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 &amp;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Sometimes acid/base strength is reported as a </a:t>
            </a:r>
            <a:r>
              <a:rPr lang="en-US" dirty="0" err="1" smtClean="0"/>
              <a:t>pK</a:t>
            </a:r>
            <a:r>
              <a:rPr lang="en-US" dirty="0" smtClean="0"/>
              <a:t> value. </a:t>
            </a:r>
          </a:p>
          <a:p>
            <a:endParaRPr lang="en-US" dirty="0"/>
          </a:p>
          <a:p>
            <a:pPr algn="ctr"/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= - log(K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 smtClean="0"/>
              <a:t>pK</a:t>
            </a:r>
            <a:r>
              <a:rPr lang="en-US" baseline="-25000" dirty="0" err="1" smtClean="0"/>
              <a:t>b</a:t>
            </a:r>
            <a:r>
              <a:rPr lang="en-US" dirty="0"/>
              <a:t> </a:t>
            </a:r>
            <a:r>
              <a:rPr lang="en-US" dirty="0" smtClean="0"/>
              <a:t>= -log(K</a:t>
            </a:r>
            <a:r>
              <a:rPr lang="en-US" baseline="-25000" dirty="0" smtClean="0"/>
              <a:t>b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pPr algn="ctr"/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 +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w</a:t>
            </a:r>
            <a:r>
              <a:rPr lang="en-US" dirty="0" smtClean="0"/>
              <a:t>= 14.00 @ 25.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7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Acids and Bases (AP)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substance to be a proton acceptor ( </a:t>
            </a:r>
            <a:r>
              <a:rPr lang="en-US" dirty="0" err="1" smtClean="0"/>
              <a:t>Bronsted</a:t>
            </a:r>
            <a:r>
              <a:rPr lang="en-US" dirty="0" smtClean="0"/>
              <a:t>-Lowry Base) it must have an unshared pair of electrons for binding a proton.  Therefore …</a:t>
            </a:r>
          </a:p>
          <a:p>
            <a:endParaRPr lang="en-US" dirty="0"/>
          </a:p>
          <a:p>
            <a:r>
              <a:rPr lang="en-US" b="1" dirty="0" smtClean="0"/>
              <a:t>Lewis Acid: </a:t>
            </a:r>
            <a:r>
              <a:rPr lang="en-US" dirty="0" smtClean="0"/>
              <a:t>electron pair acceptor. </a:t>
            </a:r>
          </a:p>
          <a:p>
            <a:r>
              <a:rPr lang="en-US" b="1" dirty="0" smtClean="0"/>
              <a:t>Lewis Base: </a:t>
            </a:r>
            <a:r>
              <a:rPr lang="en-US" dirty="0" smtClean="0"/>
              <a:t>electron pair donor. </a:t>
            </a:r>
          </a:p>
          <a:p>
            <a:endParaRPr lang="en-US" dirty="0"/>
          </a:p>
          <a:p>
            <a:r>
              <a:rPr lang="en-US" dirty="0" smtClean="0"/>
              <a:t>Everything that is considered a </a:t>
            </a:r>
            <a:r>
              <a:rPr lang="en-US" dirty="0" err="1" smtClean="0"/>
              <a:t>Bronsted</a:t>
            </a:r>
            <a:r>
              <a:rPr lang="en-US" dirty="0" smtClean="0"/>
              <a:t>-Lowry Base is </a:t>
            </a:r>
            <a:r>
              <a:rPr lang="en-US" b="1" u="sng" dirty="0" smtClean="0"/>
              <a:t>also</a:t>
            </a:r>
            <a:r>
              <a:rPr lang="en-US" dirty="0" smtClean="0"/>
              <a:t> considered a Lewis Base.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Acids &amp; Bases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Lewis Bases can donate electrons to something </a:t>
            </a:r>
            <a:r>
              <a:rPr lang="en-US" b="1" i="1" dirty="0" smtClean="0"/>
              <a:t>other</a:t>
            </a:r>
            <a:r>
              <a:rPr lang="en-US" i="1" dirty="0" smtClean="0"/>
              <a:t> </a:t>
            </a:r>
            <a:r>
              <a:rPr lang="en-US" dirty="0" smtClean="0"/>
              <a:t>than H</a:t>
            </a:r>
            <a:r>
              <a:rPr lang="en-US" baseline="30000" dirty="0" smtClean="0"/>
              <a:t>+</a:t>
            </a:r>
            <a:r>
              <a:rPr lang="en-US" dirty="0" smtClean="0"/>
              <a:t>. More substances fit the definition of an acid or a 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34" y="3211075"/>
            <a:ext cx="4945172" cy="27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Acids and Bases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of </a:t>
            </a:r>
            <a:r>
              <a:rPr lang="en-US" b="1" dirty="0" smtClean="0"/>
              <a:t>hydronium ion</a:t>
            </a:r>
            <a:r>
              <a:rPr lang="en-US" dirty="0" smtClean="0"/>
              <a:t> is an excellent 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655763" y="3041014"/>
            <a:ext cx="5641975" cy="1647825"/>
            <a:chOff x="1043" y="2213"/>
            <a:chExt cx="3554" cy="1038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2213"/>
              <a:ext cx="3554" cy="1038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67" y="2218"/>
              <a:ext cx="24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056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990600"/>
          </a:xfrm>
        </p:spPr>
        <p:txBody>
          <a:bodyPr/>
          <a:lstStyle/>
          <a:p>
            <a:r>
              <a:rPr lang="en-US" dirty="0" smtClean="0"/>
              <a:t>Lewis Acids &amp; Bases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072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Lewis Acids are often molecules with incomplete octets (</a:t>
            </a:r>
            <a:r>
              <a:rPr lang="en-US" dirty="0" err="1" smtClean="0"/>
              <a:t>eg</a:t>
            </a:r>
            <a:r>
              <a:rPr lang="en-US" dirty="0" smtClean="0"/>
              <a:t>. Boron), or cations ( such as Fe</a:t>
            </a:r>
            <a:r>
              <a:rPr lang="en-US" baseline="30000" dirty="0" smtClean="0"/>
              <a:t>3+</a:t>
            </a:r>
            <a:r>
              <a:rPr lang="en-US" dirty="0" smtClean="0"/>
              <a:t>).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combination of metal ions (Lewis Acids) with Lewis bases such as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 </a:t>
            </a:r>
            <a:r>
              <a:rPr lang="en-US" dirty="0" smtClean="0"/>
              <a:t>and NH</a:t>
            </a:r>
            <a:r>
              <a:rPr lang="en-US" baseline="-25000" dirty="0" smtClean="0"/>
              <a:t>3</a:t>
            </a:r>
            <a:r>
              <a:rPr lang="en-US" dirty="0" smtClean="0"/>
              <a:t> forms </a:t>
            </a:r>
            <a:r>
              <a:rPr lang="en-US" b="1" dirty="0" smtClean="0"/>
              <a:t>complex ions. </a:t>
            </a:r>
          </a:p>
          <a:p>
            <a:r>
              <a:rPr lang="en-US" dirty="0" smtClean="0"/>
              <a:t>All metal ions form complex ions with water- and are of the type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[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M(H</a:t>
            </a:r>
            <a:r>
              <a:rPr 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O)</a:t>
            </a:r>
            <a:r>
              <a:rPr 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]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n+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where x = 4 and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3" y="2344336"/>
            <a:ext cx="6072310" cy="13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66" y="2051295"/>
            <a:ext cx="1319626" cy="12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82" y="4916596"/>
            <a:ext cx="1824009" cy="18144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94482" y="6163716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85750" indent="-285750">
              <a:spcBef>
                <a:spcPct val="30000"/>
              </a:spcBef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[Cu(NH</a:t>
            </a:r>
            <a:r>
              <a:rPr lang="en-US" sz="24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4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]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102357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Acids and Bases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Many complex ions containing water undergo </a:t>
            </a:r>
            <a:r>
              <a:rPr lang="en-US" b="1" dirty="0" smtClean="0"/>
              <a:t>hydrolysis </a:t>
            </a:r>
            <a:r>
              <a:rPr lang="en-US" dirty="0" smtClean="0"/>
              <a:t>to give acidic solutions.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292934"/>
                </a:solidFill>
              </a:rPr>
              <a:t>This explains why water solutions of Fe</a:t>
            </a:r>
            <a:r>
              <a:rPr lang="en-US" baseline="30000" dirty="0">
                <a:solidFill>
                  <a:srgbClr val="292934"/>
                </a:solidFill>
              </a:rPr>
              <a:t>3+</a:t>
            </a:r>
            <a:r>
              <a:rPr lang="en-US" dirty="0">
                <a:solidFill>
                  <a:srgbClr val="292934"/>
                </a:solidFill>
              </a:rPr>
              <a:t>, </a:t>
            </a:r>
            <a:r>
              <a:rPr lang="en-US" dirty="0">
                <a:solidFill>
                  <a:srgbClr val="29293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</a:t>
            </a:r>
            <a:r>
              <a:rPr lang="en-US" baseline="30000" dirty="0">
                <a:solidFill>
                  <a:srgbClr val="29293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3+</a:t>
            </a:r>
            <a:r>
              <a:rPr lang="en-US" dirty="0">
                <a:solidFill>
                  <a:srgbClr val="29293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Cu</a:t>
            </a:r>
            <a:r>
              <a:rPr lang="en-US" baseline="30000" dirty="0">
                <a:solidFill>
                  <a:srgbClr val="29293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dirty="0">
                <a:solidFill>
                  <a:srgbClr val="29293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Pb</a:t>
            </a:r>
            <a:r>
              <a:rPr lang="en-US" baseline="30000" dirty="0">
                <a:solidFill>
                  <a:srgbClr val="29293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dirty="0">
                <a:solidFill>
                  <a:srgbClr val="29293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etc. are acidic</a:t>
            </a:r>
            <a:endParaRPr lang="en-US" dirty="0">
              <a:solidFill>
                <a:srgbClr val="292934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1100" y="2672908"/>
            <a:ext cx="7085938" cy="76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[Cu(H</a:t>
            </a:r>
            <a:r>
              <a:rPr lang="en-US" sz="2400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O)</a:t>
            </a:r>
            <a:r>
              <a:rPr lang="en-US" sz="2400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]</a:t>
            </a:r>
            <a:r>
              <a:rPr lang="en-US" sz="2400" b="1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H</a:t>
            </a:r>
            <a:r>
              <a:rPr lang="en-US" sz="2400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---&gt;  [Cu(H</a:t>
            </a:r>
            <a:r>
              <a:rPr lang="en-US" sz="2400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O)</a:t>
            </a:r>
            <a:r>
              <a:rPr lang="en-US" sz="2400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(OH)]</a:t>
            </a:r>
            <a:r>
              <a:rPr lang="en-US" sz="2400" b="1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H</a:t>
            </a:r>
            <a:r>
              <a:rPr lang="en-US" sz="2400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400" b="1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2400" b="1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9" y="3321144"/>
            <a:ext cx="6043934" cy="21652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56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Acids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weak acids contain H,C,O.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Hydrogen atoms bonded to carbon do not ionize in water.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The larger the value of K</a:t>
            </a:r>
            <a:r>
              <a:rPr lang="en-US" baseline="-25000" dirty="0" smtClean="0"/>
              <a:t>a</a:t>
            </a:r>
            <a:r>
              <a:rPr lang="en-US" dirty="0" smtClean="0"/>
              <a:t>, the stronger the acid.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377" y="4233333"/>
            <a:ext cx="3296355" cy="24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K</a:t>
            </a:r>
            <a:r>
              <a:rPr lang="en-US" baseline="-25000" dirty="0" smtClean="0"/>
              <a:t>a</a:t>
            </a:r>
            <a:r>
              <a:rPr lang="en-US" dirty="0" smtClean="0"/>
              <a:t> from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student prepared a 0.10 M solution of formic acid (HCOOH),  and measured its pH to be 2.38 at 25°C. Calculate K</a:t>
            </a:r>
            <a:r>
              <a:rPr lang="en-US" baseline="-25000" dirty="0" smtClean="0"/>
              <a:t>a.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Convert pH </a:t>
            </a:r>
            <a:r>
              <a:rPr lang="en-US" dirty="0" smtClean="0">
                <a:sym typeface="Wingdings"/>
              </a:rPr>
              <a:t> [H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O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2. Create an ICE chart and determine </a:t>
            </a:r>
            <a:r>
              <a:rPr lang="en-US" dirty="0" err="1" smtClean="0">
                <a:sym typeface="Wingdings"/>
              </a:rPr>
              <a:t>eqb’m</a:t>
            </a:r>
            <a:r>
              <a:rPr lang="en-US" dirty="0" smtClean="0">
                <a:sym typeface="Wingdings"/>
              </a:rPr>
              <a:t> concentrations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3. Solve for K</a:t>
            </a:r>
            <a:r>
              <a:rPr lang="en-US" baseline="-25000" dirty="0" smtClean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Please try problem before going to next slide! </a:t>
            </a:r>
            <a:endParaRPr lang="en-US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472"/>
            <a:ext cx="8229600" cy="990600"/>
          </a:xfrm>
        </p:spPr>
        <p:txBody>
          <a:bodyPr/>
          <a:lstStyle/>
          <a:p>
            <a:r>
              <a:rPr lang="en-US" dirty="0" smtClean="0"/>
              <a:t>Solution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265914"/>
              </p:ext>
            </p:extLst>
          </p:nvPr>
        </p:nvGraphicFramePr>
        <p:xfrm>
          <a:off x="733522" y="2965535"/>
          <a:ext cx="8229600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517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HCOOH (aq) </a:t>
                      </a:r>
                      <a:r>
                        <a:rPr lang="en-US" dirty="0" smtClean="0">
                          <a:sym typeface="Wingdings"/>
                        </a:rPr>
                        <a:t>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30000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HCOO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- 4.2 x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+ 4.2 x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+ 4.2 x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Equilibrium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(0.10 - 4.2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x10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)= </a:t>
                      </a:r>
                      <a:br>
                        <a:rPr lang="en-US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      ~ 0.10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4.2 x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4.2 x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1261" y="1524000"/>
            <a:ext cx="2874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pH= -log[H</a:t>
            </a:r>
            <a:r>
              <a:rPr lang="en-US" baseline="30000" dirty="0" smtClean="0"/>
              <a:t>+</a:t>
            </a:r>
            <a:r>
              <a:rPr lang="en-US" dirty="0" smtClean="0"/>
              <a:t>] = 2.38</a:t>
            </a:r>
            <a:br>
              <a:rPr lang="en-US" dirty="0" smtClean="0"/>
            </a:br>
            <a:r>
              <a:rPr lang="en-US" dirty="0" smtClean="0"/>
              <a:t>log[H</a:t>
            </a:r>
            <a:r>
              <a:rPr lang="en-US" baseline="30000" dirty="0" smtClean="0"/>
              <a:t>+</a:t>
            </a:r>
            <a:r>
              <a:rPr lang="en-US" dirty="0" smtClean="0"/>
              <a:t>]= -2.38 </a:t>
            </a:r>
            <a:br>
              <a:rPr lang="en-US" dirty="0" smtClean="0"/>
            </a:br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10</a:t>
            </a:r>
            <a:r>
              <a:rPr lang="en-US" baseline="30000" dirty="0" smtClean="0"/>
              <a:t>-2.38 </a:t>
            </a:r>
            <a:r>
              <a:rPr lang="en-US" dirty="0" smtClean="0"/>
              <a:t>= 4.2 x 10</a:t>
            </a:r>
            <a:r>
              <a:rPr lang="en-US" baseline="30000" dirty="0" smtClean="0"/>
              <a:t>-3 </a:t>
            </a:r>
            <a:r>
              <a:rPr lang="en-US" dirty="0" smtClean="0"/>
              <a:t>M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750" y="1154668"/>
            <a:ext cx="261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smtClean="0">
                <a:solidFill>
                  <a:srgbClr val="FF0000"/>
                </a:solidFill>
              </a:rPr>
              <a:t>Convert </a:t>
            </a:r>
            <a:r>
              <a:rPr lang="en-US" dirty="0">
                <a:solidFill>
                  <a:srgbClr val="FF0000"/>
                </a:solidFill>
              </a:rPr>
              <a:t>pH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[H</a:t>
            </a:r>
            <a:r>
              <a:rPr lang="en-US" baseline="-25000" dirty="0">
                <a:solidFill>
                  <a:srgbClr val="FF0000"/>
                </a:solidFill>
                <a:sym typeface="Wingdings"/>
              </a:rPr>
              <a:t>3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O</a:t>
            </a:r>
            <a:r>
              <a:rPr lang="en-US" baseline="30000" dirty="0">
                <a:solidFill>
                  <a:srgbClr val="FF0000"/>
                </a:solidFill>
                <a:sym typeface="Wingdings"/>
              </a:rPr>
              <a:t>+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750" y="2567339"/>
            <a:ext cx="656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/>
              </a:rPr>
              <a:t>2. Create an ICE chart and determine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eqb’m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concentrations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688167" y="2447331"/>
            <a:ext cx="2495742" cy="15358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33522" y="5080061"/>
            <a:ext cx="165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3. Solve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for K</a:t>
            </a:r>
            <a:r>
              <a:rPr lang="en-US" baseline="-25000" dirty="0">
                <a:solidFill>
                  <a:srgbClr val="FF0000"/>
                </a:solidFill>
                <a:sym typeface="Wingdings"/>
              </a:rPr>
              <a:t>a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951" y="5588000"/>
            <a:ext cx="4196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a</a:t>
            </a:r>
            <a:r>
              <a:rPr lang="en-US" dirty="0" smtClean="0"/>
              <a:t>=   </a:t>
            </a:r>
            <a:r>
              <a:rPr lang="en-US" u="sng" dirty="0" smtClean="0"/>
              <a:t>(</a:t>
            </a:r>
            <a:r>
              <a:rPr lang="en-US" u="sng" dirty="0"/>
              <a:t>4.2 x 10</a:t>
            </a:r>
            <a:r>
              <a:rPr lang="en-US" u="sng" baseline="30000" dirty="0"/>
              <a:t>-</a:t>
            </a:r>
            <a:r>
              <a:rPr lang="en-US" u="sng" baseline="30000" dirty="0" smtClean="0"/>
              <a:t>3</a:t>
            </a:r>
            <a:r>
              <a:rPr lang="en-US" u="sng" dirty="0" smtClean="0"/>
              <a:t>)(</a:t>
            </a:r>
            <a:r>
              <a:rPr lang="en-US" u="sng" dirty="0"/>
              <a:t>4.2 x 10</a:t>
            </a:r>
            <a:r>
              <a:rPr lang="en-US" u="sng" baseline="30000" dirty="0"/>
              <a:t>-</a:t>
            </a:r>
            <a:r>
              <a:rPr lang="en-US" u="sng" baseline="30000" dirty="0" smtClean="0"/>
              <a:t>3</a:t>
            </a:r>
            <a:r>
              <a:rPr lang="en-US" u="sng" dirty="0" smtClean="0"/>
              <a:t>) = </a:t>
            </a:r>
            <a:r>
              <a:rPr lang="en-US" dirty="0" smtClean="0"/>
              <a:t>1.8 x 10</a:t>
            </a:r>
            <a:r>
              <a:rPr lang="en-US" baseline="30000" dirty="0" smtClean="0"/>
              <a:t>-4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0.10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Ionization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measure for the strength of an acid. The stronger the acid, the greater the percent ionization.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Percent Ionization= </a:t>
            </a:r>
            <a:r>
              <a:rPr lang="en-US" u="sng" dirty="0" smtClean="0">
                <a:solidFill>
                  <a:srgbClr val="FF0000"/>
                </a:solidFill>
              </a:rPr>
              <a:t>concentration ionized</a:t>
            </a:r>
            <a:r>
              <a:rPr lang="en-US" dirty="0" smtClean="0">
                <a:solidFill>
                  <a:srgbClr val="FF0000"/>
                </a:solidFill>
              </a:rPr>
              <a:t>   x 100%                            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original concentration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Also written as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Percent </a:t>
            </a:r>
            <a:r>
              <a:rPr lang="en-US" dirty="0">
                <a:solidFill>
                  <a:srgbClr val="FF0000"/>
                </a:solidFill>
              </a:rPr>
              <a:t>Ionization= </a:t>
            </a:r>
            <a:r>
              <a:rPr lang="en-US" u="sng" dirty="0" smtClean="0">
                <a:solidFill>
                  <a:srgbClr val="FF0000"/>
                </a:solidFill>
              </a:rPr>
              <a:t>[H</a:t>
            </a:r>
            <a:r>
              <a:rPr lang="en-US" u="sng" baseline="30000" dirty="0" smtClean="0">
                <a:solidFill>
                  <a:srgbClr val="FF0000"/>
                </a:solidFill>
              </a:rPr>
              <a:t>+</a:t>
            </a:r>
            <a:r>
              <a:rPr lang="en-US" u="sng" dirty="0" smtClean="0">
                <a:solidFill>
                  <a:srgbClr val="FF0000"/>
                </a:solidFill>
              </a:rPr>
              <a:t>] </a:t>
            </a:r>
            <a:r>
              <a:rPr lang="en-US" u="sng" baseline="-25000" dirty="0" smtClean="0">
                <a:solidFill>
                  <a:srgbClr val="FF0000"/>
                </a:solidFill>
              </a:rPr>
              <a:t>equilibrium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x 100%                            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[HA]</a:t>
            </a:r>
            <a:r>
              <a:rPr lang="en-US" baseline="-25000" dirty="0" smtClean="0">
                <a:solidFill>
                  <a:srgbClr val="FF0000"/>
                </a:solidFill>
              </a:rPr>
              <a:t>initial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0.035 M solution of HNO</a:t>
            </a:r>
            <a:r>
              <a:rPr lang="en-US" baseline="-25000" dirty="0" smtClean="0"/>
              <a:t>2</a:t>
            </a:r>
            <a:r>
              <a:rPr lang="en-US" dirty="0" smtClean="0"/>
              <a:t> contains 3.7 x 10</a:t>
            </a:r>
            <a:r>
              <a:rPr lang="en-US" baseline="30000" dirty="0" smtClean="0"/>
              <a:t>-3</a:t>
            </a:r>
            <a:r>
              <a:rPr lang="en-US" dirty="0" smtClean="0"/>
              <a:t> M 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(aq),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The percentage ionization is: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Percent </a:t>
            </a:r>
            <a:r>
              <a:rPr lang="en-US" dirty="0">
                <a:solidFill>
                  <a:srgbClr val="FF0000"/>
                </a:solidFill>
              </a:rPr>
              <a:t>Ionization= </a:t>
            </a:r>
            <a:r>
              <a:rPr lang="en-US" u="sng" dirty="0" smtClean="0">
                <a:solidFill>
                  <a:srgbClr val="FF0000"/>
                </a:solidFill>
              </a:rPr>
              <a:t>[H</a:t>
            </a:r>
            <a:r>
              <a:rPr lang="en-US" u="sng" baseline="30000" dirty="0">
                <a:solidFill>
                  <a:srgbClr val="FF0000"/>
                </a:solidFill>
              </a:rPr>
              <a:t>+</a:t>
            </a:r>
            <a:r>
              <a:rPr lang="en-US" u="sng" dirty="0">
                <a:solidFill>
                  <a:srgbClr val="FF0000"/>
                </a:solidFill>
              </a:rPr>
              <a:t>] </a:t>
            </a:r>
            <a:r>
              <a:rPr lang="en-US" u="sng" baseline="-25000" dirty="0">
                <a:solidFill>
                  <a:srgbClr val="FF0000"/>
                </a:solidFill>
              </a:rPr>
              <a:t>equilibrium</a:t>
            </a:r>
            <a:r>
              <a:rPr lang="en-US" dirty="0">
                <a:solidFill>
                  <a:srgbClr val="FF0000"/>
                </a:solidFill>
              </a:rPr>
              <a:t>   x 100%                            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      [</a:t>
            </a:r>
            <a:r>
              <a:rPr lang="en-US" dirty="0">
                <a:solidFill>
                  <a:srgbClr val="FF0000"/>
                </a:solidFill>
              </a:rPr>
              <a:t>HA]</a:t>
            </a:r>
            <a:r>
              <a:rPr lang="en-US" baseline="-25000" dirty="0">
                <a:solidFill>
                  <a:srgbClr val="FF0000"/>
                </a:solidFill>
              </a:rPr>
              <a:t>initial 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Percent </a:t>
            </a:r>
            <a:r>
              <a:rPr lang="en-US" dirty="0">
                <a:solidFill>
                  <a:srgbClr val="FF0000"/>
                </a:solidFill>
              </a:rPr>
              <a:t>Ionization= </a:t>
            </a:r>
            <a:r>
              <a:rPr lang="en-US" u="sng" dirty="0">
                <a:solidFill>
                  <a:srgbClr val="FF0000"/>
                </a:solidFill>
              </a:rPr>
              <a:t>3.7 x 10</a:t>
            </a:r>
            <a:r>
              <a:rPr lang="en-US" u="sng" baseline="30000" dirty="0">
                <a:solidFill>
                  <a:srgbClr val="FF0000"/>
                </a:solidFill>
              </a:rPr>
              <a:t>-3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</a:rPr>
              <a:t>100% </a:t>
            </a:r>
            <a:r>
              <a:rPr lang="en-US" dirty="0" smtClean="0">
                <a:solidFill>
                  <a:srgbClr val="FF0000"/>
                </a:solidFill>
              </a:rPr>
              <a:t>= 11%                            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       0.035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K</a:t>
            </a:r>
            <a:r>
              <a:rPr lang="en-US" baseline="-25000" dirty="0" smtClean="0"/>
              <a:t>a</a:t>
            </a:r>
            <a:r>
              <a:rPr lang="en-US" dirty="0" smtClean="0"/>
              <a:t> to Calculate 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the value of K</a:t>
            </a:r>
            <a:r>
              <a:rPr lang="en-US" baseline="-25000" dirty="0" smtClean="0"/>
              <a:t>a </a:t>
            </a:r>
            <a:r>
              <a:rPr lang="en-US" dirty="0" smtClean="0"/>
              <a:t> and initial concentrations, we can calculate the concentration of 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(aq)</a:t>
            </a:r>
            <a:r>
              <a:rPr lang="en-US" dirty="0" smtClean="0"/>
              <a:t> in a solution of weak acid.  This will involve the use of a ICE chart, which you have already learned how to create and use.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Let’s see an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382"/>
            <a:ext cx="8229600" cy="4876800"/>
          </a:xfrm>
        </p:spPr>
        <p:txBody>
          <a:bodyPr/>
          <a:lstStyle/>
          <a:p>
            <a:r>
              <a:rPr lang="en-US" dirty="0" smtClean="0"/>
              <a:t>Lets calculate the pH of a 0.30 M solution of acetic acid, CH</a:t>
            </a:r>
            <a:r>
              <a:rPr lang="en-US" baseline="-25000" dirty="0" smtClean="0"/>
              <a:t>3</a:t>
            </a:r>
            <a:r>
              <a:rPr lang="en-US" dirty="0" smtClean="0"/>
              <a:t>COOH</a:t>
            </a:r>
            <a:r>
              <a:rPr lang="en-US" baseline="-25000" dirty="0" smtClean="0"/>
              <a:t>,</a:t>
            </a:r>
            <a:r>
              <a:rPr lang="en-US" dirty="0" smtClean="0"/>
              <a:t> the weak acid responsible for the characteristic odor and acidity of vinegar, at 25 °C.</a:t>
            </a:r>
            <a:br>
              <a:rPr lang="en-US" dirty="0" smtClean="0"/>
            </a:br>
            <a:r>
              <a:rPr lang="en-US" dirty="0" smtClean="0"/>
              <a:t>K</a:t>
            </a:r>
            <a:r>
              <a:rPr lang="en-US" baseline="-25000" dirty="0" smtClean="0"/>
              <a:t>a</a:t>
            </a:r>
            <a:r>
              <a:rPr lang="en-US" dirty="0" smtClean="0"/>
              <a:t> is </a:t>
            </a:r>
            <a:r>
              <a:rPr lang="en-US" dirty="0">
                <a:sym typeface="Wingdings"/>
              </a:rPr>
              <a:t>1.8 x 10</a:t>
            </a:r>
            <a:r>
              <a:rPr lang="en-US" baseline="30000" dirty="0">
                <a:sym typeface="Wingdings"/>
              </a:rPr>
              <a:t>-5</a:t>
            </a:r>
            <a:r>
              <a:rPr lang="en-US" dirty="0">
                <a:sym typeface="Wingdings"/>
              </a:rPr>
              <a:t>.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z="2000" u="sng" dirty="0" smtClean="0"/>
              <a:t>Step 1: Write the ionization equilibrium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CH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COOH</a:t>
            </a:r>
            <a:r>
              <a:rPr lang="en-US" sz="2000" baseline="-25000" dirty="0" smtClean="0">
                <a:solidFill>
                  <a:srgbClr val="FF0000"/>
                </a:solidFill>
              </a:rPr>
              <a:t>(aq)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 H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+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(aq)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+ CH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COO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- 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(aq)</a:t>
            </a:r>
            <a:br>
              <a:rPr lang="en-US" sz="2000" baseline="-25000" dirty="0" smtClean="0">
                <a:solidFill>
                  <a:srgbClr val="FF0000"/>
                </a:solidFill>
                <a:sym typeface="Wingdings"/>
              </a:rPr>
            </a:b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 </a:t>
            </a:r>
          </a:p>
          <a:p>
            <a:r>
              <a:rPr lang="en-US" sz="2000" u="sng" dirty="0" smtClean="0">
                <a:sym typeface="Wingdings"/>
              </a:rPr>
              <a:t>Step 2: Write the equilibrium-constant expression. </a:t>
            </a: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endParaRPr lang="en-US" sz="2000" baseline="-25000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0909" y="51845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</a:t>
            </a:r>
            <a:r>
              <a:rPr lang="en-US" sz="2000" u="sng" dirty="0" smtClean="0">
                <a:solidFill>
                  <a:srgbClr val="FF0000"/>
                </a:solidFill>
                <a:sym typeface="Wingdings"/>
              </a:rPr>
              <a:t> [H</a:t>
            </a:r>
            <a:r>
              <a:rPr lang="en-US" sz="2000" u="sng" baseline="30000" dirty="0" smtClean="0">
                <a:solidFill>
                  <a:srgbClr val="FF0000"/>
                </a:solidFill>
                <a:sym typeface="Wingdings"/>
              </a:rPr>
              <a:t>+</a:t>
            </a:r>
            <a:r>
              <a:rPr lang="en-US" sz="2000" u="sng" dirty="0" smtClean="0">
                <a:solidFill>
                  <a:srgbClr val="FF0000"/>
                </a:solidFill>
                <a:sym typeface="Wingdings"/>
              </a:rPr>
              <a:t>][CH</a:t>
            </a:r>
            <a:r>
              <a:rPr lang="en-US" sz="2000" u="sng" baseline="-250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000" u="sng" dirty="0" smtClean="0">
                <a:solidFill>
                  <a:srgbClr val="FF0000"/>
                </a:solidFill>
                <a:sym typeface="Wingdings"/>
              </a:rPr>
              <a:t>COO</a:t>
            </a:r>
            <a:r>
              <a:rPr lang="en-US" sz="2000" u="sng" baseline="30000" dirty="0" smtClean="0">
                <a:solidFill>
                  <a:srgbClr val="FF0000"/>
                </a:solidFill>
                <a:sym typeface="Wingdings"/>
              </a:rPr>
              <a:t>-</a:t>
            </a:r>
            <a:r>
              <a:rPr lang="en-US" sz="2000" u="sng" dirty="0" smtClean="0">
                <a:solidFill>
                  <a:srgbClr val="FF0000"/>
                </a:solidFill>
                <a:sym typeface="Wingdings"/>
              </a:rPr>
              <a:t>]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1.8 x 10</a:t>
            </a:r>
            <a:r>
              <a:rPr lang="en-US" sz="2000" baseline="30000" dirty="0" smtClean="0">
                <a:solidFill>
                  <a:srgbClr val="FF0000"/>
                </a:solidFill>
                <a:sym typeface="Wingdings"/>
              </a:rPr>
              <a:t>-5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. 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/>
            </a:r>
            <a:br>
              <a:rPr lang="en-US" sz="2000" baseline="-25000" dirty="0" smtClean="0">
                <a:solidFill>
                  <a:srgbClr val="FF0000"/>
                </a:solidFill>
                <a:sym typeface="Wingdings"/>
              </a:rPr>
            </a:b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        [CH</a:t>
            </a:r>
            <a:r>
              <a:rPr lang="en-US" sz="2000" baseline="-250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COOH]</a:t>
            </a:r>
            <a:endParaRPr lang="en-US" sz="2000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388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3542</TotalTime>
  <Words>1334</Words>
  <Application>Microsoft Office PowerPoint</Application>
  <PresentationFormat>On-screen Show (4:3)</PresentationFormat>
  <Paragraphs>269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Acid-Base Equilibria </vt:lpstr>
      <vt:lpstr>Weak Acids </vt:lpstr>
      <vt:lpstr>Weak Acids </vt:lpstr>
      <vt:lpstr>Calculating Ka from pH</vt:lpstr>
      <vt:lpstr>Solution </vt:lpstr>
      <vt:lpstr>Percent Ionization</vt:lpstr>
      <vt:lpstr>Example </vt:lpstr>
      <vt:lpstr>Using Ka to Calculate pH </vt:lpstr>
      <vt:lpstr>Example #1 </vt:lpstr>
      <vt:lpstr>Example # 1 Cont’d </vt:lpstr>
      <vt:lpstr>Solution Continued </vt:lpstr>
      <vt:lpstr>Calculations with Polyprotic Acids </vt:lpstr>
      <vt:lpstr>Common Ka values for Polyprotic Acids </vt:lpstr>
      <vt:lpstr>Simplifying Questions </vt:lpstr>
      <vt:lpstr>Calculting pH of a Polyprotic Acid Solution </vt:lpstr>
      <vt:lpstr>Solution </vt:lpstr>
      <vt:lpstr>Solution Continued </vt:lpstr>
      <vt:lpstr>Weak Bases </vt:lpstr>
      <vt:lpstr>Common Weak Bases </vt:lpstr>
      <vt:lpstr>Using Kb to calculate [OH-]</vt:lpstr>
      <vt:lpstr>Solution </vt:lpstr>
      <vt:lpstr>The Relationship between Ka and Kb </vt:lpstr>
      <vt:lpstr>Calculating Ka and Kb for a Conjugate Acid/Base Pair </vt:lpstr>
      <vt:lpstr>pKa &amp; pKb </vt:lpstr>
      <vt:lpstr>Lewis Acids and Bases (AP) </vt:lpstr>
      <vt:lpstr>Lewis Acids &amp; Bases </vt:lpstr>
      <vt:lpstr>Lewis Acids and Bases </vt:lpstr>
      <vt:lpstr>Lewis Acids &amp; Bases </vt:lpstr>
      <vt:lpstr>Lewis Acids and Bases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Equilibria</dc:title>
  <dc:creator>Malgorzata Piorkowska</dc:creator>
  <cp:lastModifiedBy>Morrison, Brent</cp:lastModifiedBy>
  <cp:revision>76</cp:revision>
  <dcterms:created xsi:type="dcterms:W3CDTF">2017-02-08T00:01:53Z</dcterms:created>
  <dcterms:modified xsi:type="dcterms:W3CDTF">2019-06-11T22:27:16Z</dcterms:modified>
</cp:coreProperties>
</file>