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</p:sldMasterIdLst>
  <p:notesMasterIdLst>
    <p:notesMasterId r:id="rId31"/>
  </p:notesMasterIdLst>
  <p:handoutMasterIdLst>
    <p:handoutMasterId r:id="rId32"/>
  </p:handoutMasterIdLst>
  <p:sldIdLst>
    <p:sldId id="979" r:id="rId2"/>
    <p:sldId id="980" r:id="rId3"/>
    <p:sldId id="1016" r:id="rId4"/>
    <p:sldId id="1018" r:id="rId5"/>
    <p:sldId id="1019" r:id="rId6"/>
    <p:sldId id="1020" r:id="rId7"/>
    <p:sldId id="1021" r:id="rId8"/>
    <p:sldId id="1022" r:id="rId9"/>
    <p:sldId id="1023" r:id="rId10"/>
    <p:sldId id="1024" r:id="rId11"/>
    <p:sldId id="990" r:id="rId12"/>
    <p:sldId id="1027" r:id="rId13"/>
    <p:sldId id="1033" r:id="rId14"/>
    <p:sldId id="1029" r:id="rId15"/>
    <p:sldId id="1032" r:id="rId16"/>
    <p:sldId id="1034" r:id="rId17"/>
    <p:sldId id="1028" r:id="rId18"/>
    <p:sldId id="1004" r:id="rId19"/>
    <p:sldId id="1068" r:id="rId20"/>
    <p:sldId id="1038" r:id="rId21"/>
    <p:sldId id="1040" r:id="rId22"/>
    <p:sldId id="1063" r:id="rId23"/>
    <p:sldId id="1065" r:id="rId24"/>
    <p:sldId id="1066" r:id="rId25"/>
    <p:sldId id="1045" r:id="rId26"/>
    <p:sldId id="1046" r:id="rId27"/>
    <p:sldId id="1047" r:id="rId28"/>
    <p:sldId id="1064" r:id="rId29"/>
    <p:sldId id="1036" r:id="rId30"/>
  </p:sldIdLst>
  <p:sldSz cx="9144000" cy="6858000" type="screen4x3"/>
  <p:notesSz cx="6858000" cy="9144000"/>
  <p:custShowLst>
    <p:custShow name="Transparencies" id="0">
      <p:sldLst/>
    </p:custShow>
    <p:custShow name="Bellringers" id="1">
      <p:sldLst/>
    </p:custShow>
    <p:custShow name="Chapter Presentation" id="2">
      <p:sldLst/>
    </p:custShow>
    <p:custShow name="Image and Activity Bank" id="3">
      <p:sldLst/>
    </p:custShow>
    <p:custShow name="Quotes" id="4">
      <p:sldLst/>
    </p:custShow>
    <p:custShow name="Chapter Menu" id="5">
      <p:sldLst/>
    </p:custShow>
    <p:custShow name="Lesson 1" id="6">
      <p:sldLst/>
    </p:custShow>
    <p:custShow name="Lesson 2" id="7">
      <p:sldLst/>
    </p:custShow>
    <p:custShow name="Lesson 3" id="8">
      <p:sldLst/>
    </p:custShow>
    <p:custShow name="Lesson 4" id="9">
      <p:sldLst/>
    </p:custShow>
    <p:custShow name="Visual Concepts" id="10">
      <p:sldLst/>
    </p:custShow>
    <p:custShow name="Sample Problems" id="11">
      <p:sldLst/>
    </p:custShow>
    <p:custShow name="Standardized Test Prep" id="12">
      <p:sldLst/>
    </p:custShow>
  </p:custShowLst>
  <p:custDataLst>
    <p:tags r:id="rId3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</p:showPr>
  <p:clrMru>
    <a:srgbClr val="FF0000"/>
    <a:srgbClr val="CC3300"/>
    <a:srgbClr val="000099"/>
    <a:srgbClr val="FFCC00"/>
    <a:srgbClr val="CC0000"/>
    <a:srgbClr val="FFFF00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096" autoAdjust="0"/>
    <p:restoredTop sz="94599" autoAdjust="0"/>
  </p:normalViewPr>
  <p:slideViewPr>
    <p:cSldViewPr>
      <p:cViewPr varScale="1">
        <p:scale>
          <a:sx n="70" d="100"/>
          <a:sy n="70" d="100"/>
        </p:scale>
        <p:origin x="-444" y="-102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236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4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9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639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1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641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8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618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9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49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1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521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553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2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622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7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627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676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8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678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6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3235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253235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253235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en-US" sz="2400">
                <a:latin typeface="Times New Roman" pitchFamily="18" charset="0"/>
              </a:endParaRPr>
            </a:p>
          </p:txBody>
        </p:sp>
      </p:grpSp>
      <p:grpSp>
        <p:nvGrpSpPr>
          <p:cNvPr id="253235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253235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53235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253236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532364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32370" name="AutoShape 18">
            <a:hlinkClick r:id="" action="ppaction://customshow?id=5" highlightClick="1"/>
          </p:cNvPr>
          <p:cNvSpPr>
            <a:spLocks noChangeArrowheads="1"/>
          </p:cNvSpPr>
          <p:nvPr userDrawn="1"/>
        </p:nvSpPr>
        <p:spPr bwMode="auto">
          <a:xfrm>
            <a:off x="5029200" y="6248400"/>
            <a:ext cx="1042988" cy="1042988"/>
          </a:xfrm>
          <a:prstGeom prst="actionButtonBlank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532371" name="AutoShape 19">
            <a:hlinkClick r:id="" action="ppaction://noaction" highlightClick="1"/>
          </p:cNvPr>
          <p:cNvSpPr>
            <a:spLocks noChangeArrowheads="1"/>
          </p:cNvSpPr>
          <p:nvPr userDrawn="1"/>
        </p:nvSpPr>
        <p:spPr bwMode="auto">
          <a:xfrm>
            <a:off x="6858000" y="6553200"/>
            <a:ext cx="1042988" cy="1042988"/>
          </a:xfrm>
          <a:prstGeom prst="actionButtonBlank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762000" y="762000"/>
            <a:ext cx="7924800" cy="609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31330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2531331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2531332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531333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CA"/>
              </a:p>
            </p:txBody>
          </p:sp>
        </p:grpSp>
        <p:grpSp>
          <p:nvGrpSpPr>
            <p:cNvPr id="2531334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2531335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531336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</p:grpSp>
      <p:sp>
        <p:nvSpPr>
          <p:cNvPr id="253133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53133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31348" name="AutoShape 20">
            <a:hlinkClick r:id="" action="ppaction://noaction" highlightClick="1"/>
          </p:cNvPr>
          <p:cNvSpPr>
            <a:spLocks noChangeArrowheads="1"/>
          </p:cNvSpPr>
          <p:nvPr userDrawn="1"/>
        </p:nvSpPr>
        <p:spPr bwMode="auto">
          <a:xfrm>
            <a:off x="3352800" y="-914400"/>
            <a:ext cx="1042988" cy="1576388"/>
          </a:xfrm>
          <a:prstGeom prst="actionButtonBlank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5%20reaction%20Types.avi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4916" name="AutoShap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Describing Chemical Reactions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49491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83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Constructing a Chemical Rxn</a:t>
            </a:r>
            <a:br>
              <a:rPr lang="en-US" sz="3200"/>
            </a:br>
            <a:r>
              <a:rPr lang="en-US" sz="3200"/>
              <a:t>Other symbols</a:t>
            </a:r>
          </a:p>
        </p:txBody>
      </p:sp>
      <p:pic>
        <p:nvPicPr>
          <p:cNvPr id="3598340" name="Picture 4" descr="08_0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752600"/>
            <a:ext cx="9144000" cy="5410200"/>
          </a:xfrm>
          <a:noFill/>
          <a:ln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0514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Balancing Equations</a:t>
            </a:r>
            <a:endParaRPr lang="en-US" dirty="0"/>
          </a:p>
        </p:txBody>
      </p:sp>
      <p:sp>
        <p:nvSpPr>
          <p:cNvPr id="3520516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4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Think…</a:t>
            </a:r>
          </a:p>
        </p:txBody>
      </p:sp>
      <p:sp>
        <p:nvSpPr>
          <p:cNvPr id="36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/>
              <a:t>Law of Conservation of Mass</a:t>
            </a:r>
            <a:r>
              <a:rPr lang="en-US"/>
              <a:t> states that mass cannot be created or destroyed by a chemical or physical change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Therefore, ALL chemical equations must be </a:t>
            </a:r>
            <a:r>
              <a:rPr lang="en-US" b="1"/>
              <a:t>balanced</a:t>
            </a:r>
            <a:r>
              <a:rPr lang="en-US"/>
              <a:t>. That is, having the same number of atoms on both sides of the arrow</a:t>
            </a:r>
            <a:endParaRPr lang="en-US" b="1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13700" name="Picture 4" descr="08_05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-76200" y="0"/>
            <a:ext cx="9220200" cy="6843713"/>
          </a:xfrm>
          <a:noFill/>
          <a:ln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65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Balancing Equations</a:t>
            </a:r>
          </a:p>
        </p:txBody>
      </p:sp>
      <p:sp>
        <p:nvSpPr>
          <p:cNvPr id="3606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The number of atoms for each element must be the same on the reactants’ side and on the products’ side.</a:t>
            </a:r>
          </a:p>
          <a:p>
            <a:r>
              <a:rPr lang="en-US" sz="2800">
                <a:sym typeface="Symbol" pitchFamily="18" charset="2"/>
              </a:rPr>
              <a:t>A </a:t>
            </a:r>
            <a:r>
              <a:rPr lang="en-US" sz="2800" b="1">
                <a:solidFill>
                  <a:schemeClr val="hlink"/>
                </a:solidFill>
                <a:sym typeface="Symbol" pitchFamily="18" charset="2"/>
              </a:rPr>
              <a:t>coefficient</a:t>
            </a:r>
            <a:r>
              <a:rPr lang="en-US" sz="2800" b="1">
                <a:sym typeface="Symbol" pitchFamily="18" charset="2"/>
              </a:rPr>
              <a:t> </a:t>
            </a:r>
            <a:r>
              <a:rPr lang="en-US" sz="2800">
                <a:sym typeface="Symbol" pitchFamily="18" charset="2"/>
              </a:rPr>
              <a:t>multiplies the number of atoms of each element in the formula that follows. </a:t>
            </a:r>
            <a:endParaRPr lang="en-US" sz="2800" b="1">
              <a:sym typeface="Symbol" pitchFamily="18" charset="2"/>
            </a:endParaRPr>
          </a:p>
          <a:p>
            <a:endParaRPr lang="en-US" sz="2800"/>
          </a:p>
          <a:p>
            <a:r>
              <a:rPr lang="en-US" sz="2800"/>
              <a:t>H</a:t>
            </a:r>
            <a:r>
              <a:rPr lang="en-US" sz="2800" baseline="-25000"/>
              <a:t>2</a:t>
            </a:r>
            <a:r>
              <a:rPr lang="en-US" sz="2800"/>
              <a:t>O:  2 hydrogen atoms, 1 oxygen atom</a:t>
            </a:r>
          </a:p>
          <a:p>
            <a:r>
              <a:rPr lang="en-US" sz="2800">
                <a:solidFill>
                  <a:schemeClr val="hlink"/>
                </a:solidFill>
              </a:rPr>
              <a:t>2</a:t>
            </a:r>
            <a:r>
              <a:rPr lang="en-US" sz="2800"/>
              <a:t>H</a:t>
            </a:r>
            <a:r>
              <a:rPr lang="en-US" sz="2800" baseline="-25000"/>
              <a:t>2</a:t>
            </a:r>
            <a:r>
              <a:rPr lang="en-US" sz="2800"/>
              <a:t>O:  4 hydrogen atoms, 2 oxygen atoms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16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Sample Problem</a:t>
            </a:r>
          </a:p>
        </p:txBody>
      </p:sp>
      <p:sp>
        <p:nvSpPr>
          <p:cNvPr id="3611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0" hangingPunct="0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sz="4000">
                <a:solidFill>
                  <a:srgbClr val="000000"/>
                </a:solidFill>
                <a:sym typeface="Symbol" pitchFamily="18" charset="2"/>
              </a:rPr>
              <a:t>Balance the equation for the reaction of iron (III) oxide with hydrogen to form iron and water.</a:t>
            </a:r>
            <a:endParaRPr lang="en-US" sz="4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57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Sample Problem</a:t>
            </a:r>
          </a:p>
        </p:txBody>
      </p:sp>
      <p:sp>
        <p:nvSpPr>
          <p:cNvPr id="3615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0" hangingPunct="0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sz="4000">
                <a:solidFill>
                  <a:srgbClr val="000000"/>
                </a:solidFill>
                <a:sym typeface="Symbol" pitchFamily="18" charset="2"/>
              </a:rPr>
              <a:t>Aluminum reacts with arsenic acid, HAsO</a:t>
            </a:r>
            <a:r>
              <a:rPr lang="en-US" sz="4000" baseline="-25000">
                <a:solidFill>
                  <a:srgbClr val="000000"/>
                </a:solidFill>
                <a:sym typeface="Symbol" pitchFamily="18" charset="2"/>
              </a:rPr>
              <a:t>3</a:t>
            </a:r>
            <a:r>
              <a:rPr lang="en-US" sz="4000">
                <a:solidFill>
                  <a:srgbClr val="000000"/>
                </a:solidFill>
                <a:sym typeface="Symbol" pitchFamily="18" charset="2"/>
              </a:rPr>
              <a:t>, to form H</a:t>
            </a:r>
            <a:r>
              <a:rPr lang="en-US" sz="4000" baseline="-25000">
                <a:solidFill>
                  <a:srgbClr val="000000"/>
                </a:solidFill>
                <a:sym typeface="Symbol" pitchFamily="18" charset="2"/>
              </a:rPr>
              <a:t>2</a:t>
            </a:r>
            <a:r>
              <a:rPr lang="en-US" sz="4000">
                <a:solidFill>
                  <a:srgbClr val="000000"/>
                </a:solidFill>
                <a:sym typeface="Symbol" pitchFamily="18" charset="2"/>
              </a:rPr>
              <a:t> and aluminum arsenate. Write a balanced equation for this reaction.</a:t>
            </a:r>
            <a:endParaRPr lang="en-US" sz="4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55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Summarize the steps</a:t>
            </a:r>
          </a:p>
        </p:txBody>
      </p:sp>
      <p:sp>
        <p:nvSpPr>
          <p:cNvPr id="3605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 sz="2800"/>
              <a:t>1. NEVER CHANGE CHEMICAL FORMULAS!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800"/>
              <a:t>2. Draw a table that shows the number of atoms before and after the arrow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800"/>
              <a:t>3. Change the equation so that the number of each element are the same before and after the equation.  Do this by adding COEFFICIENTS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800"/>
              <a:t>4. Redo the table to match change, and repeat as needed.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2260" name="AutoShap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Reaction Types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55226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1286" name="Text Box 6"/>
          <p:cNvSpPr txBox="1">
            <a:spLocks noChangeArrowheads="1"/>
          </p:cNvSpPr>
          <p:nvPr/>
        </p:nvSpPr>
        <p:spPr bwMode="auto">
          <a:xfrm>
            <a:off x="752475" y="1371600"/>
            <a:ext cx="8391525" cy="1098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600" u="sng">
                <a:hlinkClick r:id="rId2" action="ppaction://hlinkfile"/>
              </a:rPr>
              <a:t>The 5 Reaction Types</a:t>
            </a:r>
            <a:endParaRPr lang="en-US" sz="6600" u="sng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79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Chemical Reactions</a:t>
            </a:r>
          </a:p>
        </p:txBody>
      </p:sp>
      <p:sp>
        <p:nvSpPr>
          <p:cNvPr id="349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/>
              <a:t>A chemical reaction </a:t>
            </a:r>
            <a:r>
              <a:rPr lang="en-US"/>
              <a:t>is the process by which one or more substances change into one or more new substances.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 b="1"/>
              <a:t>Reactants </a:t>
            </a:r>
            <a:r>
              <a:rPr lang="en-US"/>
              <a:t>are the original substances in a chemical reaction.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 b="1"/>
              <a:t>Products </a:t>
            </a:r>
            <a:r>
              <a:rPr lang="en-US"/>
              <a:t>are the substances that are created in a chemical reaction.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1892" name="Rectangle 4"/>
          <p:cNvSpPr>
            <a:spLocks noChangeArrowheads="1"/>
          </p:cNvSpPr>
          <p:nvPr/>
        </p:nvSpPr>
        <p:spPr bwMode="auto">
          <a:xfrm>
            <a:off x="762000" y="1219200"/>
            <a:ext cx="770572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r>
              <a:rPr lang="en-US" sz="3600" b="1">
                <a:solidFill>
                  <a:schemeClr val="hlink"/>
                </a:solidFill>
              </a:rPr>
              <a:t>Synthesis Reactions</a:t>
            </a:r>
            <a:endParaRPr lang="en-US" sz="3600">
              <a:solidFill>
                <a:schemeClr val="hlink"/>
              </a:solidFill>
            </a:endParaRPr>
          </a:p>
        </p:txBody>
      </p:sp>
      <p:sp>
        <p:nvSpPr>
          <p:cNvPr id="3621893" name="Rectangle 5"/>
          <p:cNvSpPr>
            <a:spLocks noChangeArrowheads="1"/>
          </p:cNvSpPr>
          <p:nvPr/>
        </p:nvSpPr>
        <p:spPr bwMode="auto">
          <a:xfrm>
            <a:off x="762000" y="2362200"/>
            <a:ext cx="7620000" cy="3943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marL="228600" indent="-228600" algn="ctr">
              <a:buClr>
                <a:srgbClr val="FFCC00"/>
              </a:buClr>
              <a:tabLst>
                <a:tab pos="914400" algn="l"/>
                <a:tab pos="1828800" algn="l"/>
                <a:tab pos="2743200" algn="l"/>
                <a:tab pos="3768725" algn="l"/>
                <a:tab pos="4572000" algn="l"/>
                <a:tab pos="5659438" algn="l"/>
              </a:tabLst>
            </a:pPr>
            <a:r>
              <a:rPr lang="en-US" sz="2400">
                <a:solidFill>
                  <a:srgbClr val="000000"/>
                </a:solidFill>
              </a:rPr>
              <a:t>In a </a:t>
            </a:r>
            <a:r>
              <a:rPr lang="en-US" sz="2400" b="1">
                <a:solidFill>
                  <a:srgbClr val="000000"/>
                </a:solidFill>
              </a:rPr>
              <a:t>synthesis reaction</a:t>
            </a:r>
            <a:r>
              <a:rPr lang="en-US" sz="2400">
                <a:solidFill>
                  <a:srgbClr val="000000"/>
                </a:solidFill>
              </a:rPr>
              <a:t> a single compound forms from two or more reactants. </a:t>
            </a:r>
          </a:p>
          <a:p>
            <a:pPr marL="228600" indent="-228600" algn="ctr">
              <a:buClr>
                <a:srgbClr val="FFCC00"/>
              </a:buClr>
              <a:tabLst>
                <a:tab pos="914400" algn="l"/>
                <a:tab pos="1828800" algn="l"/>
                <a:tab pos="2743200" algn="l"/>
                <a:tab pos="3768725" algn="l"/>
                <a:tab pos="4572000" algn="l"/>
                <a:tab pos="5659438" algn="l"/>
              </a:tabLst>
            </a:pPr>
            <a:endParaRPr lang="en-US" sz="1400">
              <a:solidFill>
                <a:srgbClr val="000000"/>
              </a:solidFill>
            </a:endParaRPr>
          </a:p>
          <a:p>
            <a:pPr marL="228600" indent="-228600" algn="ctr">
              <a:buClr>
                <a:srgbClr val="FFCC00"/>
              </a:buClr>
              <a:tabLst>
                <a:tab pos="914400" algn="l"/>
                <a:tab pos="1828800" algn="l"/>
                <a:tab pos="2743200" algn="l"/>
                <a:tab pos="3768725" algn="l"/>
                <a:tab pos="4572000" algn="l"/>
                <a:tab pos="5659438" algn="l"/>
              </a:tabLst>
            </a:pPr>
            <a:r>
              <a:rPr lang="en-US" sz="2400">
                <a:solidFill>
                  <a:srgbClr val="000000"/>
                </a:solidFill>
              </a:rPr>
              <a:t>Two elements form a binary compound</a:t>
            </a:r>
            <a:endParaRPr lang="en-US" sz="2400" u="sng">
              <a:solidFill>
                <a:srgbClr val="000000"/>
              </a:solidFill>
            </a:endParaRPr>
          </a:p>
          <a:p>
            <a:pPr marL="228600" indent="-228600" algn="ctr">
              <a:lnSpc>
                <a:spcPct val="70000"/>
              </a:lnSpc>
              <a:buClr>
                <a:srgbClr val="FFCC00"/>
              </a:buClr>
              <a:tabLst>
                <a:tab pos="914400" algn="l"/>
                <a:tab pos="1828800" algn="l"/>
                <a:tab pos="2743200" algn="l"/>
                <a:tab pos="3768725" algn="l"/>
                <a:tab pos="4572000" algn="l"/>
                <a:tab pos="5659438" algn="l"/>
              </a:tabLst>
            </a:pPr>
            <a:endParaRPr lang="en-US" sz="1400">
              <a:solidFill>
                <a:srgbClr val="000000"/>
              </a:solidFill>
            </a:endParaRPr>
          </a:p>
          <a:p>
            <a:pPr marL="228600" indent="-228600" algn="ctr">
              <a:buClr>
                <a:srgbClr val="FFCC00"/>
              </a:buClr>
              <a:tabLst>
                <a:tab pos="914400" algn="l"/>
                <a:tab pos="1828800" algn="l"/>
                <a:tab pos="2743200" algn="l"/>
                <a:tab pos="3768725" algn="l"/>
                <a:tab pos="4572000" algn="l"/>
                <a:tab pos="5659438" algn="l"/>
              </a:tabLst>
            </a:pPr>
            <a:r>
              <a:rPr lang="en-US" sz="2400">
                <a:solidFill>
                  <a:srgbClr val="000000"/>
                </a:solidFill>
              </a:rPr>
              <a:t>C + O</a:t>
            </a:r>
            <a:r>
              <a:rPr lang="en-US" sz="2400" baseline="-25000">
                <a:solidFill>
                  <a:srgbClr val="000000"/>
                </a:solidFill>
              </a:rPr>
              <a:t>2</a:t>
            </a:r>
            <a:r>
              <a:rPr lang="en-US" sz="2400">
                <a:solidFill>
                  <a:srgbClr val="000000"/>
                </a:solidFill>
              </a:rPr>
              <a:t> </a:t>
            </a:r>
            <a:r>
              <a:rPr lang="en-US" sz="2400">
                <a:solidFill>
                  <a:srgbClr val="000000"/>
                </a:solidFill>
                <a:sym typeface="Symbol" pitchFamily="18" charset="2"/>
              </a:rPr>
              <a:t> CO</a:t>
            </a:r>
            <a:r>
              <a:rPr lang="en-US" sz="2400" baseline="-25000">
                <a:solidFill>
                  <a:srgbClr val="000000"/>
                </a:solidFill>
                <a:sym typeface="Symbol" pitchFamily="18" charset="2"/>
              </a:rPr>
              <a:t>2</a:t>
            </a:r>
          </a:p>
          <a:p>
            <a:pPr marL="228600" indent="-228600" algn="ctr">
              <a:lnSpc>
                <a:spcPct val="130000"/>
              </a:lnSpc>
              <a:buClr>
                <a:srgbClr val="FFCC00"/>
              </a:buClr>
              <a:tabLst>
                <a:tab pos="914400" algn="l"/>
                <a:tab pos="1828800" algn="l"/>
                <a:tab pos="2743200" algn="l"/>
                <a:tab pos="3768725" algn="l"/>
                <a:tab pos="4572000" algn="l"/>
                <a:tab pos="5659438" algn="l"/>
              </a:tabLst>
            </a:pPr>
            <a:r>
              <a:rPr lang="en-US" sz="2400">
                <a:solidFill>
                  <a:srgbClr val="000000"/>
                </a:solidFill>
              </a:rPr>
              <a:t>2C + O</a:t>
            </a:r>
            <a:r>
              <a:rPr lang="en-US" sz="2400" baseline="-25000">
                <a:solidFill>
                  <a:srgbClr val="000000"/>
                </a:solidFill>
              </a:rPr>
              <a:t>2</a:t>
            </a:r>
            <a:r>
              <a:rPr lang="en-US" sz="2400">
                <a:solidFill>
                  <a:srgbClr val="000000"/>
                </a:solidFill>
              </a:rPr>
              <a:t> </a:t>
            </a:r>
            <a:r>
              <a:rPr lang="en-US" sz="2400">
                <a:solidFill>
                  <a:srgbClr val="000000"/>
                </a:solidFill>
                <a:sym typeface="Symbol" pitchFamily="18" charset="2"/>
              </a:rPr>
              <a:t>2CO</a:t>
            </a:r>
          </a:p>
          <a:p>
            <a:pPr marL="228600" indent="-228600" algn="ctr">
              <a:buClr>
                <a:srgbClr val="FFCC00"/>
              </a:buClr>
              <a:tabLst>
                <a:tab pos="914400" algn="l"/>
                <a:tab pos="1828800" algn="l"/>
                <a:tab pos="2743200" algn="l"/>
                <a:tab pos="3768725" algn="l"/>
                <a:tab pos="4572000" algn="l"/>
                <a:tab pos="5659438" algn="l"/>
              </a:tabLst>
            </a:pPr>
            <a:endParaRPr lang="en-US" sz="1400">
              <a:solidFill>
                <a:srgbClr val="000000"/>
              </a:solidFill>
              <a:sym typeface="Symbol" pitchFamily="18" charset="2"/>
            </a:endParaRPr>
          </a:p>
          <a:p>
            <a:pPr marL="228600" indent="-228600" algn="ctr">
              <a:buClr>
                <a:srgbClr val="FFCC00"/>
              </a:buClr>
              <a:tabLst>
                <a:tab pos="914400" algn="l"/>
                <a:tab pos="1828800" algn="l"/>
                <a:tab pos="2743200" algn="l"/>
                <a:tab pos="3768725" algn="l"/>
                <a:tab pos="4572000" algn="l"/>
                <a:tab pos="5659438" algn="l"/>
              </a:tabLst>
            </a:pPr>
            <a:r>
              <a:rPr lang="en-US" sz="2400">
                <a:solidFill>
                  <a:srgbClr val="000000"/>
                </a:solidFill>
                <a:sym typeface="Symbol" pitchFamily="18" charset="2"/>
              </a:rPr>
              <a:t>Two compounds form a ternary compound</a:t>
            </a:r>
          </a:p>
          <a:p>
            <a:pPr marL="228600" indent="-228600" algn="ctr">
              <a:lnSpc>
                <a:spcPct val="110000"/>
              </a:lnSpc>
              <a:buClr>
                <a:srgbClr val="FFCC00"/>
              </a:buClr>
              <a:tabLst>
                <a:tab pos="914400" algn="l"/>
                <a:tab pos="1828800" algn="l"/>
                <a:tab pos="2743200" algn="l"/>
                <a:tab pos="3768725" algn="l"/>
                <a:tab pos="4572000" algn="l"/>
                <a:tab pos="5659438" algn="l"/>
              </a:tabLst>
            </a:pPr>
            <a:r>
              <a:rPr lang="en-US" sz="2400">
                <a:solidFill>
                  <a:srgbClr val="000000"/>
                </a:solidFill>
                <a:sym typeface="Symbol" pitchFamily="18" charset="2"/>
              </a:rPr>
              <a:t>CaO(</a:t>
            </a:r>
            <a:r>
              <a:rPr lang="en-US" sz="2400" i="1">
                <a:solidFill>
                  <a:srgbClr val="000000"/>
                </a:solidFill>
                <a:sym typeface="Symbol" pitchFamily="18" charset="2"/>
              </a:rPr>
              <a:t>s</a:t>
            </a:r>
            <a:r>
              <a:rPr lang="en-US" sz="2400">
                <a:solidFill>
                  <a:srgbClr val="000000"/>
                </a:solidFill>
                <a:sym typeface="Symbol" pitchFamily="18" charset="2"/>
              </a:rPr>
              <a:t>) + H</a:t>
            </a:r>
            <a:r>
              <a:rPr lang="en-US" sz="2400" baseline="-25000">
                <a:solidFill>
                  <a:srgbClr val="000000"/>
                </a:solidFill>
                <a:sym typeface="Symbol" pitchFamily="18" charset="2"/>
              </a:rPr>
              <a:t>2</a:t>
            </a:r>
            <a:r>
              <a:rPr lang="en-US" sz="2400">
                <a:solidFill>
                  <a:srgbClr val="000000"/>
                </a:solidFill>
                <a:sym typeface="Symbol" pitchFamily="18" charset="2"/>
              </a:rPr>
              <a:t>O(</a:t>
            </a:r>
            <a:r>
              <a:rPr lang="en-US" sz="2400" i="1">
                <a:solidFill>
                  <a:srgbClr val="000000"/>
                </a:solidFill>
                <a:sym typeface="Symbol" pitchFamily="18" charset="2"/>
              </a:rPr>
              <a:t>l</a:t>
            </a:r>
            <a:r>
              <a:rPr lang="en-US" sz="2400">
                <a:solidFill>
                  <a:srgbClr val="000000"/>
                </a:solidFill>
                <a:sym typeface="Symbol" pitchFamily="18" charset="2"/>
              </a:rPr>
              <a:t>)   Ca(OH)</a:t>
            </a:r>
            <a:r>
              <a:rPr lang="en-US" sz="2400" baseline="-25000">
                <a:solidFill>
                  <a:srgbClr val="000000"/>
                </a:solidFill>
                <a:sym typeface="Symbol" pitchFamily="18" charset="2"/>
              </a:rPr>
              <a:t>2</a:t>
            </a:r>
            <a:r>
              <a:rPr lang="en-US" sz="2400">
                <a:solidFill>
                  <a:srgbClr val="000000"/>
                </a:solidFill>
                <a:sym typeface="Symbol" pitchFamily="18" charset="2"/>
              </a:rPr>
              <a:t>(</a:t>
            </a:r>
            <a:r>
              <a:rPr lang="en-US" sz="2400" i="1">
                <a:solidFill>
                  <a:srgbClr val="000000"/>
                </a:solidFill>
                <a:sym typeface="Symbol" pitchFamily="18" charset="2"/>
              </a:rPr>
              <a:t>s</a:t>
            </a:r>
            <a:r>
              <a:rPr lang="en-US" sz="2400">
                <a:solidFill>
                  <a:srgbClr val="000000"/>
                </a:solidFill>
                <a:sym typeface="Symbol" pitchFamily="18" charset="2"/>
              </a:rPr>
              <a:t>)</a:t>
            </a:r>
          </a:p>
          <a:p>
            <a:pPr marL="228600" indent="-228600" algn="ctr">
              <a:buClr>
                <a:srgbClr val="FFCC00"/>
              </a:buClr>
              <a:tabLst>
                <a:tab pos="914400" algn="l"/>
                <a:tab pos="1828800" algn="l"/>
                <a:tab pos="2743200" algn="l"/>
                <a:tab pos="3768725" algn="l"/>
                <a:tab pos="4572000" algn="l"/>
                <a:tab pos="5659438" algn="l"/>
              </a:tabLst>
            </a:pPr>
            <a:endParaRPr lang="en-US" sz="1400">
              <a:solidFill>
                <a:srgbClr val="000000"/>
              </a:solidFill>
              <a:sym typeface="Symbol" pitchFamily="18" charset="2"/>
            </a:endParaRPr>
          </a:p>
          <a:p>
            <a:pPr marL="228600" indent="-228600" algn="ctr">
              <a:buClr>
                <a:srgbClr val="FFCC00"/>
              </a:buClr>
              <a:tabLst>
                <a:tab pos="914400" algn="l"/>
                <a:tab pos="1828800" algn="l"/>
                <a:tab pos="2743200" algn="l"/>
                <a:tab pos="3768725" algn="l"/>
                <a:tab pos="4572000" algn="l"/>
                <a:tab pos="5659438" algn="l"/>
              </a:tabLst>
            </a:pPr>
            <a:r>
              <a:rPr lang="en-US" sz="2400">
                <a:solidFill>
                  <a:srgbClr val="000000"/>
                </a:solidFill>
                <a:sym typeface="Symbol" pitchFamily="18" charset="2"/>
              </a:rPr>
              <a:t>CO</a:t>
            </a:r>
            <a:r>
              <a:rPr lang="en-US" sz="2400" baseline="-25000">
                <a:solidFill>
                  <a:srgbClr val="000000"/>
                </a:solidFill>
                <a:sym typeface="Symbol" pitchFamily="18" charset="2"/>
              </a:rPr>
              <a:t>2</a:t>
            </a:r>
            <a:r>
              <a:rPr lang="en-US" sz="2400">
                <a:solidFill>
                  <a:srgbClr val="000000"/>
                </a:solidFill>
                <a:sym typeface="Symbol" pitchFamily="18" charset="2"/>
              </a:rPr>
              <a:t>(</a:t>
            </a:r>
            <a:r>
              <a:rPr lang="en-US" sz="2400" i="1">
                <a:solidFill>
                  <a:srgbClr val="000000"/>
                </a:solidFill>
                <a:sym typeface="Symbol" pitchFamily="18" charset="2"/>
              </a:rPr>
              <a:t>g</a:t>
            </a:r>
            <a:r>
              <a:rPr lang="en-US" sz="2400">
                <a:solidFill>
                  <a:srgbClr val="000000"/>
                </a:solidFill>
                <a:sym typeface="Symbol" pitchFamily="18" charset="2"/>
              </a:rPr>
              <a:t>) + H</a:t>
            </a:r>
            <a:r>
              <a:rPr lang="en-US" sz="2400" baseline="-25000">
                <a:solidFill>
                  <a:srgbClr val="000000"/>
                </a:solidFill>
                <a:sym typeface="Symbol" pitchFamily="18" charset="2"/>
              </a:rPr>
              <a:t>2</a:t>
            </a:r>
            <a:r>
              <a:rPr lang="en-US" sz="2400">
                <a:solidFill>
                  <a:srgbClr val="000000"/>
                </a:solidFill>
                <a:sym typeface="Symbol" pitchFamily="18" charset="2"/>
              </a:rPr>
              <a:t>O(</a:t>
            </a:r>
            <a:r>
              <a:rPr lang="en-US" sz="2400" i="1">
                <a:solidFill>
                  <a:srgbClr val="000000"/>
                </a:solidFill>
                <a:sym typeface="Symbol" pitchFamily="18" charset="2"/>
              </a:rPr>
              <a:t>l</a:t>
            </a:r>
            <a:r>
              <a:rPr lang="en-US" sz="2400">
                <a:solidFill>
                  <a:srgbClr val="000000"/>
                </a:solidFill>
                <a:sym typeface="Symbol" pitchFamily="18" charset="2"/>
              </a:rPr>
              <a:t>)   H</a:t>
            </a:r>
            <a:r>
              <a:rPr lang="en-US" sz="2400" baseline="-25000">
                <a:solidFill>
                  <a:srgbClr val="000000"/>
                </a:solidFill>
                <a:sym typeface="Symbol" pitchFamily="18" charset="2"/>
              </a:rPr>
              <a:t>2</a:t>
            </a:r>
            <a:r>
              <a:rPr lang="en-US" sz="2400">
                <a:solidFill>
                  <a:srgbClr val="000000"/>
                </a:solidFill>
                <a:sym typeface="Symbol" pitchFamily="18" charset="2"/>
              </a:rPr>
              <a:t>CO</a:t>
            </a:r>
            <a:r>
              <a:rPr lang="en-US" sz="2400" baseline="-25000">
                <a:solidFill>
                  <a:srgbClr val="000000"/>
                </a:solidFill>
                <a:sym typeface="Symbol" pitchFamily="18" charset="2"/>
              </a:rPr>
              <a:t>3</a:t>
            </a:r>
            <a:r>
              <a:rPr lang="en-US" sz="2400" i="1">
                <a:solidFill>
                  <a:srgbClr val="000000"/>
                </a:solidFill>
                <a:sym typeface="Symbol" pitchFamily="18" charset="2"/>
              </a:rPr>
              <a:t>(aq</a:t>
            </a:r>
            <a:r>
              <a:rPr lang="en-US" sz="2400">
                <a:solidFill>
                  <a:srgbClr val="000000"/>
                </a:solidFill>
                <a:sym typeface="Symbol" pitchFamily="18" charset="2"/>
              </a:rPr>
              <a:t>)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1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18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18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18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18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18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189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2189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5988" name="Rectangle 4"/>
          <p:cNvSpPr>
            <a:spLocks noChangeArrowheads="1"/>
          </p:cNvSpPr>
          <p:nvPr/>
        </p:nvSpPr>
        <p:spPr bwMode="auto">
          <a:xfrm>
            <a:off x="762000" y="1214438"/>
            <a:ext cx="770572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r>
              <a:rPr lang="en-US" sz="3600" b="1">
                <a:solidFill>
                  <a:schemeClr val="hlink"/>
                </a:solidFill>
              </a:rPr>
              <a:t>Decomposition Reactions</a:t>
            </a:r>
            <a:endParaRPr lang="en-US" sz="3600">
              <a:solidFill>
                <a:schemeClr val="hlink"/>
              </a:solidFill>
            </a:endParaRPr>
          </a:p>
        </p:txBody>
      </p:sp>
      <p:sp>
        <p:nvSpPr>
          <p:cNvPr id="3625989" name="Rectangle 5"/>
          <p:cNvSpPr>
            <a:spLocks noChangeArrowheads="1"/>
          </p:cNvSpPr>
          <p:nvPr/>
        </p:nvSpPr>
        <p:spPr bwMode="auto">
          <a:xfrm>
            <a:off x="762000" y="2286000"/>
            <a:ext cx="7620000" cy="1762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marL="228600" indent="-228600">
              <a:buClr>
                <a:srgbClr val="FFCC00"/>
              </a:buClr>
              <a:tabLst>
                <a:tab pos="914400" algn="l"/>
                <a:tab pos="1828800" algn="l"/>
                <a:tab pos="2743200" algn="l"/>
                <a:tab pos="3768725" algn="l"/>
                <a:tab pos="4572000" algn="l"/>
                <a:tab pos="5659438" algn="l"/>
              </a:tabLst>
            </a:pPr>
            <a:r>
              <a:rPr lang="en-US" sz="2400">
                <a:solidFill>
                  <a:srgbClr val="000000"/>
                </a:solidFill>
              </a:rPr>
              <a:t>In a</a:t>
            </a:r>
            <a:r>
              <a:rPr lang="en-US" sz="2400" b="1">
                <a:solidFill>
                  <a:srgbClr val="000000"/>
                </a:solidFill>
              </a:rPr>
              <a:t> decomposition reaction </a:t>
            </a:r>
            <a:r>
              <a:rPr lang="en-US" sz="2400">
                <a:solidFill>
                  <a:srgbClr val="000000"/>
                </a:solidFill>
              </a:rPr>
              <a:t>a single compound breaks down, often with the input of energy, into two or more elements or simpler compounds.</a:t>
            </a:r>
            <a:r>
              <a:rPr lang="en-US" sz="2400" b="1">
                <a:solidFill>
                  <a:srgbClr val="000000"/>
                </a:solidFill>
              </a:rPr>
              <a:t> </a:t>
            </a:r>
          </a:p>
          <a:p>
            <a:pPr marL="228600" indent="-228600">
              <a:buClr>
                <a:srgbClr val="FFCC00"/>
              </a:buClr>
              <a:tabLst>
                <a:tab pos="914400" algn="l"/>
                <a:tab pos="1828800" algn="l"/>
                <a:tab pos="2743200" algn="l"/>
                <a:tab pos="3768725" algn="l"/>
                <a:tab pos="4572000" algn="l"/>
                <a:tab pos="5659438" algn="l"/>
              </a:tabLst>
            </a:pPr>
            <a:endParaRPr lang="en-US" sz="1400" b="1">
              <a:solidFill>
                <a:srgbClr val="000000"/>
              </a:solidFill>
            </a:endParaRPr>
          </a:p>
          <a:p>
            <a:pPr marL="228600" indent="-228600" algn="ctr">
              <a:buClr>
                <a:srgbClr val="FFCC00"/>
              </a:buClr>
              <a:tabLst>
                <a:tab pos="914400" algn="l"/>
                <a:tab pos="1828800" algn="l"/>
                <a:tab pos="2743200" algn="l"/>
                <a:tab pos="3768725" algn="l"/>
                <a:tab pos="4572000" algn="l"/>
                <a:tab pos="5659438" algn="l"/>
              </a:tabLst>
            </a:pPr>
            <a:r>
              <a:rPr lang="en-US" sz="2400">
                <a:solidFill>
                  <a:srgbClr val="000000"/>
                </a:solidFill>
              </a:rPr>
              <a:t>Decomposition of water</a:t>
            </a:r>
            <a:endParaRPr lang="en-US" sz="2400" u="sng">
              <a:solidFill>
                <a:srgbClr val="000000"/>
              </a:solidFill>
            </a:endParaRPr>
          </a:p>
        </p:txBody>
      </p:sp>
      <p:sp>
        <p:nvSpPr>
          <p:cNvPr id="3625990" name="Text Box 6"/>
          <p:cNvSpPr txBox="1">
            <a:spLocks noChangeArrowheads="1"/>
          </p:cNvSpPr>
          <p:nvPr/>
        </p:nvSpPr>
        <p:spPr bwMode="auto">
          <a:xfrm>
            <a:off x="3581400" y="4043363"/>
            <a:ext cx="12430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00"/>
                </a:solidFill>
                <a:sym typeface="Symbol" pitchFamily="18" charset="2"/>
              </a:rPr>
              <a:t>electricity</a:t>
            </a:r>
          </a:p>
        </p:txBody>
      </p:sp>
      <p:sp>
        <p:nvSpPr>
          <p:cNvPr id="3625991" name="Line 7"/>
          <p:cNvSpPr>
            <a:spLocks noChangeShapeType="1"/>
          </p:cNvSpPr>
          <p:nvPr/>
        </p:nvSpPr>
        <p:spPr bwMode="auto">
          <a:xfrm>
            <a:off x="3429000" y="4440238"/>
            <a:ext cx="1524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625992" name="Line 8"/>
          <p:cNvSpPr>
            <a:spLocks noChangeShapeType="1"/>
          </p:cNvSpPr>
          <p:nvPr/>
        </p:nvSpPr>
        <p:spPr bwMode="auto">
          <a:xfrm>
            <a:off x="3352800" y="6269038"/>
            <a:ext cx="1524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625993" name="Text Box 9"/>
          <p:cNvSpPr txBox="1">
            <a:spLocks noChangeArrowheads="1"/>
          </p:cNvSpPr>
          <p:nvPr/>
        </p:nvSpPr>
        <p:spPr bwMode="auto">
          <a:xfrm>
            <a:off x="3767138" y="5872163"/>
            <a:ext cx="677862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00"/>
                </a:solidFill>
                <a:sym typeface="Symbol" pitchFamily="18" charset="2"/>
              </a:rPr>
              <a:t>heat</a:t>
            </a:r>
          </a:p>
        </p:txBody>
      </p:sp>
      <p:sp>
        <p:nvSpPr>
          <p:cNvPr id="3625995" name="Rectangle 11"/>
          <p:cNvSpPr>
            <a:spLocks noChangeArrowheads="1"/>
          </p:cNvSpPr>
          <p:nvPr/>
        </p:nvSpPr>
        <p:spPr bwMode="auto">
          <a:xfrm>
            <a:off x="1905000" y="5995988"/>
            <a:ext cx="15240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buClr>
                <a:srgbClr val="FFCC00"/>
              </a:buClr>
              <a:tabLst>
                <a:tab pos="914400" algn="l"/>
                <a:tab pos="1828800" algn="l"/>
                <a:tab pos="2743200" algn="l"/>
                <a:tab pos="3768725" algn="l"/>
                <a:tab pos="4572000" algn="l"/>
                <a:tab pos="5659438" algn="l"/>
              </a:tabLst>
            </a:pPr>
            <a:r>
              <a:rPr lang="en-US" sz="2400">
                <a:solidFill>
                  <a:srgbClr val="000000"/>
                </a:solidFill>
                <a:sym typeface="Symbol" pitchFamily="18" charset="2"/>
              </a:rPr>
              <a:t>CaCO</a:t>
            </a:r>
            <a:r>
              <a:rPr lang="en-US" sz="2400" baseline="-25000">
                <a:solidFill>
                  <a:srgbClr val="000000"/>
                </a:solidFill>
                <a:sym typeface="Symbol" pitchFamily="18" charset="2"/>
              </a:rPr>
              <a:t>3</a:t>
            </a:r>
            <a:r>
              <a:rPr lang="en-US" sz="2400">
                <a:solidFill>
                  <a:srgbClr val="000000"/>
                </a:solidFill>
                <a:sym typeface="Symbol" pitchFamily="18" charset="2"/>
              </a:rPr>
              <a:t>(</a:t>
            </a:r>
            <a:r>
              <a:rPr lang="en-US" sz="2400" i="1">
                <a:solidFill>
                  <a:srgbClr val="000000"/>
                </a:solidFill>
                <a:sym typeface="Symbol" pitchFamily="18" charset="2"/>
              </a:rPr>
              <a:t>s</a:t>
            </a:r>
            <a:r>
              <a:rPr lang="en-US" sz="2400">
                <a:solidFill>
                  <a:srgbClr val="000000"/>
                </a:solidFill>
                <a:sym typeface="Symbol" pitchFamily="18" charset="2"/>
              </a:rPr>
              <a:t>)</a:t>
            </a:r>
          </a:p>
        </p:txBody>
      </p:sp>
      <p:sp>
        <p:nvSpPr>
          <p:cNvPr id="3625996" name="Rectangle 12"/>
          <p:cNvSpPr>
            <a:spLocks noChangeArrowheads="1"/>
          </p:cNvSpPr>
          <p:nvPr/>
        </p:nvSpPr>
        <p:spPr bwMode="auto">
          <a:xfrm>
            <a:off x="4800600" y="5995988"/>
            <a:ext cx="25908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buClr>
                <a:srgbClr val="FFCC00"/>
              </a:buClr>
              <a:tabLst>
                <a:tab pos="914400" algn="l"/>
                <a:tab pos="1828800" algn="l"/>
                <a:tab pos="2743200" algn="l"/>
                <a:tab pos="3768725" algn="l"/>
                <a:tab pos="4572000" algn="l"/>
                <a:tab pos="5659438" algn="l"/>
              </a:tabLst>
            </a:pPr>
            <a:r>
              <a:rPr lang="en-US" sz="2400">
                <a:solidFill>
                  <a:srgbClr val="000000"/>
                </a:solidFill>
                <a:sym typeface="Symbol" pitchFamily="18" charset="2"/>
              </a:rPr>
              <a:t>CaO(</a:t>
            </a:r>
            <a:r>
              <a:rPr lang="en-US" sz="2400" i="1">
                <a:solidFill>
                  <a:srgbClr val="000000"/>
                </a:solidFill>
                <a:sym typeface="Symbol" pitchFamily="18" charset="2"/>
              </a:rPr>
              <a:t>s</a:t>
            </a:r>
            <a:r>
              <a:rPr lang="en-US" sz="2400">
                <a:solidFill>
                  <a:srgbClr val="000000"/>
                </a:solidFill>
                <a:sym typeface="Symbol" pitchFamily="18" charset="2"/>
              </a:rPr>
              <a:t>) + CO</a:t>
            </a:r>
            <a:r>
              <a:rPr lang="en-US" sz="2400" baseline="-25000">
                <a:solidFill>
                  <a:srgbClr val="000000"/>
                </a:solidFill>
                <a:sym typeface="Symbol" pitchFamily="18" charset="2"/>
              </a:rPr>
              <a:t>2</a:t>
            </a:r>
            <a:r>
              <a:rPr lang="en-US" sz="2400">
                <a:solidFill>
                  <a:srgbClr val="000000"/>
                </a:solidFill>
                <a:sym typeface="Symbol" pitchFamily="18" charset="2"/>
              </a:rPr>
              <a:t>(</a:t>
            </a:r>
            <a:r>
              <a:rPr lang="en-US" sz="2400" i="1">
                <a:solidFill>
                  <a:srgbClr val="000000"/>
                </a:solidFill>
                <a:sym typeface="Symbol" pitchFamily="18" charset="2"/>
              </a:rPr>
              <a:t>g</a:t>
            </a:r>
            <a:r>
              <a:rPr lang="en-US" sz="2400">
                <a:solidFill>
                  <a:srgbClr val="000000"/>
                </a:solidFill>
                <a:sym typeface="Symbol" pitchFamily="18" charset="2"/>
              </a:rPr>
              <a:t>)</a:t>
            </a:r>
          </a:p>
        </p:txBody>
      </p:sp>
      <p:sp>
        <p:nvSpPr>
          <p:cNvPr id="3625997" name="Rectangle 13"/>
          <p:cNvSpPr>
            <a:spLocks noChangeArrowheads="1"/>
          </p:cNvSpPr>
          <p:nvPr/>
        </p:nvSpPr>
        <p:spPr bwMode="auto">
          <a:xfrm>
            <a:off x="762000" y="4900613"/>
            <a:ext cx="7620000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buClr>
                <a:srgbClr val="FFCC00"/>
              </a:buClr>
              <a:tabLst>
                <a:tab pos="914400" algn="l"/>
                <a:tab pos="1828800" algn="l"/>
                <a:tab pos="2743200" algn="l"/>
                <a:tab pos="3768725" algn="l"/>
                <a:tab pos="4572000" algn="l"/>
                <a:tab pos="5659438" algn="l"/>
              </a:tabLst>
            </a:pPr>
            <a:r>
              <a:rPr lang="en-US" sz="2400">
                <a:solidFill>
                  <a:srgbClr val="000000"/>
                </a:solidFill>
                <a:sym typeface="Symbol" pitchFamily="18" charset="2"/>
              </a:rPr>
              <a:t>A metal carbonate decomposes to form a metal  oxide and carbon dioxide.</a:t>
            </a:r>
          </a:p>
        </p:txBody>
      </p:sp>
      <p:sp>
        <p:nvSpPr>
          <p:cNvPr id="3625998" name="Rectangle 14"/>
          <p:cNvSpPr>
            <a:spLocks noChangeArrowheads="1"/>
          </p:cNvSpPr>
          <p:nvPr/>
        </p:nvSpPr>
        <p:spPr bwMode="auto">
          <a:xfrm>
            <a:off x="2133600" y="4195763"/>
            <a:ext cx="1371600" cy="4175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90000"/>
              </a:lnSpc>
              <a:buClr>
                <a:srgbClr val="FFCC00"/>
              </a:buClr>
              <a:tabLst>
                <a:tab pos="914400" algn="l"/>
                <a:tab pos="1828800" algn="l"/>
                <a:tab pos="2743200" algn="l"/>
                <a:tab pos="3768725" algn="l"/>
                <a:tab pos="4572000" algn="l"/>
                <a:tab pos="5659438" algn="l"/>
              </a:tabLst>
            </a:pPr>
            <a:r>
              <a:rPr lang="en-US" sz="2400">
                <a:solidFill>
                  <a:srgbClr val="000000"/>
                </a:solidFill>
                <a:sym typeface="Symbol" pitchFamily="18" charset="2"/>
              </a:rPr>
              <a:t>2H</a:t>
            </a:r>
            <a:r>
              <a:rPr lang="en-US" sz="2400" baseline="-25000">
                <a:solidFill>
                  <a:srgbClr val="000000"/>
                </a:solidFill>
                <a:sym typeface="Symbol" pitchFamily="18" charset="2"/>
              </a:rPr>
              <a:t>2</a:t>
            </a:r>
            <a:r>
              <a:rPr lang="en-US" sz="2400">
                <a:solidFill>
                  <a:srgbClr val="000000"/>
                </a:solidFill>
                <a:sym typeface="Symbol" pitchFamily="18" charset="2"/>
              </a:rPr>
              <a:t>O(</a:t>
            </a:r>
            <a:r>
              <a:rPr lang="en-US" sz="2400" i="1">
                <a:solidFill>
                  <a:srgbClr val="000000"/>
                </a:solidFill>
                <a:sym typeface="Symbol" pitchFamily="18" charset="2"/>
              </a:rPr>
              <a:t>l</a:t>
            </a:r>
            <a:r>
              <a:rPr lang="en-US" sz="2400">
                <a:solidFill>
                  <a:srgbClr val="000000"/>
                </a:solidFill>
                <a:sym typeface="Symbol" pitchFamily="18" charset="2"/>
              </a:rPr>
              <a:t>)</a:t>
            </a:r>
          </a:p>
        </p:txBody>
      </p:sp>
      <p:sp>
        <p:nvSpPr>
          <p:cNvPr id="3625999" name="Rectangle 15"/>
          <p:cNvSpPr>
            <a:spLocks noChangeArrowheads="1"/>
          </p:cNvSpPr>
          <p:nvPr/>
        </p:nvSpPr>
        <p:spPr bwMode="auto">
          <a:xfrm>
            <a:off x="4764088" y="4195763"/>
            <a:ext cx="2438400" cy="4175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90000"/>
              </a:lnSpc>
              <a:buClr>
                <a:srgbClr val="FFCC00"/>
              </a:buClr>
              <a:tabLst>
                <a:tab pos="914400" algn="l"/>
                <a:tab pos="1828800" algn="l"/>
                <a:tab pos="2743200" algn="l"/>
                <a:tab pos="3768725" algn="l"/>
                <a:tab pos="4572000" algn="l"/>
                <a:tab pos="5659438" algn="l"/>
              </a:tabLst>
            </a:pPr>
            <a:r>
              <a:rPr lang="en-US" sz="2400">
                <a:solidFill>
                  <a:srgbClr val="000000"/>
                </a:solidFill>
              </a:rPr>
              <a:t>O</a:t>
            </a:r>
            <a:r>
              <a:rPr lang="en-US" sz="2400" baseline="-25000">
                <a:solidFill>
                  <a:srgbClr val="000000"/>
                </a:solidFill>
              </a:rPr>
              <a:t>2</a:t>
            </a:r>
            <a:r>
              <a:rPr lang="en-US" sz="2400">
                <a:solidFill>
                  <a:srgbClr val="000000"/>
                </a:solidFill>
              </a:rPr>
              <a:t>(</a:t>
            </a:r>
            <a:r>
              <a:rPr lang="en-US" sz="2400" i="1">
                <a:solidFill>
                  <a:srgbClr val="000000"/>
                </a:solidFill>
              </a:rPr>
              <a:t>g)</a:t>
            </a:r>
            <a:r>
              <a:rPr lang="en-US" sz="2400" baseline="-25000">
                <a:solidFill>
                  <a:srgbClr val="000000"/>
                </a:solidFill>
              </a:rPr>
              <a:t> </a:t>
            </a:r>
            <a:r>
              <a:rPr lang="en-US" sz="2400">
                <a:solidFill>
                  <a:srgbClr val="000000"/>
                </a:solidFill>
              </a:rPr>
              <a:t>+ 2</a:t>
            </a:r>
            <a:r>
              <a:rPr lang="en-US" sz="2400">
                <a:solidFill>
                  <a:srgbClr val="000000"/>
                </a:solidFill>
                <a:sym typeface="Symbol" pitchFamily="18" charset="2"/>
              </a:rPr>
              <a:t>H</a:t>
            </a:r>
            <a:r>
              <a:rPr lang="en-US" sz="2400" baseline="-25000">
                <a:solidFill>
                  <a:srgbClr val="000000"/>
                </a:solidFill>
                <a:sym typeface="Symbol" pitchFamily="18" charset="2"/>
              </a:rPr>
              <a:t>2</a:t>
            </a:r>
            <a:r>
              <a:rPr lang="en-US" sz="2400">
                <a:solidFill>
                  <a:srgbClr val="000000"/>
                </a:solidFill>
                <a:sym typeface="Symbol" pitchFamily="18" charset="2"/>
              </a:rPr>
              <a:t>(</a:t>
            </a:r>
            <a:r>
              <a:rPr lang="en-US" sz="2400" i="1">
                <a:solidFill>
                  <a:srgbClr val="000000"/>
                </a:solidFill>
                <a:sym typeface="Symbol" pitchFamily="18" charset="2"/>
              </a:rPr>
              <a:t>g</a:t>
            </a:r>
            <a:r>
              <a:rPr lang="en-US" sz="2400">
                <a:solidFill>
                  <a:srgbClr val="000000"/>
                </a:solidFill>
                <a:sym typeface="Symbol" pitchFamily="18" charset="2"/>
              </a:rPr>
              <a:t>)</a:t>
            </a:r>
          </a:p>
        </p:txBody>
      </p:sp>
      <p:sp>
        <p:nvSpPr>
          <p:cNvPr id="3626002" name="Line 18"/>
          <p:cNvSpPr>
            <a:spLocks noChangeShapeType="1"/>
          </p:cNvSpPr>
          <p:nvPr/>
        </p:nvSpPr>
        <p:spPr bwMode="auto">
          <a:xfrm>
            <a:off x="3581400" y="4495800"/>
            <a:ext cx="121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626003" name="Line 19"/>
          <p:cNvSpPr>
            <a:spLocks noChangeShapeType="1"/>
          </p:cNvSpPr>
          <p:nvPr/>
        </p:nvSpPr>
        <p:spPr bwMode="auto">
          <a:xfrm>
            <a:off x="3505200" y="6248400"/>
            <a:ext cx="121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9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9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9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25989" grpId="0" build="p"/>
      <p:bldP spid="3625990" grpId="0"/>
      <p:bldP spid="3625991" grpId="0" animBg="1"/>
      <p:bldP spid="3625992" grpId="0" animBg="1"/>
      <p:bldP spid="362599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30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Sample Problem</a:t>
            </a:r>
          </a:p>
        </p:txBody>
      </p:sp>
      <p:sp>
        <p:nvSpPr>
          <p:cNvPr id="367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Predict the product(s) and write a balanced equation for the reaction of potassium with chlorine.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5140" name="Rectangle 4"/>
          <p:cNvSpPr>
            <a:spLocks noChangeArrowheads="1"/>
          </p:cNvSpPr>
          <p:nvPr/>
        </p:nvSpPr>
        <p:spPr bwMode="auto">
          <a:xfrm>
            <a:off x="762000" y="1214438"/>
            <a:ext cx="770572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r>
              <a:rPr lang="en-US" sz="3600" b="1">
                <a:solidFill>
                  <a:schemeClr val="hlink"/>
                </a:solidFill>
              </a:rPr>
              <a:t>Double-Displacement Reactions</a:t>
            </a:r>
            <a:endParaRPr lang="en-US" sz="3600">
              <a:solidFill>
                <a:schemeClr val="hlink"/>
              </a:solidFill>
            </a:endParaRPr>
          </a:p>
        </p:txBody>
      </p:sp>
      <p:sp>
        <p:nvSpPr>
          <p:cNvPr id="3675141" name="Rectangle 5"/>
          <p:cNvSpPr>
            <a:spLocks noChangeArrowheads="1"/>
          </p:cNvSpPr>
          <p:nvPr/>
        </p:nvSpPr>
        <p:spPr bwMode="auto">
          <a:xfrm>
            <a:off x="838200" y="2438400"/>
            <a:ext cx="7620000" cy="47863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marL="228600" indent="-228600">
              <a:buClr>
                <a:srgbClr val="FFCC00"/>
              </a:buClr>
              <a:buFontTx/>
              <a:buChar char="•"/>
              <a:tabLst>
                <a:tab pos="914400" algn="l"/>
                <a:tab pos="1828800" algn="l"/>
                <a:tab pos="2743200" algn="l"/>
                <a:tab pos="3768725" algn="l"/>
                <a:tab pos="4572000" algn="l"/>
                <a:tab pos="5659438" algn="l"/>
              </a:tabLst>
            </a:pPr>
            <a:r>
              <a:rPr lang="en-US" sz="2800">
                <a:solidFill>
                  <a:srgbClr val="000000"/>
                </a:solidFill>
              </a:rPr>
              <a:t>In a</a:t>
            </a:r>
            <a:r>
              <a:rPr lang="en-US" sz="2800" b="1">
                <a:solidFill>
                  <a:srgbClr val="000000"/>
                </a:solidFill>
              </a:rPr>
              <a:t> double-displacement</a:t>
            </a:r>
            <a:r>
              <a:rPr lang="en-US" sz="2800" i="1">
                <a:solidFill>
                  <a:srgbClr val="000000"/>
                </a:solidFill>
              </a:rPr>
              <a:t> reaction</a:t>
            </a:r>
            <a:r>
              <a:rPr lang="en-US" sz="2800" b="1">
                <a:solidFill>
                  <a:srgbClr val="000000"/>
                </a:solidFill>
              </a:rPr>
              <a:t> </a:t>
            </a:r>
            <a:r>
              <a:rPr lang="en-US" sz="2800">
                <a:solidFill>
                  <a:srgbClr val="000000"/>
                </a:solidFill>
              </a:rPr>
              <a:t>two compounds in aqueous solution appear to exchange ions and form two new compounds. </a:t>
            </a:r>
          </a:p>
          <a:p>
            <a:pPr marL="228600" indent="-228600">
              <a:buClr>
                <a:srgbClr val="FFCC00"/>
              </a:buClr>
              <a:buFontTx/>
              <a:buChar char="•"/>
              <a:tabLst>
                <a:tab pos="914400" algn="l"/>
                <a:tab pos="1828800" algn="l"/>
                <a:tab pos="2743200" algn="l"/>
                <a:tab pos="3768725" algn="l"/>
                <a:tab pos="4572000" algn="l"/>
                <a:tab pos="5659438" algn="l"/>
              </a:tabLst>
            </a:pPr>
            <a:endParaRPr lang="en-US" sz="2800">
              <a:solidFill>
                <a:srgbClr val="000000"/>
              </a:solidFill>
            </a:endParaRPr>
          </a:p>
          <a:p>
            <a:pPr marL="228600" indent="-228600">
              <a:buClr>
                <a:srgbClr val="FFCC00"/>
              </a:buClr>
              <a:buFontTx/>
              <a:buChar char="•"/>
              <a:tabLst>
                <a:tab pos="914400" algn="l"/>
                <a:tab pos="1828800" algn="l"/>
                <a:tab pos="2743200" algn="l"/>
                <a:tab pos="3768725" algn="l"/>
                <a:tab pos="4572000" algn="l"/>
                <a:tab pos="5659438" algn="l"/>
              </a:tabLst>
            </a:pPr>
            <a:r>
              <a:rPr lang="en-US" sz="2800">
                <a:solidFill>
                  <a:srgbClr val="000000"/>
                </a:solidFill>
              </a:rPr>
              <a:t>One of the products must be a solid precipitate, a gas, or a molecular compound, such as water. </a:t>
            </a:r>
          </a:p>
          <a:p>
            <a:pPr marL="228600" indent="-228600">
              <a:buClr>
                <a:srgbClr val="FFCC00"/>
              </a:buClr>
              <a:buFontTx/>
              <a:buChar char="•"/>
              <a:tabLst>
                <a:tab pos="914400" algn="l"/>
                <a:tab pos="1828800" algn="l"/>
                <a:tab pos="2743200" algn="l"/>
                <a:tab pos="3768725" algn="l"/>
                <a:tab pos="4572000" algn="l"/>
                <a:tab pos="5659438" algn="l"/>
              </a:tabLst>
            </a:pPr>
            <a:endParaRPr lang="en-US" sz="2800">
              <a:solidFill>
                <a:srgbClr val="000000"/>
              </a:solidFill>
            </a:endParaRPr>
          </a:p>
          <a:p>
            <a:pPr marL="228600" indent="-228600" algn="ctr">
              <a:buClr>
                <a:srgbClr val="FFCC00"/>
              </a:buClr>
              <a:tabLst>
                <a:tab pos="914400" algn="l"/>
                <a:tab pos="1828800" algn="l"/>
                <a:tab pos="2743200" algn="l"/>
                <a:tab pos="3768725" algn="l"/>
                <a:tab pos="4572000" algn="l"/>
                <a:tab pos="5659438" algn="l"/>
              </a:tabLst>
            </a:pPr>
            <a:r>
              <a:rPr lang="en-US" sz="2800">
                <a:solidFill>
                  <a:srgbClr val="000000"/>
                </a:solidFill>
                <a:sym typeface="Symbol" pitchFamily="18" charset="2"/>
              </a:rPr>
              <a:t>HCl(</a:t>
            </a:r>
            <a:r>
              <a:rPr lang="en-US" sz="2800" i="1">
                <a:solidFill>
                  <a:srgbClr val="000000"/>
                </a:solidFill>
                <a:sym typeface="Symbol" pitchFamily="18" charset="2"/>
              </a:rPr>
              <a:t>aq</a:t>
            </a:r>
            <a:r>
              <a:rPr lang="en-US" sz="2800">
                <a:solidFill>
                  <a:srgbClr val="000000"/>
                </a:solidFill>
                <a:sym typeface="Symbol" pitchFamily="18" charset="2"/>
              </a:rPr>
              <a:t>) + NaOH(</a:t>
            </a:r>
            <a:r>
              <a:rPr lang="en-US" sz="2800" i="1">
                <a:solidFill>
                  <a:srgbClr val="000000"/>
                </a:solidFill>
                <a:sym typeface="Symbol" pitchFamily="18" charset="2"/>
              </a:rPr>
              <a:t>aq</a:t>
            </a:r>
            <a:r>
              <a:rPr lang="en-US" sz="2800">
                <a:solidFill>
                  <a:srgbClr val="000000"/>
                </a:solidFill>
                <a:sym typeface="Symbol" pitchFamily="18" charset="2"/>
              </a:rPr>
              <a:t>)  HOH(</a:t>
            </a:r>
            <a:r>
              <a:rPr lang="en-US" sz="2800" i="1">
                <a:solidFill>
                  <a:srgbClr val="000000"/>
                </a:solidFill>
                <a:sym typeface="Symbol" pitchFamily="18" charset="2"/>
              </a:rPr>
              <a:t>l</a:t>
            </a:r>
            <a:r>
              <a:rPr lang="en-US" sz="2800">
                <a:solidFill>
                  <a:srgbClr val="000000"/>
                </a:solidFill>
                <a:sym typeface="Symbol" pitchFamily="18" charset="2"/>
              </a:rPr>
              <a:t>) + NaCl(</a:t>
            </a:r>
            <a:r>
              <a:rPr lang="en-US" sz="2800" i="1">
                <a:solidFill>
                  <a:srgbClr val="000000"/>
                </a:solidFill>
                <a:sym typeface="Symbol" pitchFamily="18" charset="2"/>
              </a:rPr>
              <a:t>aq</a:t>
            </a:r>
            <a:r>
              <a:rPr lang="en-US" sz="2800">
                <a:solidFill>
                  <a:srgbClr val="000000"/>
                </a:solidFill>
                <a:sym typeface="Symbol" pitchFamily="18" charset="2"/>
              </a:rPr>
              <a:t>)</a:t>
            </a:r>
          </a:p>
          <a:p>
            <a:pPr marL="228600" indent="-228600">
              <a:buClr>
                <a:srgbClr val="FFCC00"/>
              </a:buClr>
              <a:tabLst>
                <a:tab pos="914400" algn="l"/>
                <a:tab pos="1828800" algn="l"/>
                <a:tab pos="2743200" algn="l"/>
                <a:tab pos="3768725" algn="l"/>
                <a:tab pos="4572000" algn="l"/>
                <a:tab pos="5659438" algn="l"/>
              </a:tabLst>
            </a:pPr>
            <a:endParaRPr lang="en-US" sz="2800">
              <a:solidFill>
                <a:srgbClr val="000000"/>
              </a:solidFill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5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5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51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75141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77190" name="Picture 6" descr="7517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6228" name="Rectangle 4"/>
          <p:cNvSpPr>
            <a:spLocks noChangeArrowheads="1"/>
          </p:cNvSpPr>
          <p:nvPr/>
        </p:nvSpPr>
        <p:spPr bwMode="auto">
          <a:xfrm>
            <a:off x="685800" y="1371600"/>
            <a:ext cx="7705725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r>
              <a:rPr lang="en-US" sz="3200" b="1">
                <a:solidFill>
                  <a:schemeClr val="hlink"/>
                </a:solidFill>
              </a:rPr>
              <a:t>Displacement Reactions</a:t>
            </a:r>
            <a:endParaRPr lang="en-US" sz="3200">
              <a:solidFill>
                <a:schemeClr val="hlink"/>
              </a:solidFill>
            </a:endParaRPr>
          </a:p>
        </p:txBody>
      </p:sp>
      <p:sp>
        <p:nvSpPr>
          <p:cNvPr id="3636229" name="Rectangle 5"/>
          <p:cNvSpPr>
            <a:spLocks noChangeArrowheads="1"/>
          </p:cNvSpPr>
          <p:nvPr/>
        </p:nvSpPr>
        <p:spPr bwMode="auto">
          <a:xfrm>
            <a:off x="762000" y="2362200"/>
            <a:ext cx="7620000" cy="4518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marL="228600" indent="-228600" algn="ctr">
              <a:buClr>
                <a:srgbClr val="FFCC00"/>
              </a:buClr>
              <a:tabLst>
                <a:tab pos="914400" algn="l"/>
                <a:tab pos="1828800" algn="l"/>
                <a:tab pos="2743200" algn="l"/>
                <a:tab pos="3768725" algn="l"/>
                <a:tab pos="4572000" algn="l"/>
                <a:tab pos="5659438" algn="l"/>
              </a:tabLst>
            </a:pPr>
            <a:r>
              <a:rPr lang="en-US" sz="3200"/>
              <a:t>In a</a:t>
            </a:r>
            <a:r>
              <a:rPr lang="en-US" sz="3200" b="1"/>
              <a:t> </a:t>
            </a:r>
            <a:r>
              <a:rPr lang="en-US" sz="3200" i="1"/>
              <a:t>displacement reaction</a:t>
            </a:r>
            <a:r>
              <a:rPr lang="en-US" sz="3200" b="1"/>
              <a:t> </a:t>
            </a:r>
            <a:r>
              <a:rPr lang="en-US" sz="3200"/>
              <a:t>a single element reacts with a compound and displaces another element from the compound.</a:t>
            </a:r>
            <a:endParaRPr lang="en-US" sz="3200" b="1"/>
          </a:p>
          <a:p>
            <a:pPr marL="228600" indent="-228600">
              <a:lnSpc>
                <a:spcPct val="90000"/>
              </a:lnSpc>
              <a:buClr>
                <a:srgbClr val="FFCC00"/>
              </a:buClr>
              <a:tabLst>
                <a:tab pos="914400" algn="l"/>
                <a:tab pos="1828800" algn="l"/>
                <a:tab pos="2743200" algn="l"/>
                <a:tab pos="3768725" algn="l"/>
                <a:tab pos="4572000" algn="l"/>
                <a:tab pos="5659438" algn="l"/>
              </a:tabLst>
            </a:pPr>
            <a:r>
              <a:rPr lang="en-US" sz="2400">
                <a:sym typeface="Symbol" pitchFamily="18" charset="2"/>
              </a:rPr>
              <a:t>		</a:t>
            </a:r>
          </a:p>
          <a:p>
            <a:pPr marL="228600" indent="-228600" algn="ctr">
              <a:lnSpc>
                <a:spcPct val="90000"/>
              </a:lnSpc>
              <a:buClr>
                <a:srgbClr val="FFCC00"/>
              </a:buClr>
              <a:tabLst>
                <a:tab pos="914400" algn="l"/>
                <a:tab pos="1828800" algn="l"/>
                <a:tab pos="2743200" algn="l"/>
                <a:tab pos="3768725" algn="l"/>
                <a:tab pos="4572000" algn="l"/>
                <a:tab pos="5659438" algn="l"/>
              </a:tabLst>
            </a:pPr>
            <a:r>
              <a:rPr lang="en-US" sz="2800">
                <a:sym typeface="Symbol" pitchFamily="18" charset="2"/>
              </a:rPr>
              <a:t>2Al(</a:t>
            </a:r>
            <a:r>
              <a:rPr lang="en-US" sz="2800" i="1">
                <a:sym typeface="Symbol" pitchFamily="18" charset="2"/>
              </a:rPr>
              <a:t>s</a:t>
            </a:r>
            <a:r>
              <a:rPr lang="en-US" sz="2800">
                <a:sym typeface="Symbol" pitchFamily="18" charset="2"/>
              </a:rPr>
              <a:t>)  +  3CuCl</a:t>
            </a:r>
            <a:r>
              <a:rPr lang="en-US" sz="2800" baseline="-25000">
                <a:sym typeface="Symbol" pitchFamily="18" charset="2"/>
              </a:rPr>
              <a:t>2</a:t>
            </a:r>
            <a:r>
              <a:rPr lang="en-US" sz="2800">
                <a:sym typeface="Symbol" pitchFamily="18" charset="2"/>
              </a:rPr>
              <a:t>(</a:t>
            </a:r>
            <a:r>
              <a:rPr lang="en-US" sz="2800" i="1">
                <a:sym typeface="Symbol" pitchFamily="18" charset="2"/>
              </a:rPr>
              <a:t>aq</a:t>
            </a:r>
            <a:r>
              <a:rPr lang="en-US" sz="2800">
                <a:sym typeface="Symbol" pitchFamily="18" charset="2"/>
              </a:rPr>
              <a:t>)   2AlCl</a:t>
            </a:r>
            <a:r>
              <a:rPr lang="en-US" sz="2800" baseline="-25000">
                <a:sym typeface="Symbol" pitchFamily="18" charset="2"/>
              </a:rPr>
              <a:t>3</a:t>
            </a:r>
            <a:r>
              <a:rPr lang="en-US" sz="2800">
                <a:sym typeface="Symbol" pitchFamily="18" charset="2"/>
              </a:rPr>
              <a:t>(</a:t>
            </a:r>
            <a:r>
              <a:rPr lang="en-US" sz="2800" i="1">
                <a:sym typeface="Symbol" pitchFamily="18" charset="2"/>
              </a:rPr>
              <a:t>aq</a:t>
            </a:r>
            <a:r>
              <a:rPr lang="en-US" sz="2800">
                <a:sym typeface="Symbol" pitchFamily="18" charset="2"/>
              </a:rPr>
              <a:t>)  +  3Cu(</a:t>
            </a:r>
            <a:r>
              <a:rPr lang="en-US" sz="2800" i="1">
                <a:sym typeface="Symbol" pitchFamily="18" charset="2"/>
              </a:rPr>
              <a:t>s</a:t>
            </a:r>
            <a:r>
              <a:rPr lang="en-US" sz="2800">
                <a:sym typeface="Symbol" pitchFamily="18" charset="2"/>
              </a:rPr>
              <a:t>)</a:t>
            </a:r>
          </a:p>
          <a:p>
            <a:pPr marL="228600" indent="-228600">
              <a:buClr>
                <a:srgbClr val="FFCC00"/>
              </a:buClr>
              <a:tabLst>
                <a:tab pos="914400" algn="l"/>
                <a:tab pos="1828800" algn="l"/>
                <a:tab pos="2743200" algn="l"/>
                <a:tab pos="3768725" algn="l"/>
                <a:tab pos="4572000" algn="l"/>
                <a:tab pos="5659438" algn="l"/>
              </a:tabLst>
            </a:pPr>
            <a:endParaRPr lang="en-US" sz="2800">
              <a:sym typeface="Symbol" pitchFamily="18" charset="2"/>
            </a:endParaRPr>
          </a:p>
          <a:p>
            <a:pPr marL="228600" indent="-228600" algn="ctr">
              <a:buClr>
                <a:srgbClr val="FFCC00"/>
              </a:buClr>
              <a:tabLst>
                <a:tab pos="914400" algn="l"/>
                <a:tab pos="1828800" algn="l"/>
                <a:tab pos="2743200" algn="l"/>
                <a:tab pos="3768725" algn="l"/>
                <a:tab pos="4572000" algn="l"/>
                <a:tab pos="5659438" algn="l"/>
              </a:tabLst>
            </a:pPr>
            <a:r>
              <a:rPr lang="en-US" sz="3200">
                <a:sym typeface="Symbol" pitchFamily="18" charset="2"/>
              </a:rPr>
              <a:t>Aluminum displaces copper.</a:t>
            </a:r>
          </a:p>
          <a:p>
            <a:pPr marL="228600" indent="-228600" algn="ctr">
              <a:buClr>
                <a:srgbClr val="FFCC00"/>
              </a:buClr>
              <a:tabLst>
                <a:tab pos="914400" algn="l"/>
                <a:tab pos="1828800" algn="l"/>
                <a:tab pos="2743200" algn="l"/>
                <a:tab pos="3768725" algn="l"/>
                <a:tab pos="4572000" algn="l"/>
                <a:tab pos="5659438" algn="l"/>
              </a:tabLst>
            </a:pPr>
            <a:endParaRPr lang="en-US" sz="3200">
              <a:sym typeface="Symbol" pitchFamily="18" charset="2"/>
            </a:endParaRPr>
          </a:p>
          <a:p>
            <a:pPr marL="228600" indent="-228600">
              <a:buClr>
                <a:srgbClr val="FFCC00"/>
              </a:buClr>
              <a:tabLst>
                <a:tab pos="914400" algn="l"/>
                <a:tab pos="1828800" algn="l"/>
                <a:tab pos="2743200" algn="l"/>
                <a:tab pos="3768725" algn="l"/>
                <a:tab pos="4572000" algn="l"/>
                <a:tab pos="5659438" algn="l"/>
              </a:tabLst>
            </a:pPr>
            <a:endParaRPr lang="en-US" sz="2400"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6229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38278" name="Picture 6" descr="7517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453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40327" name="Picture 7" descr="08_07"/>
          <p:cNvPicPr>
            <a:picLocks noChangeAspect="1" noChangeArrowheads="1"/>
          </p:cNvPicPr>
          <p:nvPr/>
        </p:nvPicPr>
        <p:blipFill>
          <a:blip r:embed="rId3" cstate="print"/>
          <a:srcRect l="1387" t="2104" r="4250" b="530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0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41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Sample Problem</a:t>
            </a:r>
          </a:p>
        </p:txBody>
      </p:sp>
      <p:sp>
        <p:nvSpPr>
          <p:cNvPr id="3674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0" hangingPunct="0">
              <a:spcBef>
                <a:spcPct val="0"/>
              </a:spcBef>
              <a:buClr>
                <a:srgbClr val="FFCC00"/>
              </a:buClr>
              <a:buSzTx/>
              <a:buFontTx/>
              <a:buChar char="•"/>
            </a:pPr>
            <a:r>
              <a:rPr lang="en-US" b="1"/>
              <a:t>Determining Products by Using the Activity Series </a:t>
            </a:r>
            <a:r>
              <a:rPr lang="en-US"/>
              <a:t>Magnesium is added to a solution of lead(II) nitrate. Will a reaction happen? If so, write the equation and balance it.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7796" name="Rectangle 4"/>
          <p:cNvSpPr>
            <a:spLocks noChangeArrowheads="1"/>
          </p:cNvSpPr>
          <p:nvPr/>
        </p:nvSpPr>
        <p:spPr bwMode="auto">
          <a:xfrm>
            <a:off x="685800" y="1371600"/>
            <a:ext cx="770572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r>
              <a:rPr lang="en-US" sz="3600" b="1">
                <a:solidFill>
                  <a:schemeClr val="hlink"/>
                </a:solidFill>
              </a:rPr>
              <a:t>Combustion Reactions</a:t>
            </a:r>
            <a:endParaRPr lang="en-US" sz="3600">
              <a:solidFill>
                <a:schemeClr val="hlink"/>
              </a:solidFill>
            </a:endParaRPr>
          </a:p>
        </p:txBody>
      </p:sp>
      <p:sp>
        <p:nvSpPr>
          <p:cNvPr id="3617797" name="Rectangle 5"/>
          <p:cNvSpPr>
            <a:spLocks noChangeArrowheads="1"/>
          </p:cNvSpPr>
          <p:nvPr/>
        </p:nvSpPr>
        <p:spPr bwMode="auto">
          <a:xfrm>
            <a:off x="762000" y="2362200"/>
            <a:ext cx="7620000" cy="4475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marL="228600" indent="-228600" algn="ctr">
              <a:buClr>
                <a:srgbClr val="FFCC00"/>
              </a:buClr>
              <a:tabLst>
                <a:tab pos="914400" algn="l"/>
                <a:tab pos="1828800" algn="l"/>
                <a:tab pos="2743200" algn="l"/>
                <a:tab pos="3768725" algn="l"/>
                <a:tab pos="4572000" algn="l"/>
                <a:tab pos="5659438" algn="l"/>
              </a:tabLst>
            </a:pPr>
            <a:r>
              <a:rPr lang="en-US" sz="3200">
                <a:solidFill>
                  <a:srgbClr val="000000"/>
                </a:solidFill>
              </a:rPr>
              <a:t>A </a:t>
            </a:r>
            <a:r>
              <a:rPr lang="en-US" sz="3200" b="1">
                <a:solidFill>
                  <a:srgbClr val="000000"/>
                </a:solidFill>
              </a:rPr>
              <a:t>combustion reaction </a:t>
            </a:r>
            <a:r>
              <a:rPr lang="en-US" sz="3200">
                <a:solidFill>
                  <a:srgbClr val="000000"/>
                </a:solidFill>
              </a:rPr>
              <a:t>is a reaction of a carbon based compound with oxygen.</a:t>
            </a:r>
            <a:endParaRPr lang="en-US" sz="3200" b="1">
              <a:solidFill>
                <a:srgbClr val="000000"/>
              </a:solidFill>
            </a:endParaRPr>
          </a:p>
          <a:p>
            <a:pPr marL="228600" indent="-228600" algn="ctr">
              <a:buClr>
                <a:srgbClr val="FFCC00"/>
              </a:buClr>
              <a:tabLst>
                <a:tab pos="914400" algn="l"/>
                <a:tab pos="1828800" algn="l"/>
                <a:tab pos="2743200" algn="l"/>
                <a:tab pos="3768725" algn="l"/>
                <a:tab pos="4572000" algn="l"/>
                <a:tab pos="5659438" algn="l"/>
              </a:tabLst>
            </a:pPr>
            <a:endParaRPr lang="en-US" sz="3200" b="1">
              <a:solidFill>
                <a:srgbClr val="000000"/>
              </a:solidFill>
            </a:endParaRPr>
          </a:p>
          <a:p>
            <a:pPr marL="228600" indent="-228600" algn="ctr">
              <a:buClr>
                <a:srgbClr val="FFCC00"/>
              </a:buClr>
              <a:tabLst>
                <a:tab pos="914400" algn="l"/>
                <a:tab pos="1828800" algn="l"/>
                <a:tab pos="2743200" algn="l"/>
                <a:tab pos="3768725" algn="l"/>
                <a:tab pos="4572000" algn="l"/>
                <a:tab pos="5659438" algn="l"/>
              </a:tabLst>
            </a:pPr>
            <a:r>
              <a:rPr lang="en-US" sz="3200" i="1">
                <a:solidFill>
                  <a:srgbClr val="000000"/>
                </a:solidFill>
              </a:rPr>
              <a:t>Combustion of propane</a:t>
            </a:r>
          </a:p>
          <a:p>
            <a:pPr marL="228600" indent="-228600" algn="ctr">
              <a:buClr>
                <a:srgbClr val="FFCC00"/>
              </a:buClr>
              <a:tabLst>
                <a:tab pos="914400" algn="l"/>
                <a:tab pos="1828800" algn="l"/>
                <a:tab pos="2743200" algn="l"/>
                <a:tab pos="3768725" algn="l"/>
                <a:tab pos="4572000" algn="l"/>
                <a:tab pos="5659438" algn="l"/>
              </a:tabLst>
            </a:pPr>
            <a:r>
              <a:rPr lang="en-US" sz="3200">
                <a:solidFill>
                  <a:srgbClr val="000000"/>
                </a:solidFill>
              </a:rPr>
              <a:t>C</a:t>
            </a:r>
            <a:r>
              <a:rPr lang="en-US" sz="3200" baseline="-25000">
                <a:solidFill>
                  <a:srgbClr val="000000"/>
                </a:solidFill>
              </a:rPr>
              <a:t>3</a:t>
            </a:r>
            <a:r>
              <a:rPr lang="en-US" sz="3200">
                <a:solidFill>
                  <a:srgbClr val="000000"/>
                </a:solidFill>
              </a:rPr>
              <a:t>H</a:t>
            </a:r>
            <a:r>
              <a:rPr lang="en-US" sz="3200" baseline="-25000">
                <a:solidFill>
                  <a:srgbClr val="000000"/>
                </a:solidFill>
              </a:rPr>
              <a:t>8</a:t>
            </a:r>
            <a:r>
              <a:rPr lang="en-US" sz="3200">
                <a:solidFill>
                  <a:srgbClr val="000000"/>
                </a:solidFill>
              </a:rPr>
              <a:t> + 5O</a:t>
            </a:r>
            <a:r>
              <a:rPr lang="en-US" sz="3200" baseline="-25000">
                <a:solidFill>
                  <a:srgbClr val="000000"/>
                </a:solidFill>
              </a:rPr>
              <a:t>2</a:t>
            </a:r>
            <a:r>
              <a:rPr lang="en-US" sz="3200">
                <a:solidFill>
                  <a:srgbClr val="000000"/>
                </a:solidFill>
              </a:rPr>
              <a:t> </a:t>
            </a:r>
            <a:r>
              <a:rPr lang="en-US" sz="3200">
                <a:solidFill>
                  <a:srgbClr val="000000"/>
                </a:solidFill>
                <a:sym typeface="Symbol" pitchFamily="18" charset="2"/>
              </a:rPr>
              <a:t> 3CO</a:t>
            </a:r>
            <a:r>
              <a:rPr lang="en-US" sz="3200" baseline="-25000">
                <a:solidFill>
                  <a:srgbClr val="000000"/>
                </a:solidFill>
                <a:sym typeface="Symbol" pitchFamily="18" charset="2"/>
              </a:rPr>
              <a:t>2</a:t>
            </a:r>
            <a:r>
              <a:rPr lang="en-US" sz="3200">
                <a:solidFill>
                  <a:srgbClr val="000000"/>
                </a:solidFill>
                <a:sym typeface="Symbol" pitchFamily="18" charset="2"/>
              </a:rPr>
              <a:t> + 4H</a:t>
            </a:r>
            <a:r>
              <a:rPr lang="en-US" sz="3200" baseline="-25000">
                <a:solidFill>
                  <a:srgbClr val="000000"/>
                </a:solidFill>
                <a:sym typeface="Symbol" pitchFamily="18" charset="2"/>
              </a:rPr>
              <a:t>2</a:t>
            </a:r>
            <a:r>
              <a:rPr lang="en-US" sz="3200">
                <a:solidFill>
                  <a:srgbClr val="000000"/>
                </a:solidFill>
                <a:sym typeface="Symbol" pitchFamily="18" charset="2"/>
              </a:rPr>
              <a:t>O </a:t>
            </a:r>
          </a:p>
          <a:p>
            <a:pPr marL="228600" indent="-228600" algn="ctr">
              <a:buClr>
                <a:srgbClr val="FFCC00"/>
              </a:buClr>
              <a:tabLst>
                <a:tab pos="914400" algn="l"/>
                <a:tab pos="1828800" algn="l"/>
                <a:tab pos="2743200" algn="l"/>
                <a:tab pos="3768725" algn="l"/>
                <a:tab pos="4572000" algn="l"/>
                <a:tab pos="5659438" algn="l"/>
              </a:tabLst>
            </a:pPr>
            <a:endParaRPr lang="en-US" sz="3200" i="1">
              <a:solidFill>
                <a:srgbClr val="000000"/>
              </a:solidFill>
              <a:sym typeface="Symbol" pitchFamily="18" charset="2"/>
            </a:endParaRPr>
          </a:p>
          <a:p>
            <a:pPr marL="228600" indent="-228600" algn="ctr">
              <a:buClr>
                <a:srgbClr val="FFCC00"/>
              </a:buClr>
              <a:tabLst>
                <a:tab pos="914400" algn="l"/>
                <a:tab pos="1828800" algn="l"/>
                <a:tab pos="2743200" algn="l"/>
                <a:tab pos="3768725" algn="l"/>
                <a:tab pos="4572000" algn="l"/>
                <a:tab pos="5659438" algn="l"/>
              </a:tabLst>
            </a:pPr>
            <a:r>
              <a:rPr lang="en-US" sz="3200" i="1">
                <a:solidFill>
                  <a:srgbClr val="000000"/>
                </a:solidFill>
              </a:rPr>
              <a:t>Combustion of ethanol</a:t>
            </a:r>
            <a:endParaRPr lang="en-US" sz="3200" i="1">
              <a:solidFill>
                <a:srgbClr val="000000"/>
              </a:solidFill>
              <a:sym typeface="Symbol" pitchFamily="18" charset="2"/>
            </a:endParaRPr>
          </a:p>
          <a:p>
            <a:pPr marL="228600" indent="-228600" algn="ctr">
              <a:buClr>
                <a:srgbClr val="FFCC00"/>
              </a:buClr>
              <a:tabLst>
                <a:tab pos="914400" algn="l"/>
                <a:tab pos="1828800" algn="l"/>
                <a:tab pos="2743200" algn="l"/>
                <a:tab pos="3768725" algn="l"/>
                <a:tab pos="4572000" algn="l"/>
                <a:tab pos="5659438" algn="l"/>
              </a:tabLst>
            </a:pPr>
            <a:r>
              <a:rPr lang="en-US" sz="3200">
                <a:solidFill>
                  <a:srgbClr val="000000"/>
                </a:solidFill>
                <a:sym typeface="Symbol" pitchFamily="18" charset="2"/>
              </a:rPr>
              <a:t>CH</a:t>
            </a:r>
            <a:r>
              <a:rPr lang="en-US" sz="3200" baseline="-25000">
                <a:solidFill>
                  <a:srgbClr val="000000"/>
                </a:solidFill>
                <a:sym typeface="Symbol" pitchFamily="18" charset="2"/>
              </a:rPr>
              <a:t>3</a:t>
            </a:r>
            <a:r>
              <a:rPr lang="en-US" sz="3200">
                <a:solidFill>
                  <a:srgbClr val="000000"/>
                </a:solidFill>
                <a:sym typeface="Symbol" pitchFamily="18" charset="2"/>
              </a:rPr>
              <a:t>CH</a:t>
            </a:r>
            <a:r>
              <a:rPr lang="en-US" sz="3200" baseline="-25000">
                <a:solidFill>
                  <a:srgbClr val="000000"/>
                </a:solidFill>
                <a:sym typeface="Symbol" pitchFamily="18" charset="2"/>
              </a:rPr>
              <a:t>2</a:t>
            </a:r>
            <a:r>
              <a:rPr lang="en-US" sz="3200">
                <a:solidFill>
                  <a:srgbClr val="000000"/>
                </a:solidFill>
                <a:sym typeface="Symbol" pitchFamily="18" charset="2"/>
              </a:rPr>
              <a:t>OH + 3O</a:t>
            </a:r>
            <a:r>
              <a:rPr lang="en-US" sz="3200" baseline="-25000">
                <a:solidFill>
                  <a:srgbClr val="000000"/>
                </a:solidFill>
                <a:sym typeface="Symbol" pitchFamily="18" charset="2"/>
              </a:rPr>
              <a:t>2</a:t>
            </a:r>
            <a:r>
              <a:rPr lang="en-US" sz="3200">
                <a:solidFill>
                  <a:srgbClr val="000000"/>
                </a:solidFill>
                <a:sym typeface="Symbol" pitchFamily="18" charset="2"/>
              </a:rPr>
              <a:t>  2CO</a:t>
            </a:r>
            <a:r>
              <a:rPr lang="en-US" sz="3200" baseline="-25000">
                <a:solidFill>
                  <a:srgbClr val="000000"/>
                </a:solidFill>
                <a:sym typeface="Symbol" pitchFamily="18" charset="2"/>
              </a:rPr>
              <a:t>2</a:t>
            </a:r>
            <a:r>
              <a:rPr lang="en-US" sz="3200">
                <a:solidFill>
                  <a:srgbClr val="000000"/>
                </a:solidFill>
                <a:sym typeface="Symbol" pitchFamily="18" charset="2"/>
              </a:rPr>
              <a:t> + 3H</a:t>
            </a:r>
            <a:r>
              <a:rPr lang="en-US" sz="3200" baseline="-25000">
                <a:solidFill>
                  <a:srgbClr val="000000"/>
                </a:solidFill>
                <a:sym typeface="Symbol" pitchFamily="18" charset="2"/>
              </a:rPr>
              <a:t>2</a:t>
            </a:r>
            <a:r>
              <a:rPr lang="en-US" sz="3200">
                <a:solidFill>
                  <a:srgbClr val="000000"/>
                </a:solidFill>
                <a:sym typeface="Symbol" pitchFamily="18" charset="2"/>
              </a:rPr>
              <a:t>O</a:t>
            </a:r>
          </a:p>
          <a:p>
            <a:pPr marL="228600" indent="-228600" algn="ctr">
              <a:buClr>
                <a:srgbClr val="FFCC00"/>
              </a:buClr>
              <a:tabLst>
                <a:tab pos="914400" algn="l"/>
                <a:tab pos="1828800" algn="l"/>
                <a:tab pos="2743200" algn="l"/>
                <a:tab pos="3768725" algn="l"/>
                <a:tab pos="4572000" algn="l"/>
                <a:tab pos="5659438" algn="l"/>
              </a:tabLst>
            </a:pPr>
            <a:endParaRPr lang="en-US" sz="3200">
              <a:solidFill>
                <a:srgbClr val="000000"/>
              </a:solidFill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7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77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77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77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77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1779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Chemical Reactions</a:t>
            </a:r>
          </a:p>
        </p:txBody>
      </p:sp>
      <p:sp>
        <p:nvSpPr>
          <p:cNvPr id="35850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2044700"/>
            <a:ext cx="8229600" cy="4530725"/>
          </a:xfrm>
          <a:noFill/>
          <a:ln/>
        </p:spPr>
        <p:txBody>
          <a:bodyPr/>
          <a:lstStyle/>
          <a:p>
            <a:endParaRPr lang="en-US"/>
          </a:p>
          <a:p>
            <a:pPr algn="ctr">
              <a:buFont typeface="Wingdings" pitchFamily="2" charset="2"/>
              <a:buNone/>
            </a:pPr>
            <a:r>
              <a:rPr lang="en-US" i="1"/>
              <a:t>How to make chili</a:t>
            </a:r>
          </a:p>
          <a:p>
            <a:pPr algn="ctr">
              <a:buFont typeface="Wingdings" pitchFamily="2" charset="2"/>
              <a:buNone/>
            </a:pPr>
            <a:r>
              <a:rPr lang="en-US"/>
              <a:t>Ingredients + heat </a:t>
            </a:r>
            <a:r>
              <a:rPr lang="en-US">
                <a:sym typeface="Wingdings" pitchFamily="2" charset="2"/>
              </a:rPr>
              <a:t> chili</a:t>
            </a:r>
          </a:p>
          <a:p>
            <a:pPr algn="ctr"/>
            <a:endParaRPr lang="en-US">
              <a:sym typeface="Wingdings" pitchFamily="2" charset="2"/>
            </a:endParaRPr>
          </a:p>
          <a:p>
            <a:pPr algn="ctr">
              <a:buFont typeface="Wingdings" pitchFamily="2" charset="2"/>
              <a:buNone/>
            </a:pPr>
            <a:r>
              <a:rPr lang="en-US" i="1">
                <a:sym typeface="Wingdings" pitchFamily="2" charset="2"/>
              </a:rPr>
              <a:t>How to make water</a:t>
            </a:r>
          </a:p>
          <a:p>
            <a:pPr algn="ctr">
              <a:buFont typeface="Wingdings" pitchFamily="2" charset="2"/>
              <a:buNone/>
            </a:pPr>
            <a:r>
              <a:rPr lang="en-US">
                <a:sym typeface="Wingdings" pitchFamily="2" charset="2"/>
              </a:rPr>
              <a:t>2 H</a:t>
            </a:r>
            <a:r>
              <a:rPr lang="en-US" baseline="-25000">
                <a:sym typeface="Wingdings" pitchFamily="2" charset="2"/>
              </a:rPr>
              <a:t>2</a:t>
            </a:r>
            <a:r>
              <a:rPr lang="en-US">
                <a:sym typeface="Wingdings" pitchFamily="2" charset="2"/>
              </a:rPr>
              <a:t> + O</a:t>
            </a:r>
            <a:r>
              <a:rPr lang="en-US" baseline="-25000">
                <a:sym typeface="Wingdings" pitchFamily="2" charset="2"/>
              </a:rPr>
              <a:t>2</a:t>
            </a:r>
            <a:r>
              <a:rPr lang="en-US">
                <a:sym typeface="Wingdings" pitchFamily="2" charset="2"/>
              </a:rPr>
              <a:t>   2 H</a:t>
            </a:r>
            <a:r>
              <a:rPr lang="en-US" baseline="-25000">
                <a:sym typeface="Wingdings" pitchFamily="2" charset="2"/>
              </a:rPr>
              <a:t>2</a:t>
            </a:r>
            <a:r>
              <a:rPr lang="en-US">
                <a:sym typeface="Wingdings" pitchFamily="2" charset="2"/>
              </a:rPr>
              <a:t>0</a:t>
            </a:r>
          </a:p>
          <a:p>
            <a:endParaRPr lang="en-US">
              <a:sym typeface="Wingdings" pitchFamily="2" charset="2"/>
            </a:endParaRPr>
          </a:p>
          <a:p>
            <a:pPr algn="ctr">
              <a:buFont typeface="Wingdings" pitchFamily="2" charset="2"/>
              <a:buNone/>
            </a:pPr>
            <a:endParaRPr lang="en-US"/>
          </a:p>
        </p:txBody>
      </p:sp>
      <p:sp>
        <p:nvSpPr>
          <p:cNvPr id="3585029" name="Freeform 5"/>
          <p:cNvSpPr>
            <a:spLocks/>
          </p:cNvSpPr>
          <p:nvPr/>
        </p:nvSpPr>
        <p:spPr bwMode="auto">
          <a:xfrm>
            <a:off x="1066800" y="3911600"/>
            <a:ext cx="2552700" cy="1714500"/>
          </a:xfrm>
          <a:custGeom>
            <a:avLst/>
            <a:gdLst/>
            <a:ahLst/>
            <a:cxnLst>
              <a:cxn ang="0">
                <a:pos x="0" y="1080"/>
              </a:cxn>
              <a:cxn ang="0">
                <a:pos x="240" y="456"/>
              </a:cxn>
              <a:cxn ang="0">
                <a:pos x="1392" y="72"/>
              </a:cxn>
              <a:cxn ang="0">
                <a:pos x="1536" y="24"/>
              </a:cxn>
            </a:cxnLst>
            <a:rect l="0" t="0" r="r" b="b"/>
            <a:pathLst>
              <a:path w="1608" h="1080">
                <a:moveTo>
                  <a:pt x="0" y="1080"/>
                </a:moveTo>
                <a:cubicBezTo>
                  <a:pt x="4" y="852"/>
                  <a:pt x="8" y="624"/>
                  <a:pt x="240" y="456"/>
                </a:cubicBezTo>
                <a:cubicBezTo>
                  <a:pt x="472" y="288"/>
                  <a:pt x="1176" y="144"/>
                  <a:pt x="1392" y="72"/>
                </a:cubicBezTo>
                <a:cubicBezTo>
                  <a:pt x="1608" y="0"/>
                  <a:pt x="1572" y="12"/>
                  <a:pt x="1536" y="24"/>
                </a:cubicBezTo>
              </a:path>
            </a:pathLst>
          </a:custGeom>
          <a:noFill/>
          <a:ln w="1270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585030" name="Freeform 6"/>
          <p:cNvSpPr>
            <a:spLocks/>
          </p:cNvSpPr>
          <p:nvPr/>
        </p:nvSpPr>
        <p:spPr bwMode="auto">
          <a:xfrm>
            <a:off x="2286000" y="5702300"/>
            <a:ext cx="1752600" cy="1155700"/>
          </a:xfrm>
          <a:custGeom>
            <a:avLst/>
            <a:gdLst/>
            <a:ahLst/>
            <a:cxnLst>
              <a:cxn ang="0">
                <a:pos x="0" y="624"/>
              </a:cxn>
              <a:cxn ang="0">
                <a:pos x="816" y="624"/>
              </a:cxn>
              <a:cxn ang="0">
                <a:pos x="1104" y="0"/>
              </a:cxn>
            </a:cxnLst>
            <a:rect l="0" t="0" r="r" b="b"/>
            <a:pathLst>
              <a:path w="1104" h="728">
                <a:moveTo>
                  <a:pt x="0" y="624"/>
                </a:moveTo>
                <a:cubicBezTo>
                  <a:pt x="316" y="676"/>
                  <a:pt x="632" y="728"/>
                  <a:pt x="816" y="624"/>
                </a:cubicBezTo>
                <a:cubicBezTo>
                  <a:pt x="1000" y="520"/>
                  <a:pt x="1056" y="104"/>
                  <a:pt x="1104" y="0"/>
                </a:cubicBezTo>
              </a:path>
            </a:pathLst>
          </a:custGeom>
          <a:noFill/>
          <a:ln w="1270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585031" name="Text Box 7"/>
          <p:cNvSpPr txBox="1">
            <a:spLocks noChangeArrowheads="1"/>
          </p:cNvSpPr>
          <p:nvPr/>
        </p:nvSpPr>
        <p:spPr bwMode="auto">
          <a:xfrm>
            <a:off x="304800" y="5778500"/>
            <a:ext cx="2368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/>
              <a:t>Reactants</a:t>
            </a:r>
          </a:p>
        </p:txBody>
      </p:sp>
      <p:sp>
        <p:nvSpPr>
          <p:cNvPr id="3585032" name="Freeform 8"/>
          <p:cNvSpPr>
            <a:spLocks/>
          </p:cNvSpPr>
          <p:nvPr/>
        </p:nvSpPr>
        <p:spPr bwMode="auto">
          <a:xfrm flipH="1">
            <a:off x="6553200" y="3873500"/>
            <a:ext cx="1485900" cy="1714500"/>
          </a:xfrm>
          <a:custGeom>
            <a:avLst/>
            <a:gdLst/>
            <a:ahLst/>
            <a:cxnLst>
              <a:cxn ang="0">
                <a:pos x="0" y="1080"/>
              </a:cxn>
              <a:cxn ang="0">
                <a:pos x="240" y="456"/>
              </a:cxn>
              <a:cxn ang="0">
                <a:pos x="1392" y="72"/>
              </a:cxn>
              <a:cxn ang="0">
                <a:pos x="1536" y="24"/>
              </a:cxn>
            </a:cxnLst>
            <a:rect l="0" t="0" r="r" b="b"/>
            <a:pathLst>
              <a:path w="1608" h="1080">
                <a:moveTo>
                  <a:pt x="0" y="1080"/>
                </a:moveTo>
                <a:cubicBezTo>
                  <a:pt x="4" y="852"/>
                  <a:pt x="8" y="624"/>
                  <a:pt x="240" y="456"/>
                </a:cubicBezTo>
                <a:cubicBezTo>
                  <a:pt x="472" y="288"/>
                  <a:pt x="1176" y="144"/>
                  <a:pt x="1392" y="72"/>
                </a:cubicBezTo>
                <a:cubicBezTo>
                  <a:pt x="1608" y="0"/>
                  <a:pt x="1572" y="12"/>
                  <a:pt x="1536" y="24"/>
                </a:cubicBezTo>
              </a:path>
            </a:pathLst>
          </a:custGeom>
          <a:noFill/>
          <a:ln w="1270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585033" name="Freeform 9"/>
          <p:cNvSpPr>
            <a:spLocks/>
          </p:cNvSpPr>
          <p:nvPr/>
        </p:nvSpPr>
        <p:spPr bwMode="auto">
          <a:xfrm flipH="1">
            <a:off x="5562600" y="5549900"/>
            <a:ext cx="1752600" cy="1155700"/>
          </a:xfrm>
          <a:custGeom>
            <a:avLst/>
            <a:gdLst/>
            <a:ahLst/>
            <a:cxnLst>
              <a:cxn ang="0">
                <a:pos x="0" y="624"/>
              </a:cxn>
              <a:cxn ang="0">
                <a:pos x="816" y="624"/>
              </a:cxn>
              <a:cxn ang="0">
                <a:pos x="1104" y="0"/>
              </a:cxn>
            </a:cxnLst>
            <a:rect l="0" t="0" r="r" b="b"/>
            <a:pathLst>
              <a:path w="1104" h="728">
                <a:moveTo>
                  <a:pt x="0" y="624"/>
                </a:moveTo>
                <a:cubicBezTo>
                  <a:pt x="316" y="676"/>
                  <a:pt x="632" y="728"/>
                  <a:pt x="816" y="624"/>
                </a:cubicBezTo>
                <a:cubicBezTo>
                  <a:pt x="1000" y="520"/>
                  <a:pt x="1056" y="104"/>
                  <a:pt x="1104" y="0"/>
                </a:cubicBezTo>
              </a:path>
            </a:pathLst>
          </a:custGeom>
          <a:noFill/>
          <a:ln w="1270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585034" name="Text Box 10"/>
          <p:cNvSpPr txBox="1">
            <a:spLocks noChangeArrowheads="1"/>
          </p:cNvSpPr>
          <p:nvPr/>
        </p:nvSpPr>
        <p:spPr bwMode="auto">
          <a:xfrm>
            <a:off x="6629400" y="5626100"/>
            <a:ext cx="2165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/>
              <a:t>Products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3585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3585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2000"/>
                                        <p:tgtEl>
                                          <p:spTgt spid="3585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3585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85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35850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85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3585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85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585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585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585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029" grpId="0" animBg="1"/>
      <p:bldP spid="3585029" grpId="1" animBg="1"/>
      <p:bldP spid="3585030" grpId="0" animBg="1"/>
      <p:bldP spid="3585030" grpId="1" animBg="1"/>
      <p:bldP spid="3585031" grpId="0"/>
      <p:bldP spid="3585031" grpId="1"/>
      <p:bldP spid="3585032" grpId="0" animBg="1"/>
      <p:bldP spid="3585033" grpId="0" animBg="1"/>
      <p:bldP spid="35850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80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Evidence of a chemical change</a:t>
            </a:r>
          </a:p>
        </p:txBody>
      </p:sp>
      <p:pic>
        <p:nvPicPr>
          <p:cNvPr id="3588100" name="Picture 4" descr="08_0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 l="2020" t="2896" r="51495" b="5838"/>
          <a:stretch>
            <a:fillRect/>
          </a:stretch>
        </p:blipFill>
        <p:spPr>
          <a:xfrm>
            <a:off x="1295400" y="1905000"/>
            <a:ext cx="6477000" cy="4953000"/>
          </a:xfrm>
          <a:noFill/>
          <a:ln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1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Evidence of a chemical change</a:t>
            </a:r>
          </a:p>
        </p:txBody>
      </p:sp>
      <p:pic>
        <p:nvPicPr>
          <p:cNvPr id="3591174" name="Picture 6" descr="08_0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 l="52547" t="5946" r="5011" b="21405"/>
          <a:stretch>
            <a:fillRect/>
          </a:stretch>
        </p:blipFill>
        <p:spPr>
          <a:xfrm>
            <a:off x="762000" y="1828800"/>
            <a:ext cx="7543800" cy="5029200"/>
          </a:xfrm>
          <a:noFill/>
          <a:ln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32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Evidence of a chemical change</a:t>
            </a:r>
          </a:p>
        </p:txBody>
      </p:sp>
      <p:pic>
        <p:nvPicPr>
          <p:cNvPr id="3593220" name="Picture 4" descr="Untitled-4 copy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752600"/>
            <a:ext cx="9144000" cy="5486400"/>
          </a:xfrm>
          <a:noFill/>
          <a:ln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5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Chemical v. Physical</a:t>
            </a:r>
          </a:p>
        </p:txBody>
      </p:sp>
      <p:sp>
        <p:nvSpPr>
          <p:cNvPr id="3595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b="1"/>
              <a:t>chemical change – </a:t>
            </a:r>
            <a:r>
              <a:rPr lang="en-US" sz="2800"/>
              <a:t>new substance forms with properties that differ from original substance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 density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 boiling point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 melting point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800" b="1"/>
              <a:t>physical change - </a:t>
            </a:r>
            <a:r>
              <a:rPr lang="en-US" sz="2800"/>
              <a:t>changes of state 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 evaporation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 condensation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 melting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 freezing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62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Constructing a Chemical Rxn</a:t>
            </a:r>
          </a:p>
        </p:txBody>
      </p:sp>
      <p:sp>
        <p:nvSpPr>
          <p:cNvPr id="3596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A chemical equation </a:t>
            </a:r>
            <a:r>
              <a:rPr lang="en-US"/>
              <a:t>shows the chemical formulas and relative amounts of all reactants and products.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r>
              <a:rPr lang="en-US"/>
              <a:t>A word equation contains the names of the reactants and products.</a:t>
            </a:r>
          </a:p>
          <a:p>
            <a:endParaRPr lang="en-US"/>
          </a:p>
          <a:p>
            <a:r>
              <a:rPr lang="en-US"/>
              <a:t>Equations must be balanced</a:t>
            </a:r>
            <a:r>
              <a:rPr lang="en-US">
                <a:solidFill>
                  <a:schemeClr val="bg1"/>
                </a:solidFill>
              </a:rPr>
              <a:t>.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73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Constructing a Chemical Rxn</a:t>
            </a:r>
          </a:p>
        </p:txBody>
      </p:sp>
      <p:sp>
        <p:nvSpPr>
          <p:cNvPr id="3597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305800" cy="44958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b="1">
                <a:sym typeface="Symbol" pitchFamily="18" charset="2"/>
              </a:rPr>
              <a:t>Word Equation</a:t>
            </a:r>
          </a:p>
          <a:p>
            <a:pPr algn="ctr">
              <a:buFont typeface="Wingdings" pitchFamily="2" charset="2"/>
              <a:buNone/>
            </a:pPr>
            <a:r>
              <a:rPr lang="en-US">
                <a:sym typeface="Symbol" pitchFamily="18" charset="2"/>
              </a:rPr>
              <a:t>methane + oxygen  carbon dioxide + water</a:t>
            </a:r>
          </a:p>
          <a:p>
            <a:pPr algn="ctr"/>
            <a:endParaRPr lang="en-US">
              <a:sym typeface="Symbol" pitchFamily="18" charset="2"/>
            </a:endParaRPr>
          </a:p>
          <a:p>
            <a:pPr algn="ctr">
              <a:buFont typeface="Wingdings" pitchFamily="2" charset="2"/>
              <a:buNone/>
            </a:pPr>
            <a:r>
              <a:rPr lang="en-US" b="1">
                <a:sym typeface="Symbol" pitchFamily="18" charset="2"/>
              </a:rPr>
              <a:t>Formula Equation</a:t>
            </a:r>
          </a:p>
          <a:p>
            <a:pPr algn="ctr">
              <a:buFont typeface="Wingdings" pitchFamily="2" charset="2"/>
              <a:buNone/>
            </a:pPr>
            <a:r>
              <a:rPr lang="en-US">
                <a:sym typeface="Symbol" pitchFamily="18" charset="2"/>
              </a:rPr>
              <a:t>CH</a:t>
            </a:r>
            <a:r>
              <a:rPr lang="en-US" baseline="-25000">
                <a:sym typeface="Symbol" pitchFamily="18" charset="2"/>
              </a:rPr>
              <a:t>4</a:t>
            </a:r>
            <a:r>
              <a:rPr lang="en-US">
                <a:sym typeface="Symbol" pitchFamily="18" charset="2"/>
              </a:rPr>
              <a:t>  +  O</a:t>
            </a:r>
            <a:r>
              <a:rPr lang="en-US" baseline="-25000">
                <a:sym typeface="Symbol" pitchFamily="18" charset="2"/>
              </a:rPr>
              <a:t>2</a:t>
            </a:r>
            <a:r>
              <a:rPr lang="en-US">
                <a:sym typeface="Symbol" pitchFamily="18" charset="2"/>
              </a:rPr>
              <a:t>    CO</a:t>
            </a:r>
            <a:r>
              <a:rPr lang="en-US" baseline="-25000">
                <a:sym typeface="Symbol" pitchFamily="18" charset="2"/>
              </a:rPr>
              <a:t>2</a:t>
            </a:r>
            <a:r>
              <a:rPr lang="en-US">
                <a:sym typeface="Symbol" pitchFamily="18" charset="2"/>
              </a:rPr>
              <a:t>   +   H</a:t>
            </a:r>
            <a:r>
              <a:rPr lang="en-US" baseline="-25000">
                <a:sym typeface="Symbol" pitchFamily="18" charset="2"/>
              </a:rPr>
              <a:t>2</a:t>
            </a:r>
            <a:r>
              <a:rPr lang="en-US">
                <a:sym typeface="Symbol" pitchFamily="18" charset="2"/>
              </a:rPr>
              <a:t>O</a:t>
            </a:r>
            <a:endParaRPr lang="en-US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TOOLS" val="&lt;WMTools ver=&quot;1.0&quot;&gt;&lt;Timings&gt;&lt;Slide id=&quot;272&quot; dur=&quot;.899&quot;/&gt;&lt;Slide id=&quot;275&quot; dur=&quot;.639&quot;/&gt;&lt;Slide id=&quot;274&quot; dur=&quot;.51&quot;/&gt;&lt;Slide id=&quot;276&quot; dur=&quot;1.809&quot;/&gt;&lt;/Timings&gt;&lt;/WMTools&gt;"/>
</p:tagLst>
</file>

<file path=ppt/theme/theme1.xml><?xml version="1.0" encoding="utf-8"?>
<a:theme xmlns:a="http://schemas.openxmlformats.org/drawingml/2006/main" name="1_Capsules">
  <a:themeElements>
    <a:clrScheme name="1_Capsules 9">
      <a:dk1>
        <a:srgbClr val="000000"/>
      </a:dk1>
      <a:lt1>
        <a:srgbClr val="FFFFFF"/>
      </a:lt1>
      <a:dk2>
        <a:srgbClr val="0033CC"/>
      </a:dk2>
      <a:lt2>
        <a:srgbClr val="FFFF00"/>
      </a:lt2>
      <a:accent1>
        <a:srgbClr val="0033CC"/>
      </a:accent1>
      <a:accent2>
        <a:srgbClr val="FFFF00"/>
      </a:accent2>
      <a:accent3>
        <a:srgbClr val="FFFFFF"/>
      </a:accent3>
      <a:accent4>
        <a:srgbClr val="000000"/>
      </a:accent4>
      <a:accent5>
        <a:srgbClr val="AAADE2"/>
      </a:accent5>
      <a:accent6>
        <a:srgbClr val="E7E700"/>
      </a:accent6>
      <a:hlink>
        <a:srgbClr val="0000FF"/>
      </a:hlink>
      <a:folHlink>
        <a:srgbClr val="FFFFFF"/>
      </a:folHlink>
    </a:clrScheme>
    <a:fontScheme name="1_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apsules 9">
        <a:dk1>
          <a:srgbClr val="000000"/>
        </a:dk1>
        <a:lt1>
          <a:srgbClr val="FFFFFF"/>
        </a:lt1>
        <a:dk2>
          <a:srgbClr val="0033CC"/>
        </a:dk2>
        <a:lt2>
          <a:srgbClr val="FFFF00"/>
        </a:lt2>
        <a:accent1>
          <a:srgbClr val="0033CC"/>
        </a:accent1>
        <a:accent2>
          <a:srgbClr val="FFFF00"/>
        </a:accent2>
        <a:accent3>
          <a:srgbClr val="FFFFFF"/>
        </a:accent3>
        <a:accent4>
          <a:srgbClr val="000000"/>
        </a:accent4>
        <a:accent5>
          <a:srgbClr val="AAADE2"/>
        </a:accent5>
        <a:accent6>
          <a:srgbClr val="E7E700"/>
        </a:accent6>
        <a:hlink>
          <a:srgbClr val="0000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17733</TotalTime>
  <Words>693</Words>
  <Application>Microsoft Office PowerPoint</Application>
  <PresentationFormat>On-screen Show (4:3)</PresentationFormat>
  <Paragraphs>112</Paragraphs>
  <Slides>29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  <vt:variant>
        <vt:lpstr>Custom Shows</vt:lpstr>
      </vt:variant>
      <vt:variant>
        <vt:i4>13</vt:i4>
      </vt:variant>
    </vt:vector>
  </HeadingPairs>
  <TitlesOfParts>
    <vt:vector size="43" baseType="lpstr">
      <vt:lpstr>1_Capsules</vt:lpstr>
      <vt:lpstr>Describing Chemical Reactions </vt:lpstr>
      <vt:lpstr>Chemical Reactions</vt:lpstr>
      <vt:lpstr>Chemical Reactions</vt:lpstr>
      <vt:lpstr>Evidence of a chemical change</vt:lpstr>
      <vt:lpstr>Evidence of a chemical change</vt:lpstr>
      <vt:lpstr>Evidence of a chemical change</vt:lpstr>
      <vt:lpstr>Chemical v. Physical</vt:lpstr>
      <vt:lpstr>Constructing a Chemical Rxn</vt:lpstr>
      <vt:lpstr>Constructing a Chemical Rxn</vt:lpstr>
      <vt:lpstr>Constructing a Chemical Rxn Other symbols</vt:lpstr>
      <vt:lpstr>Balancing Equations</vt:lpstr>
      <vt:lpstr>Think…</vt:lpstr>
      <vt:lpstr>Slide 13</vt:lpstr>
      <vt:lpstr>Balancing Equations</vt:lpstr>
      <vt:lpstr>Sample Problem</vt:lpstr>
      <vt:lpstr>Sample Problem</vt:lpstr>
      <vt:lpstr>Summarize the steps</vt:lpstr>
      <vt:lpstr>Reaction Types </vt:lpstr>
      <vt:lpstr>Slide 19</vt:lpstr>
      <vt:lpstr>Slide 20</vt:lpstr>
      <vt:lpstr>Slide 21</vt:lpstr>
      <vt:lpstr>Sample Problem</vt:lpstr>
      <vt:lpstr>Slide 23</vt:lpstr>
      <vt:lpstr>Slide 24</vt:lpstr>
      <vt:lpstr>Slide 25</vt:lpstr>
      <vt:lpstr>Slide 26</vt:lpstr>
      <vt:lpstr>Slide 27</vt:lpstr>
      <vt:lpstr>Sample Problem</vt:lpstr>
      <vt:lpstr>Slide 29</vt:lpstr>
      <vt:lpstr>Transparencies</vt:lpstr>
      <vt:lpstr>Bellringers</vt:lpstr>
      <vt:lpstr>Chapter Presentation</vt:lpstr>
      <vt:lpstr>Image and Activity Bank</vt:lpstr>
      <vt:lpstr>Quotes</vt:lpstr>
      <vt:lpstr>Chapter Menu</vt:lpstr>
      <vt:lpstr>Lesson 1</vt:lpstr>
      <vt:lpstr>Lesson 2</vt:lpstr>
      <vt:lpstr>Lesson 3</vt:lpstr>
      <vt:lpstr>Lesson 4</vt:lpstr>
      <vt:lpstr>Visual Concepts</vt:lpstr>
      <vt:lpstr>Sample Problems</vt:lpstr>
      <vt:lpstr>Standardized Test Prep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Morrison</dc:creator>
  <cp:lastModifiedBy>The Students of DSBN</cp:lastModifiedBy>
  <cp:revision>1144</cp:revision>
  <cp:lastPrinted>2004-02-20T14:12:55Z</cp:lastPrinted>
  <dcterms:modified xsi:type="dcterms:W3CDTF">2012-09-19T13:18:47Z</dcterms:modified>
</cp:coreProperties>
</file>