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5" r:id="rId5"/>
    <p:sldId id="306" r:id="rId6"/>
    <p:sldId id="307" r:id="rId7"/>
    <p:sldId id="303" r:id="rId8"/>
    <p:sldId id="308" r:id="rId9"/>
    <p:sldId id="309" r:id="rId10"/>
    <p:sldId id="321" r:id="rId11"/>
    <p:sldId id="280" r:id="rId12"/>
    <p:sldId id="281" r:id="rId13"/>
    <p:sldId id="282" r:id="rId14"/>
    <p:sldId id="310" r:id="rId15"/>
    <p:sldId id="311" r:id="rId16"/>
    <p:sldId id="312" r:id="rId17"/>
    <p:sldId id="313" r:id="rId18"/>
    <p:sldId id="314" r:id="rId19"/>
    <p:sldId id="298" r:id="rId20"/>
    <p:sldId id="284" r:id="rId21"/>
    <p:sldId id="297" r:id="rId22"/>
    <p:sldId id="283" r:id="rId23"/>
    <p:sldId id="294" r:id="rId24"/>
    <p:sldId id="304" r:id="rId25"/>
    <p:sldId id="278" r:id="rId26"/>
    <p:sldId id="315" r:id="rId27"/>
    <p:sldId id="316" r:id="rId28"/>
    <p:sldId id="317" r:id="rId29"/>
    <p:sldId id="318" r:id="rId30"/>
    <p:sldId id="319" r:id="rId31"/>
    <p:sldId id="320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4" autoAdjust="0"/>
    <p:restoredTop sz="90929"/>
  </p:normalViewPr>
  <p:slideViewPr>
    <p:cSldViewPr>
      <p:cViewPr varScale="1">
        <p:scale>
          <a:sx n="73" d="100"/>
          <a:sy n="73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EBF6-A420-4D71-B9FE-EFCADCB95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D91C-8543-497F-958D-6729A73A7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42CFF-47F1-4BC1-8F80-F159D5FB6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C2139-5B9D-4F34-8741-2472C6D54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92FEE03-6F91-4795-B8DC-BD4731D319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98AE-95FF-4262-9A1B-460BC8A77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36E1E-0BEC-43BA-9D14-6952501BF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51AA-36A9-4F50-A822-7B60638F2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FCBF5-BB6A-43F7-BCA9-23446CB4C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C0357-AFB7-494C-B9E8-6219799B1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8292-5ED4-41A3-8C92-3C4EA8194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B0407-5161-4EF8-A8AE-0D3DE1040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264B-B310-47E8-B7DA-D6E87C32B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BE8F2B4-C3AA-42F3-A0F3-DD427CC4D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rXxajICuL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sz="6600" dirty="0" smtClean="0">
                <a:solidFill>
                  <a:schemeClr val="accent2">
                    <a:lumMod val="75000"/>
                  </a:schemeClr>
                </a:solidFill>
              </a:rPr>
              <a:t>Activation energy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CA" sz="4400" dirty="0" smtClean="0"/>
              <a:t/>
            </a:r>
            <a:br>
              <a:rPr lang="en-CA" sz="4400" dirty="0" smtClean="0"/>
            </a:b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2"/>
          <p:cNvSpPr txBox="1">
            <a:spLocks noChangeArrowheads="1"/>
          </p:cNvSpPr>
          <p:nvPr/>
        </p:nvSpPr>
        <p:spPr bwMode="auto">
          <a:xfrm>
            <a:off x="0" y="304800"/>
            <a:ext cx="650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</a:rPr>
              <a:t>Rate Laws and Rate Determining Steps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457200" y="10668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Writing plausible reaction mechanisms: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/>
              <a:t>The sum of the elementary steps </a:t>
            </a:r>
            <a:r>
              <a:rPr lang="en-US" b="1"/>
              <a:t>must</a:t>
            </a:r>
            <a:r>
              <a:rPr lang="en-US"/>
              <a:t> give the overall balanced equation for the reaction.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/>
              <a:t>The rate-determining step should predict the same rate law that is determined experimentally.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33400" y="3733800"/>
            <a:ext cx="7772400" cy="2637547"/>
            <a:chOff x="240" y="3504"/>
            <a:chExt cx="4512" cy="1398"/>
          </a:xfrm>
          <a:solidFill>
            <a:schemeClr val="accent1">
              <a:alpha val="20000"/>
            </a:schemeClr>
          </a:solidFill>
        </p:grpSpPr>
        <p:sp>
          <p:nvSpPr>
            <p:cNvPr id="28700" name="Text Box 28"/>
            <p:cNvSpPr txBox="1">
              <a:spLocks noChangeArrowheads="1"/>
            </p:cNvSpPr>
            <p:nvPr/>
          </p:nvSpPr>
          <p:spPr bwMode="auto">
            <a:xfrm>
              <a:off x="240" y="3504"/>
              <a:ext cx="4512" cy="9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dirty="0">
                  <a:solidFill>
                    <a:srgbClr val="FF0000"/>
                  </a:solidFill>
                </a:rPr>
                <a:t>The </a:t>
              </a:r>
              <a:r>
                <a:rPr lang="en-US" sz="3600" b="1" i="1" dirty="0">
                  <a:solidFill>
                    <a:srgbClr val="FF0000"/>
                  </a:solidFill>
                </a:rPr>
                <a:t>rate-determining step</a:t>
              </a:r>
              <a:r>
                <a:rPr lang="en-US" sz="3600" dirty="0">
                  <a:solidFill>
                    <a:srgbClr val="FF0000"/>
                  </a:solidFill>
                </a:rPr>
                <a:t> is the </a:t>
              </a:r>
              <a:r>
                <a:rPr lang="en-US" sz="3600" b="1" dirty="0">
                  <a:solidFill>
                    <a:srgbClr val="FF0000"/>
                  </a:solidFill>
                </a:rPr>
                <a:t>slowest</a:t>
              </a:r>
              <a:r>
                <a:rPr lang="en-US" sz="3600" i="1" dirty="0">
                  <a:solidFill>
                    <a:srgbClr val="FF0000"/>
                  </a:solidFill>
                </a:rPr>
                <a:t> </a:t>
              </a:r>
              <a:r>
                <a:rPr lang="en-US" sz="3600" dirty="0"/>
                <a:t>step in the sequence of steps leading to product formation.</a:t>
              </a:r>
            </a:p>
          </p:txBody>
        </p:sp>
        <p:pic>
          <p:nvPicPr>
            <p:cNvPr id="28701" name="Picture 29" descr="D:\mhp\Common\MSShared\Clipart\homebas\hmbsdir1\AN00757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96" y="4416"/>
              <a:ext cx="1054" cy="48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0"/>
            <a:ext cx="7772400" cy="1143000"/>
          </a:xfrm>
        </p:spPr>
        <p:txBody>
          <a:bodyPr/>
          <a:lstStyle/>
          <a:p>
            <a:r>
              <a:rPr lang="en-CA" dirty="0" err="1">
                <a:solidFill>
                  <a:schemeClr val="accent2"/>
                </a:solidFill>
              </a:rPr>
              <a:t>Molecularity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007350" cy="4191000"/>
          </a:xfrm>
        </p:spPr>
        <p:txBody>
          <a:bodyPr/>
          <a:lstStyle/>
          <a:p>
            <a:r>
              <a:rPr lang="en-CA" dirty="0"/>
              <a:t>The number of molecules that participate as reactants in an</a:t>
            </a:r>
            <a:r>
              <a:rPr lang="en-CA" b="1" dirty="0"/>
              <a:t> </a:t>
            </a:r>
            <a:r>
              <a:rPr lang="en-CA" b="1" dirty="0">
                <a:solidFill>
                  <a:srgbClr val="FF0000"/>
                </a:solidFill>
              </a:rPr>
              <a:t>elementary step</a:t>
            </a:r>
          </a:p>
          <a:p>
            <a:r>
              <a:rPr lang="en-CA" b="1" dirty="0" err="1">
                <a:solidFill>
                  <a:schemeClr val="accent2"/>
                </a:solidFill>
              </a:rPr>
              <a:t>Unimolecular</a:t>
            </a:r>
            <a:r>
              <a:rPr lang="en-CA" dirty="0">
                <a:solidFill>
                  <a:schemeClr val="accent2"/>
                </a:solidFill>
              </a:rPr>
              <a:t>:</a:t>
            </a:r>
            <a:r>
              <a:rPr lang="en-CA" dirty="0"/>
              <a:t>  a single molecule is involved.</a:t>
            </a:r>
          </a:p>
          <a:p>
            <a:pPr lvl="1"/>
            <a:r>
              <a:rPr lang="en-CA" dirty="0"/>
              <a:t>Ex:  CH</a:t>
            </a:r>
            <a:r>
              <a:rPr lang="en-CA" baseline="-25000" dirty="0"/>
              <a:t>3</a:t>
            </a:r>
            <a:r>
              <a:rPr lang="en-CA" dirty="0"/>
              <a:t>NC (can be rearranged)</a:t>
            </a:r>
          </a:p>
          <a:p>
            <a:pPr lvl="1"/>
            <a:r>
              <a:rPr lang="en-CA" dirty="0"/>
              <a:t>Radioactive decay</a:t>
            </a:r>
          </a:p>
          <a:p>
            <a:pPr lvl="1"/>
            <a:r>
              <a:rPr lang="en-CA" dirty="0"/>
              <a:t>Its rate law is 1</a:t>
            </a:r>
            <a:r>
              <a:rPr lang="en-CA" baseline="30000" dirty="0"/>
              <a:t>st</a:t>
            </a:r>
            <a:r>
              <a:rPr lang="en-CA" dirty="0"/>
              <a:t> order with respect to that reactant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Bimolecular</a:t>
            </a:r>
            <a:r>
              <a:rPr lang="en-CA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Involves the collision of two molecules (that form a transition state that can not be isolated)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Ex: NO + O</a:t>
            </a:r>
            <a:r>
              <a:rPr lang="en-CA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NO</a:t>
            </a:r>
            <a:r>
              <a:rPr lang="en-CA" baseline="-25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+ O</a:t>
            </a:r>
            <a:r>
              <a:rPr lang="en-CA" baseline="-25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It’s rate law is 1</a:t>
            </a:r>
            <a:r>
              <a:rPr lang="en-CA" baseline="30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st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order with respect to each reactant and therefore is 2</a:t>
            </a:r>
            <a:r>
              <a:rPr lang="en-CA" baseline="30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nd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order overall.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Rate =k[NO][O</a:t>
            </a:r>
            <a:r>
              <a:rPr lang="en-CA" baseline="-25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]</a:t>
            </a:r>
          </a:p>
          <a:p>
            <a:pPr lvl="1">
              <a:buFont typeface="Wingdings" pitchFamily="2" charset="2"/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385175" cy="1431925"/>
          </a:xfrm>
        </p:spPr>
        <p:txBody>
          <a:bodyPr/>
          <a:lstStyle/>
          <a:p>
            <a:r>
              <a:rPr lang="en-CA" sz="3200" dirty="0" err="1">
                <a:solidFill>
                  <a:schemeClr val="accent2">
                    <a:lumMod val="50000"/>
                  </a:schemeClr>
                </a:solidFill>
              </a:rPr>
              <a:t>Termolecular</a:t>
            </a:r>
            <a:r>
              <a:rPr lang="en-CA" sz="32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CA" sz="3200" dirty="0">
                <a:solidFill>
                  <a:schemeClr val="accent2"/>
                </a:solidFill>
              </a:rPr>
              <a:t>  </a:t>
            </a:r>
            <a:r>
              <a:rPr lang="en-CA" sz="3200" dirty="0"/>
              <a:t>simultaneous collision of three molecules.  Far less probable.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007350" cy="4191000"/>
          </a:xfrm>
        </p:spPr>
        <p:txBody>
          <a:bodyPr/>
          <a:lstStyle/>
          <a:p>
            <a:r>
              <a:rPr lang="en-CA" dirty="0"/>
              <a:t>Some possible mechanisms for the reaction;  2A + B </a:t>
            </a:r>
            <a:r>
              <a:rPr lang="en-CA" dirty="0">
                <a:sym typeface="Wingdings" pitchFamily="2" charset="2"/>
              </a:rPr>
              <a:t> C + D</a:t>
            </a:r>
            <a:endParaRPr lang="en-CA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CA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 l="50732" t="17513" r="10139" b="55226"/>
          <a:stretch>
            <a:fillRect/>
          </a:stretch>
        </p:blipFill>
        <p:spPr bwMode="auto">
          <a:xfrm>
            <a:off x="1143000" y="3048000"/>
            <a:ext cx="6840537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52214" t="18512" r="10139" b="72633"/>
          <a:stretch>
            <a:fillRect/>
          </a:stretch>
        </p:blipFill>
        <p:spPr bwMode="auto">
          <a:xfrm>
            <a:off x="468313" y="188913"/>
            <a:ext cx="8027987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l="52661" t="44098" r="10872" b="29489"/>
          <a:stretch>
            <a:fillRect/>
          </a:stretch>
        </p:blipFill>
        <p:spPr bwMode="auto">
          <a:xfrm>
            <a:off x="838200" y="2133600"/>
            <a:ext cx="7848600" cy="426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52214" t="18512" r="10139" b="72633"/>
          <a:stretch>
            <a:fillRect/>
          </a:stretch>
        </p:blipFill>
        <p:spPr bwMode="auto">
          <a:xfrm>
            <a:off x="468313" y="1268413"/>
            <a:ext cx="80645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 l="52409" t="69879" r="10677" b="8464"/>
          <a:stretch>
            <a:fillRect/>
          </a:stretch>
        </p:blipFill>
        <p:spPr bwMode="auto">
          <a:xfrm>
            <a:off x="539750" y="2708275"/>
            <a:ext cx="7993063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286000"/>
            <a:ext cx="5821363" cy="457200"/>
            <a:chOff x="288" y="576"/>
            <a:chExt cx="3667" cy="288"/>
          </a:xfrm>
        </p:grpSpPr>
        <p:sp>
          <p:nvSpPr>
            <p:cNvPr id="11281" name="Text Box 3"/>
            <p:cNvSpPr txBox="1">
              <a:spLocks noChangeArrowheads="1"/>
            </p:cNvSpPr>
            <p:nvPr/>
          </p:nvSpPr>
          <p:spPr bwMode="auto">
            <a:xfrm>
              <a:off x="288" y="576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Unimolecular reaction</a:t>
              </a:r>
            </a:p>
          </p:txBody>
        </p:sp>
        <p:grpSp>
          <p:nvGrpSpPr>
            <p:cNvPr id="11282" name="Group 4"/>
            <p:cNvGrpSpPr>
              <a:grpSpLocks/>
            </p:cNvGrpSpPr>
            <p:nvPr/>
          </p:nvGrpSpPr>
          <p:grpSpPr bwMode="auto">
            <a:xfrm>
              <a:off x="2444" y="576"/>
              <a:ext cx="1511" cy="288"/>
              <a:chOff x="998" y="3193"/>
              <a:chExt cx="1511" cy="288"/>
            </a:xfrm>
          </p:grpSpPr>
          <p:sp>
            <p:nvSpPr>
              <p:cNvPr id="11283" name="Text Box 5"/>
              <p:cNvSpPr txBox="1">
                <a:spLocks noChangeArrowheads="1"/>
              </p:cNvSpPr>
              <p:nvPr/>
            </p:nvSpPr>
            <p:spPr bwMode="auto">
              <a:xfrm>
                <a:off x="998" y="3193"/>
                <a:ext cx="151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A          products</a:t>
                </a:r>
              </a:p>
            </p:txBody>
          </p:sp>
          <p:sp>
            <p:nvSpPr>
              <p:cNvPr id="11284" name="Line 6"/>
              <p:cNvSpPr>
                <a:spLocks noChangeShapeType="1"/>
              </p:cNvSpPr>
              <p:nvPr/>
            </p:nvSpPr>
            <p:spPr bwMode="auto">
              <a:xfrm>
                <a:off x="1240" y="3337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705600" y="2286000"/>
            <a:ext cx="166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rate = </a:t>
            </a:r>
            <a:r>
              <a:rPr lang="en-US" i="1"/>
              <a:t>k </a:t>
            </a:r>
            <a:r>
              <a:rPr lang="en-US"/>
              <a:t>[A]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81000" y="3048000"/>
            <a:ext cx="6096000" cy="457200"/>
            <a:chOff x="288" y="1056"/>
            <a:chExt cx="3840" cy="288"/>
          </a:xfrm>
        </p:grpSpPr>
        <p:sp>
          <p:nvSpPr>
            <p:cNvPr id="11277" name="Text Box 9"/>
            <p:cNvSpPr txBox="1">
              <a:spLocks noChangeArrowheads="1"/>
            </p:cNvSpPr>
            <p:nvPr/>
          </p:nvSpPr>
          <p:spPr bwMode="auto">
            <a:xfrm>
              <a:off x="288" y="1056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Bimolecular reaction</a:t>
              </a:r>
            </a:p>
          </p:txBody>
        </p:sp>
        <p:grpSp>
          <p:nvGrpSpPr>
            <p:cNvPr id="11278" name="Group 10"/>
            <p:cNvGrpSpPr>
              <a:grpSpLocks/>
            </p:cNvGrpSpPr>
            <p:nvPr/>
          </p:nvGrpSpPr>
          <p:grpSpPr bwMode="auto">
            <a:xfrm>
              <a:off x="2271" y="1056"/>
              <a:ext cx="1857" cy="288"/>
              <a:chOff x="652" y="3193"/>
              <a:chExt cx="1857" cy="288"/>
            </a:xfrm>
          </p:grpSpPr>
          <p:sp>
            <p:nvSpPr>
              <p:cNvPr id="11279" name="Text Box 11"/>
              <p:cNvSpPr txBox="1">
                <a:spLocks noChangeArrowheads="1"/>
              </p:cNvSpPr>
              <p:nvPr/>
            </p:nvSpPr>
            <p:spPr bwMode="auto">
              <a:xfrm>
                <a:off x="652" y="3193"/>
                <a:ext cx="18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/>
                  <a:t>A + B          products</a:t>
                </a:r>
              </a:p>
            </p:txBody>
          </p:sp>
          <p:sp>
            <p:nvSpPr>
              <p:cNvPr id="11280" name="Line 12"/>
              <p:cNvSpPr>
                <a:spLocks noChangeShapeType="1"/>
              </p:cNvSpPr>
              <p:nvPr/>
            </p:nvSpPr>
            <p:spPr bwMode="auto">
              <a:xfrm>
                <a:off x="1240" y="3337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6705600" y="3048000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rate = </a:t>
            </a:r>
            <a:r>
              <a:rPr lang="en-US" i="1"/>
              <a:t>k </a:t>
            </a:r>
            <a:r>
              <a:rPr lang="en-US"/>
              <a:t>[A][B]</a:t>
            </a: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81000" y="3810000"/>
            <a:ext cx="6096000" cy="457200"/>
            <a:chOff x="288" y="1536"/>
            <a:chExt cx="3840" cy="288"/>
          </a:xfrm>
        </p:grpSpPr>
        <p:sp>
          <p:nvSpPr>
            <p:cNvPr id="11273" name="Text Box 15"/>
            <p:cNvSpPr txBox="1">
              <a:spLocks noChangeArrowheads="1"/>
            </p:cNvSpPr>
            <p:nvPr/>
          </p:nvSpPr>
          <p:spPr bwMode="auto">
            <a:xfrm>
              <a:off x="288" y="1536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Bimolecular reaction</a:t>
              </a:r>
            </a:p>
          </p:txBody>
        </p:sp>
        <p:grpSp>
          <p:nvGrpSpPr>
            <p:cNvPr id="11274" name="Group 16"/>
            <p:cNvGrpSpPr>
              <a:grpSpLocks/>
            </p:cNvGrpSpPr>
            <p:nvPr/>
          </p:nvGrpSpPr>
          <p:grpSpPr bwMode="auto">
            <a:xfrm>
              <a:off x="2271" y="1536"/>
              <a:ext cx="1857" cy="288"/>
              <a:chOff x="652" y="3193"/>
              <a:chExt cx="1857" cy="288"/>
            </a:xfrm>
          </p:grpSpPr>
          <p:sp>
            <p:nvSpPr>
              <p:cNvPr id="11275" name="Text Box 17"/>
              <p:cNvSpPr txBox="1">
                <a:spLocks noChangeArrowheads="1"/>
              </p:cNvSpPr>
              <p:nvPr/>
            </p:nvSpPr>
            <p:spPr bwMode="auto">
              <a:xfrm>
                <a:off x="652" y="3193"/>
                <a:ext cx="18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/>
                  <a:t>A + A          products</a:t>
                </a:r>
              </a:p>
            </p:txBody>
          </p:sp>
          <p:sp>
            <p:nvSpPr>
              <p:cNvPr id="11276" name="Line 18"/>
              <p:cNvSpPr>
                <a:spLocks noChangeShapeType="1"/>
              </p:cNvSpPr>
              <p:nvPr/>
            </p:nvSpPr>
            <p:spPr bwMode="auto">
              <a:xfrm>
                <a:off x="1240" y="3337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705600" y="3810000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rate = </a:t>
            </a:r>
            <a:r>
              <a:rPr lang="en-US" i="1"/>
              <a:t>k </a:t>
            </a:r>
            <a:r>
              <a:rPr lang="en-US"/>
              <a:t>[A]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1272" name="Text Box 20"/>
          <p:cNvSpPr txBox="1">
            <a:spLocks noChangeArrowheads="1"/>
          </p:cNvSpPr>
          <p:nvPr/>
        </p:nvSpPr>
        <p:spPr bwMode="auto">
          <a:xfrm>
            <a:off x="228600" y="304800"/>
            <a:ext cx="5468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</a:rPr>
              <a:t>Rate Laws and Elementary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utoUpdateAnimBg="0"/>
      <p:bldP spid="48141" grpId="0" autoUpdateAnimBg="0"/>
      <p:bldP spid="4814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4572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</a:t>
            </a:r>
            <a:r>
              <a:rPr lang="en-US" b="1" i="1" dirty="0"/>
              <a:t>catalyst</a:t>
            </a:r>
            <a:r>
              <a:rPr lang="en-US" dirty="0"/>
              <a:t> is a substance that increases the rate of a chemical reaction without itself being consumed.</a:t>
            </a:r>
          </a:p>
        </p:txBody>
      </p:sp>
      <p:grpSp>
        <p:nvGrpSpPr>
          <p:cNvPr id="12291" name="Group 9"/>
          <p:cNvGrpSpPr>
            <a:grpSpLocks/>
          </p:cNvGrpSpPr>
          <p:nvPr/>
        </p:nvGrpSpPr>
        <p:grpSpPr bwMode="auto">
          <a:xfrm>
            <a:off x="3657600" y="1219200"/>
            <a:ext cx="625475" cy="457200"/>
            <a:chOff x="950" y="3097"/>
            <a:chExt cx="394" cy="288"/>
          </a:xfrm>
        </p:grpSpPr>
        <p:sp>
          <p:nvSpPr>
            <p:cNvPr id="12300" name="Text Box 5"/>
            <p:cNvSpPr txBox="1">
              <a:spLocks noChangeArrowheads="1"/>
            </p:cNvSpPr>
            <p:nvPr/>
          </p:nvSpPr>
          <p:spPr bwMode="auto">
            <a:xfrm>
              <a:off x="950" y="3097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/>
                <a:t>E</a:t>
              </a:r>
              <a:r>
                <a:rPr lang="en-US" i="1" baseline="-25000" dirty="0"/>
                <a:t>a</a:t>
              </a:r>
              <a:endParaRPr lang="en-US" i="1" dirty="0"/>
            </a:p>
          </p:txBody>
        </p:sp>
        <p:sp>
          <p:nvSpPr>
            <p:cNvPr id="12301" name="Line 7"/>
            <p:cNvSpPr>
              <a:spLocks noChangeShapeType="1"/>
            </p:cNvSpPr>
            <p:nvPr/>
          </p:nvSpPr>
          <p:spPr bwMode="auto">
            <a:xfrm>
              <a:off x="1344" y="3121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2292" name="Group 10"/>
          <p:cNvGrpSpPr>
            <a:grpSpLocks/>
          </p:cNvGrpSpPr>
          <p:nvPr/>
        </p:nvGrpSpPr>
        <p:grpSpPr bwMode="auto">
          <a:xfrm>
            <a:off x="4800600" y="1219200"/>
            <a:ext cx="473075" cy="457200"/>
            <a:chOff x="2246" y="3145"/>
            <a:chExt cx="298" cy="288"/>
          </a:xfrm>
        </p:grpSpPr>
        <p:sp>
          <p:nvSpPr>
            <p:cNvPr id="12298" name="Text Box 6"/>
            <p:cNvSpPr txBox="1">
              <a:spLocks noChangeArrowheads="1"/>
            </p:cNvSpPr>
            <p:nvPr/>
          </p:nvSpPr>
          <p:spPr bwMode="auto">
            <a:xfrm>
              <a:off x="2246" y="314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k</a:t>
              </a: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 flipV="1">
              <a:off x="2544" y="3169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2293" name="Group 18"/>
          <p:cNvGrpSpPr>
            <a:grpSpLocks/>
          </p:cNvGrpSpPr>
          <p:nvPr/>
        </p:nvGrpSpPr>
        <p:grpSpPr bwMode="auto">
          <a:xfrm>
            <a:off x="304800" y="1828800"/>
            <a:ext cx="8534400" cy="3833813"/>
            <a:chOff x="192" y="1104"/>
            <a:chExt cx="5376" cy="2415"/>
          </a:xfrm>
        </p:grpSpPr>
        <p:pic>
          <p:nvPicPr>
            <p:cNvPr id="12295" name="Picture 11" descr="C:\DOCUME~1\STACY_~1\LOCALS~1\Temp\npo0000df.tmp"/>
            <p:cNvPicPr>
              <a:picLocks noChangeAspect="1" noChangeArrowheads="1"/>
            </p:cNvPicPr>
            <p:nvPr/>
          </p:nvPicPr>
          <p:blipFill>
            <a:blip r:embed="rId2" cstate="print"/>
            <a:srcRect b="10017"/>
            <a:stretch>
              <a:fillRect/>
            </a:stretch>
          </p:blipFill>
          <p:spPr bwMode="auto">
            <a:xfrm>
              <a:off x="192" y="1104"/>
              <a:ext cx="5376" cy="2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12"/>
            <p:cNvSpPr txBox="1">
              <a:spLocks noChangeArrowheads="1"/>
            </p:cNvSpPr>
            <p:nvPr/>
          </p:nvSpPr>
          <p:spPr bwMode="auto">
            <a:xfrm>
              <a:off x="422" y="3072"/>
              <a:ext cx="9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uncatalyzed</a:t>
              </a:r>
            </a:p>
          </p:txBody>
        </p:sp>
        <p:sp>
          <p:nvSpPr>
            <p:cNvPr id="12297" name="Text Box 13"/>
            <p:cNvSpPr txBox="1">
              <a:spLocks noChangeArrowheads="1"/>
            </p:cNvSpPr>
            <p:nvPr/>
          </p:nvSpPr>
          <p:spPr bwMode="auto">
            <a:xfrm>
              <a:off x="3398" y="3072"/>
              <a:ext cx="7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catalyzed</a:t>
              </a:r>
            </a:p>
          </p:txBody>
        </p:sp>
      </p:grp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2955925" y="57150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rate</a:t>
            </a:r>
            <a:r>
              <a:rPr lang="en-US" baseline="-25000"/>
              <a:t>catalyzed</a:t>
            </a:r>
            <a:r>
              <a:rPr lang="en-US"/>
              <a:t> &gt; rate</a:t>
            </a:r>
            <a:r>
              <a:rPr lang="en-US" baseline="-25000"/>
              <a:t>uncatalyzed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Energy Diagrams</a:t>
            </a:r>
          </a:p>
        </p:txBody>
      </p:sp>
      <p:pic>
        <p:nvPicPr>
          <p:cNvPr id="13315" name="Picture 7" descr="fig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219200"/>
            <a:ext cx="40195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9" descr="fig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267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1905000" y="4191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Exothermic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6019800" y="4191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Endothermic</a:t>
            </a:r>
          </a:p>
        </p:txBody>
      </p:sp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228600" y="4876800"/>
            <a:ext cx="533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1800"/>
              <a:t>Activation energy (Ea) for the forward reaction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1800"/>
              <a:t>Activation energy (Ea) for the reverse reaction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/>
              <a:t>(c)   Delta H </a:t>
            </a:r>
          </a:p>
        </p:txBody>
      </p:sp>
      <p:graphicFrame>
        <p:nvGraphicFramePr>
          <p:cNvPr id="46126" name="Group 46"/>
          <p:cNvGraphicFramePr>
            <a:graphicFrameLocks noGrp="1"/>
          </p:cNvGraphicFramePr>
          <p:nvPr>
            <p:ph idx="1"/>
          </p:nvPr>
        </p:nvGraphicFramePr>
        <p:xfrm>
          <a:off x="5715000" y="4953000"/>
          <a:ext cx="3048000" cy="109728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50 kJ/mol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300 kJ/mol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150 kJ/mol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100 kJ/mol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-100 kJ/mol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+200 kJ/mol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457200"/>
            <a:ext cx="81803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dirty="0"/>
              <a:t>The experimental rate law for the reaction between NO</a:t>
            </a:r>
            <a:r>
              <a:rPr lang="en-US" baseline="-25000" dirty="0"/>
              <a:t>2</a:t>
            </a:r>
            <a:r>
              <a:rPr lang="en-US" dirty="0"/>
              <a:t> and CO to produce NO and CO</a:t>
            </a:r>
            <a:r>
              <a:rPr lang="en-US" baseline="-25000" dirty="0"/>
              <a:t>2</a:t>
            </a:r>
            <a:r>
              <a:rPr lang="en-US" dirty="0"/>
              <a:t> is rate = </a:t>
            </a:r>
            <a:r>
              <a:rPr lang="en-US" i="1" dirty="0"/>
              <a:t>k</a:t>
            </a:r>
            <a:r>
              <a:rPr lang="en-US" dirty="0"/>
              <a:t>[NO</a:t>
            </a:r>
            <a:r>
              <a:rPr lang="en-US" baseline="-25000" dirty="0"/>
              <a:t>2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.  The reaction is believed to occur via two steps:</a:t>
            </a:r>
            <a:endParaRPr lang="en-US" sz="2000" dirty="0"/>
          </a:p>
        </p:txBody>
      </p:sp>
      <p:grpSp>
        <p:nvGrpSpPr>
          <p:cNvPr id="14339" name="Group 21"/>
          <p:cNvGrpSpPr>
            <a:grpSpLocks/>
          </p:cNvGrpSpPr>
          <p:nvPr/>
        </p:nvGrpSpPr>
        <p:grpSpPr bwMode="auto">
          <a:xfrm>
            <a:off x="1203325" y="1676400"/>
            <a:ext cx="5881688" cy="457200"/>
            <a:chOff x="758" y="1056"/>
            <a:chExt cx="3705" cy="288"/>
          </a:xfrm>
        </p:grpSpPr>
        <p:sp>
          <p:nvSpPr>
            <p:cNvPr id="14362" name="Text Box 5"/>
            <p:cNvSpPr txBox="1">
              <a:spLocks noChangeArrowheads="1"/>
            </p:cNvSpPr>
            <p:nvPr/>
          </p:nvSpPr>
          <p:spPr bwMode="auto">
            <a:xfrm>
              <a:off x="758" y="1056"/>
              <a:ext cx="7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Step 1:</a:t>
              </a:r>
            </a:p>
          </p:txBody>
        </p:sp>
        <p:grpSp>
          <p:nvGrpSpPr>
            <p:cNvPr id="14363" name="Group 13"/>
            <p:cNvGrpSpPr>
              <a:grpSpLocks/>
            </p:cNvGrpSpPr>
            <p:nvPr/>
          </p:nvGrpSpPr>
          <p:grpSpPr bwMode="auto">
            <a:xfrm>
              <a:off x="2016" y="1056"/>
              <a:ext cx="2447" cy="288"/>
              <a:chOff x="2016" y="1728"/>
              <a:chExt cx="2447" cy="288"/>
            </a:xfrm>
          </p:grpSpPr>
          <p:sp>
            <p:nvSpPr>
              <p:cNvPr id="14364" name="Text Box 7"/>
              <p:cNvSpPr txBox="1">
                <a:spLocks noChangeArrowheads="1"/>
              </p:cNvSpPr>
              <p:nvPr/>
            </p:nvSpPr>
            <p:spPr bwMode="auto">
              <a:xfrm>
                <a:off x="2016" y="1728"/>
                <a:ext cx="244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accent2"/>
                    </a:solidFill>
                  </a:rPr>
                  <a:t>NO</a:t>
                </a:r>
                <a:r>
                  <a:rPr lang="en-US" baseline="-25000">
                    <a:solidFill>
                      <a:schemeClr val="accent2"/>
                    </a:solidFill>
                  </a:rPr>
                  <a:t>2</a:t>
                </a:r>
                <a:r>
                  <a:rPr lang="en-US">
                    <a:solidFill>
                      <a:schemeClr val="accent2"/>
                    </a:solidFill>
                  </a:rPr>
                  <a:t> + NO</a:t>
                </a:r>
                <a:r>
                  <a:rPr lang="en-US" baseline="-25000">
                    <a:solidFill>
                      <a:schemeClr val="accent2"/>
                    </a:solidFill>
                  </a:rPr>
                  <a:t>2</a:t>
                </a:r>
                <a:r>
                  <a:rPr lang="en-US">
                    <a:solidFill>
                      <a:schemeClr val="accent2"/>
                    </a:solidFill>
                  </a:rPr>
                  <a:t>          NO + NO</a:t>
                </a:r>
                <a:r>
                  <a:rPr lang="en-US" baseline="-25000">
                    <a:solidFill>
                      <a:schemeClr val="accent2"/>
                    </a:solidFill>
                  </a:rPr>
                  <a:t>3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4365" name="Line 10"/>
              <p:cNvSpPr>
                <a:spLocks noChangeShapeType="1"/>
              </p:cNvSpPr>
              <p:nvPr/>
            </p:nvSpPr>
            <p:spPr bwMode="auto">
              <a:xfrm>
                <a:off x="3056" y="1880"/>
                <a:ext cx="456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14340" name="Group 22"/>
          <p:cNvGrpSpPr>
            <a:grpSpLocks/>
          </p:cNvGrpSpPr>
          <p:nvPr/>
        </p:nvGrpSpPr>
        <p:grpSpPr bwMode="auto">
          <a:xfrm>
            <a:off x="1212850" y="2209800"/>
            <a:ext cx="5872163" cy="457200"/>
            <a:chOff x="764" y="1392"/>
            <a:chExt cx="3699" cy="288"/>
          </a:xfrm>
        </p:grpSpPr>
        <p:sp>
          <p:nvSpPr>
            <p:cNvPr id="14358" name="Text Box 6"/>
            <p:cNvSpPr txBox="1">
              <a:spLocks noChangeArrowheads="1"/>
            </p:cNvSpPr>
            <p:nvPr/>
          </p:nvSpPr>
          <p:spPr bwMode="auto">
            <a:xfrm>
              <a:off x="764" y="1392"/>
              <a:ext cx="7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Step 2:</a:t>
              </a:r>
            </a:p>
          </p:txBody>
        </p:sp>
        <p:grpSp>
          <p:nvGrpSpPr>
            <p:cNvPr id="14359" name="Group 14"/>
            <p:cNvGrpSpPr>
              <a:grpSpLocks/>
            </p:cNvGrpSpPr>
            <p:nvPr/>
          </p:nvGrpSpPr>
          <p:grpSpPr bwMode="auto">
            <a:xfrm>
              <a:off x="2016" y="1392"/>
              <a:ext cx="2447" cy="288"/>
              <a:chOff x="2016" y="2256"/>
              <a:chExt cx="2447" cy="288"/>
            </a:xfrm>
          </p:grpSpPr>
          <p:sp>
            <p:nvSpPr>
              <p:cNvPr id="14360" name="Text Box 8"/>
              <p:cNvSpPr txBox="1">
                <a:spLocks noChangeArrowheads="1"/>
              </p:cNvSpPr>
              <p:nvPr/>
            </p:nvSpPr>
            <p:spPr bwMode="auto">
              <a:xfrm>
                <a:off x="2016" y="2256"/>
                <a:ext cx="244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accent2"/>
                    </a:solidFill>
                  </a:rPr>
                  <a:t>NO</a:t>
                </a:r>
                <a:r>
                  <a:rPr lang="en-US" baseline="-25000">
                    <a:solidFill>
                      <a:schemeClr val="accent2"/>
                    </a:solidFill>
                  </a:rPr>
                  <a:t>3</a:t>
                </a:r>
                <a:r>
                  <a:rPr lang="en-US">
                    <a:solidFill>
                      <a:schemeClr val="accent2"/>
                    </a:solidFill>
                  </a:rPr>
                  <a:t> + CO          NO</a:t>
                </a:r>
                <a:r>
                  <a:rPr lang="en-US" baseline="-25000">
                    <a:solidFill>
                      <a:schemeClr val="accent2"/>
                    </a:solidFill>
                  </a:rPr>
                  <a:t>2</a:t>
                </a:r>
                <a:r>
                  <a:rPr lang="en-US">
                    <a:solidFill>
                      <a:schemeClr val="accent2"/>
                    </a:solidFill>
                  </a:rPr>
                  <a:t> + CO</a:t>
                </a:r>
                <a:r>
                  <a:rPr lang="en-US" baseline="-25000">
                    <a:solidFill>
                      <a:schemeClr val="accent2"/>
                    </a:solidFill>
                  </a:rPr>
                  <a:t>2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4361" name="Line 11"/>
              <p:cNvSpPr>
                <a:spLocks noChangeShapeType="1"/>
              </p:cNvSpPr>
              <p:nvPr/>
            </p:nvSpPr>
            <p:spPr bwMode="auto">
              <a:xfrm>
                <a:off x="2984" y="2408"/>
                <a:ext cx="456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14341" name="Text Box 15"/>
          <p:cNvSpPr txBox="1">
            <a:spLocks noChangeArrowheads="1"/>
          </p:cNvSpPr>
          <p:nvPr/>
        </p:nvSpPr>
        <p:spPr bwMode="auto">
          <a:xfrm>
            <a:off x="76200" y="2743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What is the equation for the overall reaction?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200400" y="1739900"/>
            <a:ext cx="3733800" cy="927100"/>
            <a:chOff x="2016" y="1096"/>
            <a:chExt cx="2352" cy="584"/>
          </a:xfrm>
        </p:grpSpPr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 flipV="1">
              <a:off x="2016" y="1104"/>
              <a:ext cx="384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 flipV="1">
              <a:off x="3408" y="1440"/>
              <a:ext cx="384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356" name="Line 18"/>
            <p:cNvSpPr>
              <a:spLocks noChangeShapeType="1"/>
            </p:cNvSpPr>
            <p:nvPr/>
          </p:nvSpPr>
          <p:spPr bwMode="auto">
            <a:xfrm flipV="1">
              <a:off x="3984" y="1096"/>
              <a:ext cx="384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357" name="Line 19"/>
            <p:cNvSpPr>
              <a:spLocks noChangeShapeType="1"/>
            </p:cNvSpPr>
            <p:nvPr/>
          </p:nvSpPr>
          <p:spPr bwMode="auto">
            <a:xfrm flipV="1">
              <a:off x="2016" y="1440"/>
              <a:ext cx="384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727325" y="3276600"/>
            <a:ext cx="3687763" cy="457200"/>
            <a:chOff x="1718" y="2160"/>
            <a:chExt cx="2323" cy="288"/>
          </a:xfrm>
        </p:grpSpPr>
        <p:sp>
          <p:nvSpPr>
            <p:cNvPr id="14352" name="Line 12"/>
            <p:cNvSpPr>
              <a:spLocks noChangeShapeType="1"/>
            </p:cNvSpPr>
            <p:nvPr/>
          </p:nvSpPr>
          <p:spPr bwMode="auto">
            <a:xfrm>
              <a:off x="2624" y="2312"/>
              <a:ext cx="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353" name="Text Box 23"/>
            <p:cNvSpPr txBox="1">
              <a:spLocks noChangeArrowheads="1"/>
            </p:cNvSpPr>
            <p:nvPr/>
          </p:nvSpPr>
          <p:spPr bwMode="auto">
            <a:xfrm>
              <a:off x="1718" y="2160"/>
              <a:ext cx="23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  <a:r>
                <a:rPr lang="en-US" baseline="-25000"/>
                <a:t>2</a:t>
              </a:r>
              <a:r>
                <a:rPr lang="en-US"/>
                <a:t>+ CO          NO + CO</a:t>
              </a:r>
              <a:r>
                <a:rPr lang="en-US" baseline="-25000"/>
                <a:t>2</a:t>
              </a:r>
              <a:endParaRPr lang="en-US"/>
            </a:p>
          </p:txBody>
        </p:sp>
      </p:grp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76200" y="3886200"/>
            <a:ext cx="5129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What is the intermediate?  Catalyst?</a:t>
            </a:r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136900" y="1600200"/>
            <a:ext cx="4025900" cy="1143000"/>
            <a:chOff x="1976" y="1008"/>
            <a:chExt cx="2536" cy="720"/>
          </a:xfrm>
        </p:grpSpPr>
        <p:sp>
          <p:nvSpPr>
            <p:cNvPr id="14350" name="Oval 26"/>
            <p:cNvSpPr>
              <a:spLocks noChangeArrowheads="1"/>
            </p:cNvSpPr>
            <p:nvPr/>
          </p:nvSpPr>
          <p:spPr bwMode="auto">
            <a:xfrm>
              <a:off x="3984" y="1008"/>
              <a:ext cx="528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Oval 27"/>
            <p:cNvSpPr>
              <a:spLocks noChangeArrowheads="1"/>
            </p:cNvSpPr>
            <p:nvPr/>
          </p:nvSpPr>
          <p:spPr bwMode="auto">
            <a:xfrm>
              <a:off x="1976" y="1344"/>
              <a:ext cx="528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209800" y="4419600"/>
            <a:ext cx="75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5088" y="5029200"/>
            <a:ext cx="821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What can you say about the relative rates of steps 1 and 2?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1636713" y="5613400"/>
            <a:ext cx="5868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rate = </a:t>
            </a:r>
            <a:r>
              <a:rPr lang="en-US" i="1"/>
              <a:t>k</a:t>
            </a:r>
            <a:r>
              <a:rPr lang="en-US"/>
              <a:t>[NO</a:t>
            </a:r>
            <a:r>
              <a:rPr lang="en-US" baseline="-25000"/>
              <a:t>2</a:t>
            </a:r>
            <a:r>
              <a:rPr lang="en-US"/>
              <a:t>]</a:t>
            </a:r>
            <a:r>
              <a:rPr lang="en-US" baseline="30000"/>
              <a:t>2</a:t>
            </a:r>
            <a:r>
              <a:rPr lang="en-US"/>
              <a:t> is the rate law for step 1 so </a:t>
            </a:r>
          </a:p>
          <a:p>
            <a:pPr algn="ctr"/>
            <a:r>
              <a:rPr lang="en-US"/>
              <a:t>step 1 must be slower than step 2</a:t>
            </a:r>
            <a:endParaRPr lang="en-US" baseline="30000"/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3962400" y="4419600"/>
            <a:ext cx="760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</a:t>
            </a:r>
            <a:r>
              <a:rPr lang="en-US" baseline="-25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1" grpId="0" autoUpdateAnimBg="0"/>
      <p:bldP spid="29725" grpId="0" autoUpdateAnimBg="0"/>
      <p:bldP spid="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Review of Exothermic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041775" cy="4533900"/>
          </a:xfrm>
        </p:spPr>
        <p:txBody>
          <a:bodyPr/>
          <a:lstStyle/>
          <a:p>
            <a:r>
              <a:rPr lang="en-US" sz="2800" dirty="0"/>
              <a:t>Reactants </a:t>
            </a:r>
            <a:r>
              <a:rPr lang="en-US" sz="2800" dirty="0" err="1"/>
              <a:t>Ep</a:t>
            </a:r>
            <a:r>
              <a:rPr lang="en-US" sz="2800" dirty="0"/>
              <a:t> is higher than Products Ep.</a:t>
            </a:r>
          </a:p>
          <a:p>
            <a:r>
              <a:rPr lang="en-US" sz="2800" dirty="0"/>
              <a:t>Now, we must consider the activation energy (the energy needed so that the reactants bonds will break and reform to make product)</a:t>
            </a:r>
          </a:p>
        </p:txBody>
      </p:sp>
      <p:pic>
        <p:nvPicPr>
          <p:cNvPr id="45062" name="Picture 6" descr="profil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1828800"/>
            <a:ext cx="4960272" cy="47101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hysics.upenn.edu/courses/gladney/mathphys/images/eq6_subsection3_1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4439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04800" y="39624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Write the rate law for this reaction.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91200" y="39624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Rate = k [HBr] [O</a:t>
            </a:r>
            <a:r>
              <a:rPr lang="en-US" baseline="-25000"/>
              <a:t>2</a:t>
            </a:r>
            <a:r>
              <a:rPr lang="en-US"/>
              <a:t>]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04800" y="46482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List all intermediates in this reaction.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381000" y="53340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List all catalysts in this reaction.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91200" y="46482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HOOBr, HOBr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1200" y="52578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None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334000" y="838200"/>
            <a:ext cx="533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524000" y="1295400"/>
            <a:ext cx="533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410200" y="1371600"/>
            <a:ext cx="533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1752600"/>
            <a:ext cx="533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47800" y="2286000"/>
            <a:ext cx="533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09600" y="1143000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Reaction mechanisms </a:t>
            </a:r>
            <a:r>
              <a:rPr lang="en-CA"/>
              <a:t>are only educated guesses at the behaviour of molecules, but there are </a:t>
            </a:r>
            <a:r>
              <a:rPr lang="en-CA">
                <a:solidFill>
                  <a:srgbClr val="FF0000"/>
                </a:solidFill>
              </a:rPr>
              <a:t>three rules </a:t>
            </a:r>
            <a:r>
              <a:rPr lang="en-CA"/>
              <a:t>that must be followed in proposing a mechanisms: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19200" y="2819400"/>
            <a:ext cx="5638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Times New Roman" charset="0"/>
              <a:buAutoNum type="arabicPeriod"/>
            </a:pPr>
            <a:r>
              <a:rPr lang="en-CA"/>
              <a:t> each step must be elementary</a:t>
            </a:r>
          </a:p>
          <a:p>
            <a:pPr marL="457200" indent="-457200"/>
            <a:endParaRPr lang="en-CA"/>
          </a:p>
          <a:p>
            <a:pPr marL="457200" indent="-457200"/>
            <a:r>
              <a:rPr lang="en-CA"/>
              <a:t>2. The slowest step must be consistent with the rate equation</a:t>
            </a:r>
          </a:p>
          <a:p>
            <a:pPr marL="457200" indent="-457200"/>
            <a:endParaRPr lang="en-CA"/>
          </a:p>
          <a:p>
            <a:pPr marL="457200" indent="-457200"/>
            <a:r>
              <a:rPr lang="en-CA"/>
              <a:t>3. The elementary steps must add up to the overall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304800"/>
            <a:ext cx="7710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Temperature Dependence of the Rate Constant</a:t>
            </a:r>
          </a:p>
        </p:txBody>
      </p:sp>
      <p:pic>
        <p:nvPicPr>
          <p:cNvPr id="17411" name="Picture 3" descr="C:\DOCUME~1\STACY_~1\LOCALS~1\Temp\npo0000da.t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42370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029200" y="1371600"/>
            <a:ext cx="1897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k</a:t>
            </a:r>
            <a:r>
              <a:rPr lang="en-US"/>
              <a:t> = </a:t>
            </a:r>
            <a:r>
              <a:rPr lang="en-US" i="1"/>
              <a:t>A </a:t>
            </a:r>
            <a:r>
              <a:rPr lang="en-US" sz="2000" i="1">
                <a:cs typeface="Arial" charset="0"/>
              </a:rPr>
              <a:t>e</a:t>
            </a:r>
            <a:r>
              <a:rPr lang="en-US"/>
              <a:t> </a:t>
            </a:r>
            <a:r>
              <a:rPr lang="en-US" baseline="30000"/>
              <a:t>-</a:t>
            </a:r>
            <a:r>
              <a:rPr lang="en-US" i="1" baseline="30000"/>
              <a:t>Ea/RT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8200" y="2514600"/>
            <a:ext cx="3956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E</a:t>
            </a:r>
            <a:r>
              <a:rPr lang="en-US" sz="2000" i="1" baseline="-25000"/>
              <a:t>a</a:t>
            </a:r>
            <a:r>
              <a:rPr lang="en-US" sz="2000" i="1"/>
              <a:t> </a:t>
            </a:r>
            <a:r>
              <a:rPr lang="en-US" sz="2000"/>
              <a:t>is the activation energy (J/mol)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648200" y="3016250"/>
            <a:ext cx="436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R</a:t>
            </a:r>
            <a:r>
              <a:rPr lang="en-US" sz="2000"/>
              <a:t> is the gas constant (8.314 J/K</a:t>
            </a:r>
            <a:r>
              <a:rPr lang="en-US" sz="2000">
                <a:cs typeface="Arial" charset="0"/>
              </a:rPr>
              <a:t>•mol)</a:t>
            </a:r>
            <a:endParaRPr lang="en-US" sz="2000" i="1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48200" y="3519488"/>
            <a:ext cx="348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T</a:t>
            </a:r>
            <a:r>
              <a:rPr lang="en-US" sz="2000"/>
              <a:t> is the absolute temperature</a:t>
            </a:r>
            <a:endParaRPr lang="en-US" sz="2000" i="1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648200" y="4022725"/>
            <a:ext cx="2917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A</a:t>
            </a:r>
            <a:r>
              <a:rPr lang="en-US" sz="2000"/>
              <a:t> is the frequency factor</a:t>
            </a:r>
            <a:endParaRPr lang="en-US" sz="2000" i="1"/>
          </a:p>
        </p:txBody>
      </p:sp>
      <p:grpSp>
        <p:nvGrpSpPr>
          <p:cNvPr id="17417" name="Group 19"/>
          <p:cNvGrpSpPr>
            <a:grpSpLocks/>
          </p:cNvGrpSpPr>
          <p:nvPr/>
        </p:nvGrpSpPr>
        <p:grpSpPr bwMode="auto">
          <a:xfrm>
            <a:off x="4800600" y="4675188"/>
            <a:ext cx="2792413" cy="887412"/>
            <a:chOff x="2880" y="2752"/>
            <a:chExt cx="1759" cy="559"/>
          </a:xfrm>
        </p:grpSpPr>
        <p:sp>
          <p:nvSpPr>
            <p:cNvPr id="17421" name="Text Box 9"/>
            <p:cNvSpPr txBox="1">
              <a:spLocks noChangeArrowheads="1"/>
            </p:cNvSpPr>
            <p:nvPr/>
          </p:nvSpPr>
          <p:spPr bwMode="auto">
            <a:xfrm>
              <a:off x="2880" y="2880"/>
              <a:ext cx="7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ln </a:t>
              </a:r>
              <a:r>
                <a:rPr lang="en-US" i="1"/>
                <a:t>k</a:t>
              </a:r>
              <a:r>
                <a:rPr lang="en-US"/>
                <a:t> = -</a:t>
              </a:r>
            </a:p>
          </p:txBody>
        </p:sp>
        <p:grpSp>
          <p:nvGrpSpPr>
            <p:cNvPr id="17422" name="Group 13"/>
            <p:cNvGrpSpPr>
              <a:grpSpLocks/>
            </p:cNvGrpSpPr>
            <p:nvPr/>
          </p:nvGrpSpPr>
          <p:grpSpPr bwMode="auto">
            <a:xfrm>
              <a:off x="3504" y="2752"/>
              <a:ext cx="379" cy="559"/>
              <a:chOff x="3446" y="3289"/>
              <a:chExt cx="379" cy="559"/>
            </a:xfrm>
          </p:grpSpPr>
          <p:sp>
            <p:nvSpPr>
              <p:cNvPr id="17428" name="Text Box 10"/>
              <p:cNvSpPr txBox="1">
                <a:spLocks noChangeArrowheads="1"/>
              </p:cNvSpPr>
              <p:nvPr/>
            </p:nvSpPr>
            <p:spPr bwMode="auto">
              <a:xfrm>
                <a:off x="3446" y="3289"/>
                <a:ext cx="37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-E</a:t>
                </a:r>
                <a:r>
                  <a:rPr lang="en-US" i="1" baseline="-25000"/>
                  <a:t>a</a:t>
                </a:r>
                <a:endParaRPr lang="en-US" i="1"/>
              </a:p>
            </p:txBody>
          </p:sp>
          <p:sp>
            <p:nvSpPr>
              <p:cNvPr id="17429" name="Text Box 11"/>
              <p:cNvSpPr txBox="1">
                <a:spLocks noChangeArrowheads="1"/>
              </p:cNvSpPr>
              <p:nvPr/>
            </p:nvSpPr>
            <p:spPr bwMode="auto">
              <a:xfrm>
                <a:off x="3464" y="3560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R</a:t>
                </a:r>
              </a:p>
            </p:txBody>
          </p:sp>
          <p:sp>
            <p:nvSpPr>
              <p:cNvPr id="17430" name="Line 12"/>
              <p:cNvSpPr>
                <a:spLocks noChangeShapeType="1"/>
              </p:cNvSpPr>
              <p:nvPr/>
            </p:nvSpPr>
            <p:spPr bwMode="auto">
              <a:xfrm>
                <a:off x="3464" y="3584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7423" name="Group 17"/>
            <p:cNvGrpSpPr>
              <a:grpSpLocks/>
            </p:cNvGrpSpPr>
            <p:nvPr/>
          </p:nvGrpSpPr>
          <p:grpSpPr bwMode="auto">
            <a:xfrm>
              <a:off x="3824" y="2776"/>
              <a:ext cx="240" cy="535"/>
              <a:chOff x="4027" y="3289"/>
              <a:chExt cx="240" cy="535"/>
            </a:xfrm>
          </p:grpSpPr>
          <p:sp>
            <p:nvSpPr>
              <p:cNvPr id="17425" name="Text Box 14"/>
              <p:cNvSpPr txBox="1">
                <a:spLocks noChangeArrowheads="1"/>
              </p:cNvSpPr>
              <p:nvPr/>
            </p:nvSpPr>
            <p:spPr bwMode="auto">
              <a:xfrm>
                <a:off x="4035" y="3289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17426" name="Text Box 15"/>
              <p:cNvSpPr txBox="1">
                <a:spLocks noChangeArrowheads="1"/>
              </p:cNvSpPr>
              <p:nvPr/>
            </p:nvSpPr>
            <p:spPr bwMode="auto">
              <a:xfrm>
                <a:off x="4031" y="3536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T</a:t>
                </a:r>
              </a:p>
            </p:txBody>
          </p:sp>
          <p:sp>
            <p:nvSpPr>
              <p:cNvPr id="17427" name="Line 16"/>
              <p:cNvSpPr>
                <a:spLocks noChangeShapeType="1"/>
              </p:cNvSpPr>
              <p:nvPr/>
            </p:nvSpPr>
            <p:spPr bwMode="auto">
              <a:xfrm>
                <a:off x="4027" y="355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7424" name="Text Box 18"/>
            <p:cNvSpPr txBox="1">
              <a:spLocks noChangeArrowheads="1"/>
            </p:cNvSpPr>
            <p:nvPr/>
          </p:nvSpPr>
          <p:spPr bwMode="auto">
            <a:xfrm>
              <a:off x="4080" y="2888"/>
              <a:ext cx="5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 ln</a:t>
              </a:r>
              <a:r>
                <a:rPr lang="en-US" i="1"/>
                <a:t>A</a:t>
              </a:r>
              <a:endParaRPr lang="en-US"/>
            </a:p>
          </p:txBody>
        </p:sp>
      </p:grpSp>
      <p:sp>
        <p:nvSpPr>
          <p:cNvPr id="17418" name="Text Box 20"/>
          <p:cNvSpPr txBox="1">
            <a:spLocks noChangeArrowheads="1"/>
          </p:cNvSpPr>
          <p:nvPr/>
        </p:nvSpPr>
        <p:spPr bwMode="auto">
          <a:xfrm>
            <a:off x="5013325" y="1868488"/>
            <a:ext cx="294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(Arrhenius equation)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53000" y="1371600"/>
            <a:ext cx="3048000" cy="990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0" name="TextBox 24"/>
          <p:cNvSpPr txBox="1">
            <a:spLocks noChangeArrowheads="1"/>
          </p:cNvSpPr>
          <p:nvPr/>
        </p:nvSpPr>
        <p:spPr bwMode="auto">
          <a:xfrm>
            <a:off x="152400" y="5791200"/>
            <a:ext cx="899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Note:</a:t>
            </a:r>
            <a:r>
              <a:rPr lang="en-CA"/>
              <a:t> Changes to both the activation energy and temperature have exponential effects on the value k, hence rate of 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20150" cy="6407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800" dirty="0"/>
              <a:t>The </a:t>
            </a:r>
            <a:r>
              <a:rPr lang="en-CA" sz="2800" dirty="0" err="1"/>
              <a:t>Arrhenius</a:t>
            </a:r>
            <a:r>
              <a:rPr lang="en-CA" sz="2800" dirty="0"/>
              <a:t> equation show the effect of temperature on the rate constant, k</a:t>
            </a:r>
          </a:p>
          <a:p>
            <a:pPr>
              <a:lnSpc>
                <a:spcPct val="80000"/>
              </a:lnSpc>
            </a:pPr>
            <a:r>
              <a:rPr lang="en-CA" sz="2800" dirty="0"/>
              <a:t>It indicates that k depends exponentially on temperature</a:t>
            </a:r>
            <a:endParaRPr lang="en-US" sz="2800" b="1" dirty="0">
              <a:solidFill>
                <a:srgbClr val="3399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u="sng" dirty="0"/>
              <a:t>Arrhenius equation</a:t>
            </a:r>
            <a:r>
              <a:rPr lang="en-US" sz="2000" dirty="0"/>
              <a:t>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dirty="0"/>
              <a:t>k</a:t>
            </a:r>
            <a:r>
              <a:rPr lang="en-US" b="1" dirty="0"/>
              <a:t> = A e</a:t>
            </a:r>
            <a:r>
              <a:rPr lang="en-US" b="1" baseline="38000" dirty="0"/>
              <a:t>-</a:t>
            </a:r>
            <a:r>
              <a:rPr lang="en-US" b="1" baseline="30000" dirty="0"/>
              <a:t>E</a:t>
            </a:r>
            <a:r>
              <a:rPr lang="en-US" b="1" baseline="18000" dirty="0"/>
              <a:t>a</a:t>
            </a:r>
            <a:r>
              <a:rPr lang="en-US" b="1" baseline="30000" dirty="0"/>
              <a:t>/RT</a:t>
            </a:r>
            <a:endParaRPr lang="en-US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800" b="1" dirty="0"/>
              <a:t>E</a:t>
            </a:r>
            <a:r>
              <a:rPr lang="en-US" sz="2800" b="1" baseline="-25000" dirty="0"/>
              <a:t>a</a:t>
            </a:r>
            <a:r>
              <a:rPr lang="en-US" sz="2800" dirty="0"/>
              <a:t> – activation energy	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R</a:t>
            </a:r>
            <a:r>
              <a:rPr lang="en-US" sz="2800" dirty="0"/>
              <a:t> – gas constant, 8.3145 J mol</a:t>
            </a:r>
            <a:r>
              <a:rPr lang="en-US" sz="2800" baseline="30000" dirty="0"/>
              <a:t>-1</a:t>
            </a:r>
            <a:r>
              <a:rPr lang="en-US" sz="2800" dirty="0"/>
              <a:t>K</a:t>
            </a:r>
            <a:r>
              <a:rPr lang="en-US" sz="2800" baseline="30000" dirty="0"/>
              <a:t>-1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T</a:t>
            </a:r>
            <a:r>
              <a:rPr lang="en-US" sz="2800" dirty="0"/>
              <a:t> - Kelvin temperature	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A </a:t>
            </a:r>
            <a:r>
              <a:rPr lang="en-US" sz="2800" dirty="0"/>
              <a:t>– Arrhenius constant (depends on collision rate and shape of molecule)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/>
            </a:r>
            <a:br>
              <a:rPr lang="en-US" i="1" dirty="0"/>
            </a:br>
            <a:r>
              <a:rPr lang="en-US" i="1" dirty="0">
                <a:hlinkClick r:id="rId2"/>
              </a:rPr>
              <a:t>k</a:t>
            </a:r>
            <a:r>
              <a:rPr lang="en-US" dirty="0">
                <a:hlinkClick r:id="rId2"/>
              </a:rPr>
              <a:t> = A e</a:t>
            </a:r>
            <a:r>
              <a:rPr lang="en-US" baseline="38000" dirty="0">
                <a:hlinkClick r:id="rId2"/>
              </a:rPr>
              <a:t>-</a:t>
            </a:r>
            <a:r>
              <a:rPr lang="en-US" baseline="30000" dirty="0">
                <a:hlinkClick r:id="rId2"/>
              </a:rPr>
              <a:t>E</a:t>
            </a:r>
            <a:r>
              <a:rPr lang="en-US" baseline="18000" dirty="0">
                <a:hlinkClick r:id="rId2"/>
              </a:rPr>
              <a:t>a</a:t>
            </a:r>
            <a:r>
              <a:rPr lang="en-US" baseline="30000" dirty="0">
                <a:hlinkClick r:id="rId2"/>
              </a:rPr>
              <a:t>/RT</a:t>
            </a:r>
            <a:r>
              <a:rPr lang="en-US" b="1" dirty="0">
                <a:hlinkClick r:id="rId2"/>
              </a:rPr>
              <a:t/>
            </a:r>
            <a:br>
              <a:rPr lang="en-US" b="1" dirty="0">
                <a:hlinkClick r:id="rId2"/>
              </a:rPr>
            </a:br>
            <a:endParaRPr lang="en-US" b="1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/>
          </a:p>
          <a:p>
            <a:r>
              <a:rPr lang="en-CA"/>
              <a:t>As T increases, the negative exponent becomes smaller, so that value of k becomes larger, which means that the rate increases.</a:t>
            </a:r>
          </a:p>
          <a:p>
            <a:pPr>
              <a:buFont typeface="Wingdings" pitchFamily="2" charset="2"/>
              <a:buNone/>
            </a:pPr>
            <a:r>
              <a:rPr lang="en-CA"/>
              <a:t>		</a:t>
            </a:r>
            <a:r>
              <a:rPr lang="en-CA">
                <a:solidFill>
                  <a:srgbClr val="FF0000"/>
                </a:solidFill>
              </a:rPr>
              <a:t>Higher T </a:t>
            </a:r>
            <a:r>
              <a:rPr lang="en-CA">
                <a:solidFill>
                  <a:srgbClr val="FF0000"/>
                </a:solidFill>
                <a:sym typeface="Wingdings" pitchFamily="2" charset="2"/>
              </a:rPr>
              <a:t> Larger k  Increased rate</a:t>
            </a:r>
            <a:endParaRPr lang="en-CA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ln k and 1/T is linear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With R known, we can find </a:t>
            </a:r>
            <a:r>
              <a:rPr lang="en-CA">
                <a:solidFill>
                  <a:srgbClr val="FF0000"/>
                </a:solidFill>
              </a:rPr>
              <a:t>Ea</a:t>
            </a:r>
            <a:r>
              <a:rPr lang="en-CA"/>
              <a:t> graphically from a  series of k values at different temperatures.</a:t>
            </a:r>
            <a:endParaRPr lang="en-US"/>
          </a:p>
          <a:p>
            <a:r>
              <a:rPr lang="en-CA"/>
              <a:t>ln </a:t>
            </a:r>
            <a:r>
              <a:rPr lang="en-CA" u="sng"/>
              <a:t>k</a:t>
            </a:r>
            <a:r>
              <a:rPr lang="en-CA" u="sng" baseline="-25000"/>
              <a:t>2</a:t>
            </a:r>
            <a:r>
              <a:rPr lang="en-CA"/>
              <a:t>  =  </a:t>
            </a:r>
            <a:r>
              <a:rPr lang="en-CA" u="sng"/>
              <a:t>- Ea</a:t>
            </a:r>
            <a:r>
              <a:rPr lang="en-CA"/>
              <a:t>  ( 1/T</a:t>
            </a:r>
            <a:r>
              <a:rPr lang="en-CA" baseline="-25000"/>
              <a:t>2</a:t>
            </a:r>
            <a:r>
              <a:rPr lang="en-CA"/>
              <a:t> – 1/T</a:t>
            </a:r>
            <a:r>
              <a:rPr lang="en-CA" baseline="-25000"/>
              <a:t>1</a:t>
            </a:r>
            <a:r>
              <a:rPr lang="en-CA"/>
              <a:t>)</a:t>
            </a:r>
          </a:p>
          <a:p>
            <a:pPr>
              <a:buFont typeface="Wingdings" pitchFamily="2" charset="2"/>
              <a:buNone/>
            </a:pPr>
            <a:r>
              <a:rPr lang="en-CA"/>
              <a:t>	    k</a:t>
            </a:r>
            <a:r>
              <a:rPr lang="en-CA" baseline="-25000"/>
              <a:t>1</a:t>
            </a:r>
            <a:r>
              <a:rPr lang="en-CA"/>
              <a:t>        R</a:t>
            </a:r>
          </a:p>
          <a:p>
            <a:r>
              <a:rPr lang="en-CA"/>
              <a:t>Ea = -R (ln k</a:t>
            </a:r>
            <a:r>
              <a:rPr lang="en-CA" u="sng" baseline="-25000"/>
              <a:t>2 </a:t>
            </a:r>
            <a:r>
              <a:rPr lang="en-CA"/>
              <a:t>/ k</a:t>
            </a:r>
            <a:r>
              <a:rPr lang="en-CA" baseline="-25000"/>
              <a:t>1</a:t>
            </a:r>
            <a:r>
              <a:rPr lang="en-CA"/>
              <a:t>) ( 1/T</a:t>
            </a:r>
            <a:r>
              <a:rPr lang="en-CA" baseline="-25000"/>
              <a:t>2</a:t>
            </a:r>
            <a:r>
              <a:rPr lang="en-CA"/>
              <a:t> – 1/T</a:t>
            </a:r>
            <a:r>
              <a:rPr lang="en-CA" baseline="-25000"/>
              <a:t>1</a:t>
            </a:r>
            <a:r>
              <a:rPr lang="en-CA"/>
              <a:t>) </a:t>
            </a:r>
            <a:r>
              <a:rPr lang="en-CA" baseline="30000"/>
              <a:t>-1</a:t>
            </a:r>
          </a:p>
          <a:p>
            <a:pPr>
              <a:buFont typeface="Wingdings" pitchFamily="2" charset="2"/>
              <a:buNone/>
            </a:pPr>
            <a:r>
              <a:rPr lang="en-CA"/>
              <a:t>	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-914400" y="0"/>
            <a:ext cx="7772400" cy="1143000"/>
          </a:xfrm>
        </p:spPr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Problem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The decomposition of hydrogen iodide has rate constants of 9.51 x10</a:t>
            </a:r>
            <a:r>
              <a:rPr lang="en-CA" baseline="30000"/>
              <a:t>-9</a:t>
            </a:r>
            <a:r>
              <a:rPr lang="en-CA"/>
              <a:t> L/mol.s at 500.0 K and 1.10 x 10</a:t>
            </a:r>
            <a:r>
              <a:rPr lang="en-CA" baseline="30000"/>
              <a:t>-5</a:t>
            </a:r>
            <a:r>
              <a:rPr lang="en-CA"/>
              <a:t> L/mol.s at 600.0 K.  Find Ea.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68313" y="4221163"/>
            <a:ext cx="792003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Ea = </a:t>
            </a:r>
            <a:r>
              <a:rPr lang="en-CA" sz="2200"/>
              <a:t>- (8.314)( ln 1.10 x10</a:t>
            </a:r>
            <a:r>
              <a:rPr lang="en-CA" sz="2200" baseline="30000"/>
              <a:t>-5</a:t>
            </a:r>
            <a:r>
              <a:rPr lang="en-CA" sz="2200"/>
              <a:t>/ 9.51 x10</a:t>
            </a:r>
            <a:r>
              <a:rPr lang="en-CA" sz="2200" baseline="30000"/>
              <a:t>9</a:t>
            </a:r>
            <a:r>
              <a:rPr lang="en-CA" sz="2200"/>
              <a:t>)(1/600.00 – 1/500.0)</a:t>
            </a:r>
          </a:p>
          <a:p>
            <a:pPr>
              <a:spcBef>
                <a:spcPct val="50000"/>
              </a:spcBef>
            </a:pPr>
            <a:r>
              <a:rPr lang="en-CA" sz="2800"/>
              <a:t>     = 1.76 x 10</a:t>
            </a:r>
            <a:r>
              <a:rPr lang="en-CA" sz="2800" baseline="30000"/>
              <a:t>5</a:t>
            </a:r>
            <a:r>
              <a:rPr lang="en-CA" sz="2800"/>
              <a:t> J/mol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7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dirty="0"/>
              <a:t>If rearrange the equation and convert it to: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/>
              <a:t>ln</a:t>
            </a:r>
            <a:r>
              <a:rPr lang="en-US" i="1" dirty="0" err="1"/>
              <a:t>k</a:t>
            </a:r>
            <a:r>
              <a:rPr lang="en-US" dirty="0"/>
              <a:t> =</a:t>
            </a:r>
            <a:r>
              <a:rPr lang="en-US" dirty="0">
                <a:solidFill>
                  <a:srgbClr val="FF0000"/>
                </a:solidFill>
              </a:rPr>
              <a:t> - </a:t>
            </a:r>
            <a:r>
              <a:rPr lang="en-US" u="sng" dirty="0">
                <a:solidFill>
                  <a:srgbClr val="FF0000"/>
                </a:solidFill>
              </a:rPr>
              <a:t>E</a:t>
            </a:r>
            <a:r>
              <a:rPr lang="en-US" u="sng" baseline="-25000" dirty="0">
                <a:solidFill>
                  <a:srgbClr val="FF0000"/>
                </a:solidFill>
              </a:rPr>
              <a:t>a   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u="sng" dirty="0">
                <a:solidFill>
                  <a:srgbClr val="33CC33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+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ln</a:t>
            </a:r>
            <a:r>
              <a:rPr lang="en-US" i="1" dirty="0" err="1">
                <a:solidFill>
                  <a:srgbClr val="0070C0"/>
                </a:solidFill>
              </a:rPr>
              <a:t>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endParaRPr lang="en-US" u="sng" dirty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 R     </a:t>
            </a:r>
            <a:r>
              <a:rPr lang="en-US" dirty="0">
                <a:solidFill>
                  <a:srgbClr val="33CC33"/>
                </a:solidFill>
              </a:rPr>
              <a:t>T</a:t>
            </a:r>
          </a:p>
          <a:p>
            <a:pPr>
              <a:lnSpc>
                <a:spcPct val="80000"/>
              </a:lnSpc>
            </a:pPr>
            <a:r>
              <a:rPr lang="en-CA" dirty="0"/>
              <a:t>A graph of </a:t>
            </a:r>
            <a:r>
              <a:rPr lang="en-CA" dirty="0" err="1"/>
              <a:t>ln</a:t>
            </a:r>
            <a:r>
              <a:rPr lang="en-CA" dirty="0"/>
              <a:t> k against</a:t>
            </a:r>
            <a:r>
              <a:rPr lang="en-CA" dirty="0">
                <a:solidFill>
                  <a:srgbClr val="33CC33"/>
                </a:solidFill>
              </a:rPr>
              <a:t> 1/T </a:t>
            </a:r>
            <a:r>
              <a:rPr lang="en-CA" dirty="0"/>
              <a:t>will be linear with a  slope/gradient of</a:t>
            </a:r>
            <a:r>
              <a:rPr lang="en-CA" dirty="0">
                <a:solidFill>
                  <a:srgbClr val="33CC33"/>
                </a:solidFill>
              </a:rPr>
              <a:t> </a:t>
            </a:r>
            <a:r>
              <a:rPr lang="en-CA" dirty="0">
                <a:solidFill>
                  <a:srgbClr val="FF0000"/>
                </a:solidFill>
              </a:rPr>
              <a:t>–Ea/R</a:t>
            </a:r>
            <a:r>
              <a:rPr lang="en-CA" dirty="0">
                <a:solidFill>
                  <a:srgbClr val="33CC33"/>
                </a:solidFill>
              </a:rPr>
              <a:t> </a:t>
            </a:r>
            <a:r>
              <a:rPr lang="en-CA" dirty="0"/>
              <a:t>and an intercept on the y-axis of </a:t>
            </a:r>
            <a:r>
              <a:rPr lang="en-CA" dirty="0" err="1"/>
              <a:t>lnA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/>
              <a:t>ln</a:t>
            </a:r>
            <a:r>
              <a:rPr lang="en-US" i="1" dirty="0" err="1"/>
              <a:t>k</a:t>
            </a:r>
            <a:r>
              <a:rPr lang="en-US" dirty="0"/>
              <a:t> =</a:t>
            </a:r>
            <a:r>
              <a:rPr lang="en-US" dirty="0">
                <a:solidFill>
                  <a:srgbClr val="FF0000"/>
                </a:solidFill>
              </a:rPr>
              <a:t> - </a:t>
            </a:r>
            <a:r>
              <a:rPr lang="en-US" u="sng" dirty="0">
                <a:solidFill>
                  <a:srgbClr val="FF0000"/>
                </a:solidFill>
              </a:rPr>
              <a:t>E</a:t>
            </a:r>
            <a:r>
              <a:rPr lang="en-US" u="sng" baseline="-25000" dirty="0">
                <a:solidFill>
                  <a:srgbClr val="FF0000"/>
                </a:solidFill>
              </a:rPr>
              <a:t>a   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u="sng" dirty="0">
                <a:solidFill>
                  <a:srgbClr val="33CC33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+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ln</a:t>
            </a:r>
            <a:r>
              <a:rPr lang="en-US" i="1" dirty="0" err="1">
                <a:solidFill>
                  <a:srgbClr val="0070C0"/>
                </a:solidFill>
              </a:rPr>
              <a:t>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endParaRPr lang="en-US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    R     </a:t>
            </a:r>
            <a:r>
              <a:rPr lang="en-US" dirty="0">
                <a:solidFill>
                  <a:srgbClr val="33CC33"/>
                </a:solidFill>
              </a:rPr>
              <a:t>T </a:t>
            </a:r>
            <a:r>
              <a:rPr lang="en-US" dirty="0"/>
              <a:t>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               y        =    </a:t>
            </a:r>
            <a:r>
              <a:rPr lang="en-US" dirty="0">
                <a:solidFill>
                  <a:srgbClr val="FF3300"/>
                </a:solidFill>
              </a:rPr>
              <a:t>m</a:t>
            </a:r>
            <a:r>
              <a:rPr lang="en-US" dirty="0"/>
              <a:t>   </a:t>
            </a:r>
            <a:r>
              <a:rPr lang="en-US" b="1" dirty="0"/>
              <a:t>.</a:t>
            </a:r>
            <a:r>
              <a:rPr lang="en-US" dirty="0"/>
              <a:t>  </a:t>
            </a:r>
            <a:r>
              <a:rPr lang="en-US" dirty="0">
                <a:solidFill>
                  <a:srgbClr val="33CC33"/>
                </a:solidFill>
              </a:rPr>
              <a:t>x</a:t>
            </a:r>
            <a:r>
              <a:rPr lang="en-US" dirty="0"/>
              <a:t>    +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dirty="0"/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Plot </a:t>
            </a:r>
            <a:r>
              <a:rPr lang="en-US" sz="4000" dirty="0" err="1">
                <a:solidFill>
                  <a:srgbClr val="0070C0"/>
                </a:solidFill>
              </a:rPr>
              <a:t>ln</a:t>
            </a:r>
            <a:r>
              <a:rPr lang="en-US" sz="4000" i="1" dirty="0" err="1">
                <a:solidFill>
                  <a:srgbClr val="0070C0"/>
                </a:solidFill>
              </a:rPr>
              <a:t>k</a:t>
            </a:r>
            <a:r>
              <a:rPr lang="en-US" sz="4000" dirty="0">
                <a:solidFill>
                  <a:srgbClr val="0070C0"/>
                </a:solidFill>
              </a:rPr>
              <a:t> vs. 1/T = straight line</a:t>
            </a:r>
            <a:endParaRPr lang="en-CA" sz="4000" dirty="0">
              <a:solidFill>
                <a:srgbClr val="0070C0"/>
              </a:solidFill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 l="53694" t="51974" r="8659" b="12587"/>
          <a:stretch>
            <a:fillRect/>
          </a:stretch>
        </p:blipFill>
        <p:spPr bwMode="auto">
          <a:xfrm>
            <a:off x="533400" y="1066800"/>
            <a:ext cx="698500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905000" y="5791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This is known as an </a:t>
            </a:r>
            <a:r>
              <a:rPr lang="en-CA" sz="3200" dirty="0" err="1" smtClean="0">
                <a:solidFill>
                  <a:srgbClr val="FF0000"/>
                </a:solidFill>
              </a:rPr>
              <a:t>Arrhenius</a:t>
            </a:r>
            <a:r>
              <a:rPr lang="en-CA" sz="3200" dirty="0" smtClean="0">
                <a:solidFill>
                  <a:srgbClr val="FF0000"/>
                </a:solidFill>
              </a:rPr>
              <a:t> plot</a:t>
            </a:r>
            <a:endParaRPr lang="en-CA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Review of Endothermic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194175" cy="4498975"/>
          </a:xfrm>
        </p:spPr>
        <p:txBody>
          <a:bodyPr/>
          <a:lstStyle/>
          <a:p>
            <a:r>
              <a:rPr lang="en-US" sz="2800" dirty="0"/>
              <a:t>Reactants </a:t>
            </a:r>
            <a:r>
              <a:rPr lang="en-US" sz="2800" dirty="0" err="1"/>
              <a:t>Ep</a:t>
            </a:r>
            <a:r>
              <a:rPr lang="en-US" sz="2800" dirty="0"/>
              <a:t> is lower than Products Ep.</a:t>
            </a:r>
          </a:p>
          <a:p>
            <a:r>
              <a:rPr lang="en-US" sz="2800" dirty="0"/>
              <a:t>Need to add more energy to the system for the forward reaction to take place.</a:t>
            </a:r>
          </a:p>
          <a:p>
            <a:r>
              <a:rPr lang="en-US" sz="2800" dirty="0"/>
              <a:t>Still need to consider activation energy</a:t>
            </a:r>
          </a:p>
        </p:txBody>
      </p:sp>
      <p:pic>
        <p:nvPicPr>
          <p:cNvPr id="46086" name="Picture 6" descr="endcoo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1600200"/>
            <a:ext cx="5181600" cy="45196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81000" y="1752600"/>
            <a:ext cx="8458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solidFill>
                  <a:srgbClr val="FF0000"/>
                </a:solidFill>
              </a:rPr>
              <a:t>Activated complex </a:t>
            </a:r>
            <a:r>
              <a:rPr lang="en-CA"/>
              <a:t>is an unstable chemical species containing partially formed bonds representing the maximum potential energy point in the change</a:t>
            </a:r>
          </a:p>
          <a:p>
            <a:endParaRPr lang="en-CA"/>
          </a:p>
          <a:p>
            <a:r>
              <a:rPr lang="en-CA"/>
              <a:t>-also known as the transition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9144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Activated Complex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Is the short-lived, unstable structure formed during a successful collision between reactant particles.</a:t>
            </a:r>
          </a:p>
          <a:p>
            <a:pPr>
              <a:lnSpc>
                <a:spcPct val="90000"/>
              </a:lnSpc>
            </a:pPr>
            <a:r>
              <a:rPr lang="en-US"/>
              <a:t>Old bonds of the reactants are in the process of breaking, and new products are forming</a:t>
            </a:r>
          </a:p>
          <a:p>
            <a:pPr>
              <a:lnSpc>
                <a:spcPct val="90000"/>
              </a:lnSpc>
            </a:pPr>
            <a:r>
              <a:rPr lang="en-US"/>
              <a:t>Ea is the minimum energy required for the activation complex to form and for a successful reaction to occur.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Fast and slow reactions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US" dirty="0"/>
              <a:t>The smaller the activation energy, the faster the reaction will occur regardless if exothermic or endothermic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If there is a large activation energy needed, that means that more energy (and therefore, time) is being used up for the successful collisions to take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52600"/>
            <a:ext cx="77724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Reaction Mechanism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838200" y="304800"/>
            <a:ext cx="3689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Reaction Mechanisms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overall progress of a chemical reaction can be represented at the molecular level by a series of simple </a:t>
            </a:r>
            <a:r>
              <a:rPr lang="en-US" b="1" i="1" dirty="0">
                <a:solidFill>
                  <a:srgbClr val="FF0000"/>
                </a:solidFill>
              </a:rPr>
              <a:t>elementary steps</a:t>
            </a:r>
            <a:r>
              <a:rPr lang="en-US" dirty="0">
                <a:solidFill>
                  <a:srgbClr val="FF0000"/>
                </a:solidFill>
              </a:rPr>
              <a:t> or </a:t>
            </a:r>
            <a:r>
              <a:rPr lang="en-US" b="1" i="1" dirty="0">
                <a:solidFill>
                  <a:srgbClr val="FF0000"/>
                </a:solidFill>
              </a:rPr>
              <a:t>elementary reactions.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2400" y="2301875"/>
            <a:ext cx="891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sequence of </a:t>
            </a:r>
            <a:r>
              <a:rPr lang="en-US" b="1"/>
              <a:t>elementary steps</a:t>
            </a:r>
            <a:r>
              <a:rPr lang="en-US"/>
              <a:t> that leads to product formation is the </a:t>
            </a:r>
            <a:r>
              <a:rPr lang="en-US" b="1" i="1"/>
              <a:t>reaction mechanism</a:t>
            </a:r>
            <a:r>
              <a:rPr lang="en-US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24100" y="3441700"/>
            <a:ext cx="4459288" cy="457200"/>
            <a:chOff x="950" y="2569"/>
            <a:chExt cx="2809" cy="288"/>
          </a:xfrm>
        </p:grpSpPr>
        <p:sp>
          <p:nvSpPr>
            <p:cNvPr id="8219" name="Text Box 6"/>
            <p:cNvSpPr txBox="1">
              <a:spLocks noChangeArrowheads="1"/>
            </p:cNvSpPr>
            <p:nvPr/>
          </p:nvSpPr>
          <p:spPr bwMode="auto">
            <a:xfrm>
              <a:off x="950" y="2569"/>
              <a:ext cx="28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2NO (</a:t>
              </a:r>
              <a:r>
                <a:rPr lang="en-US" i="1"/>
                <a:t>g</a:t>
              </a:r>
              <a:r>
                <a:rPr lang="en-US"/>
                <a:t>) + O</a:t>
              </a:r>
              <a:r>
                <a:rPr lang="en-US" baseline="-25000"/>
                <a:t>2</a:t>
              </a:r>
              <a:r>
                <a:rPr lang="en-US"/>
                <a:t> (</a:t>
              </a:r>
              <a:r>
                <a:rPr lang="en-US" i="1"/>
                <a:t>g</a:t>
              </a:r>
              <a:r>
                <a:rPr lang="en-US"/>
                <a:t>)          2NO</a:t>
              </a:r>
              <a:r>
                <a:rPr lang="en-US" baseline="-25000"/>
                <a:t>2</a:t>
              </a:r>
              <a:r>
                <a:rPr lang="en-US"/>
                <a:t> (</a:t>
              </a:r>
              <a:r>
                <a:rPr lang="en-US" i="1"/>
                <a:t>g</a:t>
              </a:r>
              <a:r>
                <a:rPr lang="en-US"/>
                <a:t>)</a:t>
              </a:r>
            </a:p>
          </p:txBody>
        </p:sp>
        <p:sp>
          <p:nvSpPr>
            <p:cNvPr id="8220" name="Line 7"/>
            <p:cNvSpPr>
              <a:spLocks noChangeShapeType="1"/>
            </p:cNvSpPr>
            <p:nvPr/>
          </p:nvSpPr>
          <p:spPr bwMode="auto">
            <a:xfrm>
              <a:off x="2480" y="2712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011363" y="4127500"/>
            <a:ext cx="512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is detected during the reaction!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203325" y="4916488"/>
            <a:ext cx="6245225" cy="457200"/>
            <a:chOff x="758" y="2809"/>
            <a:chExt cx="3934" cy="288"/>
          </a:xfrm>
        </p:grpSpPr>
        <p:sp>
          <p:nvSpPr>
            <p:cNvPr id="8215" name="Text Box 10"/>
            <p:cNvSpPr txBox="1">
              <a:spLocks noChangeArrowheads="1"/>
            </p:cNvSpPr>
            <p:nvPr/>
          </p:nvSpPr>
          <p:spPr bwMode="auto">
            <a:xfrm>
              <a:off x="758" y="2809"/>
              <a:ext cx="1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Elementary step:</a:t>
              </a:r>
            </a:p>
          </p:txBody>
        </p:sp>
        <p:grpSp>
          <p:nvGrpSpPr>
            <p:cNvPr id="8216" name="Group 15"/>
            <p:cNvGrpSpPr>
              <a:grpSpLocks/>
            </p:cNvGrpSpPr>
            <p:nvPr/>
          </p:nvGrpSpPr>
          <p:grpSpPr bwMode="auto">
            <a:xfrm>
              <a:off x="2822" y="2809"/>
              <a:ext cx="1870" cy="288"/>
              <a:chOff x="2822" y="2809"/>
              <a:chExt cx="1870" cy="288"/>
            </a:xfrm>
          </p:grpSpPr>
          <p:sp>
            <p:nvSpPr>
              <p:cNvPr id="8217" name="Text Box 11"/>
              <p:cNvSpPr txBox="1">
                <a:spLocks noChangeArrowheads="1"/>
              </p:cNvSpPr>
              <p:nvPr/>
            </p:nvSpPr>
            <p:spPr bwMode="auto">
              <a:xfrm>
                <a:off x="2822" y="2809"/>
                <a:ext cx="18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NO + NO          N</a:t>
                </a:r>
                <a:r>
                  <a:rPr lang="en-US" baseline="-25000"/>
                  <a:t>2</a:t>
                </a:r>
                <a:r>
                  <a:rPr lang="en-US"/>
                  <a:t>O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8218" name="Line 12"/>
              <p:cNvSpPr>
                <a:spLocks noChangeShapeType="1"/>
              </p:cNvSpPr>
              <p:nvPr/>
            </p:nvSpPr>
            <p:spPr bwMode="auto">
              <a:xfrm>
                <a:off x="3752" y="2960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193800" y="5448300"/>
            <a:ext cx="6343650" cy="457200"/>
            <a:chOff x="752" y="3144"/>
            <a:chExt cx="3996" cy="288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752" y="3144"/>
              <a:ext cx="1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Elementary step:</a:t>
              </a:r>
            </a:p>
          </p:txBody>
        </p:sp>
        <p:grpSp>
          <p:nvGrpSpPr>
            <p:cNvPr id="8212" name="Group 18"/>
            <p:cNvGrpSpPr>
              <a:grpSpLocks/>
            </p:cNvGrpSpPr>
            <p:nvPr/>
          </p:nvGrpSpPr>
          <p:grpSpPr bwMode="auto">
            <a:xfrm>
              <a:off x="2768" y="3144"/>
              <a:ext cx="1980" cy="288"/>
              <a:chOff x="2784" y="3312"/>
              <a:chExt cx="1980" cy="288"/>
            </a:xfrm>
          </p:grpSpPr>
          <p:sp>
            <p:nvSpPr>
              <p:cNvPr id="8213" name="Line 13"/>
              <p:cNvSpPr>
                <a:spLocks noChangeShapeType="1"/>
              </p:cNvSpPr>
              <p:nvPr/>
            </p:nvSpPr>
            <p:spPr bwMode="auto">
              <a:xfrm>
                <a:off x="3768" y="3464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14" name="Text Box 17"/>
              <p:cNvSpPr txBox="1">
                <a:spLocks noChangeArrowheads="1"/>
              </p:cNvSpPr>
              <p:nvPr/>
            </p:nvSpPr>
            <p:spPr bwMode="auto">
              <a:xfrm>
                <a:off x="2784" y="3312"/>
                <a:ext cx="19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</a:t>
                </a:r>
                <a:r>
                  <a:rPr lang="en-US" baseline="-25000"/>
                  <a:t>2</a:t>
                </a:r>
                <a:r>
                  <a:rPr lang="en-US"/>
                  <a:t>O</a:t>
                </a:r>
                <a:r>
                  <a:rPr lang="en-US" baseline="-25000"/>
                  <a:t>2</a:t>
                </a:r>
                <a:r>
                  <a:rPr lang="en-US"/>
                  <a:t> + O</a:t>
                </a:r>
                <a:r>
                  <a:rPr lang="en-US" baseline="-25000"/>
                  <a:t>2</a:t>
                </a:r>
                <a:r>
                  <a:rPr lang="en-US"/>
                  <a:t>          2NO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</p:grp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914400" y="5435600"/>
            <a:ext cx="6605588" cy="965200"/>
            <a:chOff x="576" y="3136"/>
            <a:chExt cx="4161" cy="608"/>
          </a:xfrm>
        </p:grpSpPr>
        <p:grpSp>
          <p:nvGrpSpPr>
            <p:cNvPr id="8204" name="Group 23"/>
            <p:cNvGrpSpPr>
              <a:grpSpLocks/>
            </p:cNvGrpSpPr>
            <p:nvPr/>
          </p:nvGrpSpPr>
          <p:grpSpPr bwMode="auto">
            <a:xfrm>
              <a:off x="752" y="3456"/>
              <a:ext cx="3985" cy="288"/>
              <a:chOff x="752" y="3552"/>
              <a:chExt cx="3985" cy="288"/>
            </a:xfrm>
          </p:grpSpPr>
          <p:sp>
            <p:nvSpPr>
              <p:cNvPr id="8206" name="Text Box 19"/>
              <p:cNvSpPr txBox="1">
                <a:spLocks noChangeArrowheads="1"/>
              </p:cNvSpPr>
              <p:nvPr/>
            </p:nvSpPr>
            <p:spPr bwMode="auto">
              <a:xfrm>
                <a:off x="752" y="3552"/>
                <a:ext cx="151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Overall reaction:</a:t>
                </a:r>
              </a:p>
            </p:txBody>
          </p:sp>
          <p:grpSp>
            <p:nvGrpSpPr>
              <p:cNvPr id="8207" name="Group 21"/>
              <p:cNvGrpSpPr>
                <a:grpSpLocks/>
              </p:cNvGrpSpPr>
              <p:nvPr/>
            </p:nvGrpSpPr>
            <p:grpSpPr bwMode="auto">
              <a:xfrm>
                <a:off x="2792" y="3552"/>
                <a:ext cx="1945" cy="288"/>
                <a:chOff x="2918" y="3865"/>
                <a:chExt cx="1945" cy="288"/>
              </a:xfrm>
            </p:grpSpPr>
            <p:sp>
              <p:nvSpPr>
                <p:cNvPr id="8209" name="Line 14"/>
                <p:cNvSpPr>
                  <a:spLocks noChangeShapeType="1"/>
                </p:cNvSpPr>
                <p:nvPr/>
              </p:nvSpPr>
              <p:spPr bwMode="auto">
                <a:xfrm>
                  <a:off x="3880" y="4016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918" y="3865"/>
                  <a:ext cx="194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2NO + O</a:t>
                  </a:r>
                  <a:r>
                    <a:rPr lang="en-US" baseline="-25000"/>
                    <a:t>2</a:t>
                  </a:r>
                  <a:r>
                    <a:rPr lang="en-US"/>
                    <a:t>          2NO</a:t>
                  </a:r>
                  <a:r>
                    <a:rPr lang="en-US" baseline="-25000"/>
                    <a:t>2</a:t>
                  </a:r>
                  <a:endParaRPr lang="en-US"/>
                </a:p>
              </p:txBody>
            </p:sp>
          </p:grpSp>
          <p:sp>
            <p:nvSpPr>
              <p:cNvPr id="8208" name="Line 22"/>
              <p:cNvSpPr>
                <a:spLocks noChangeShapeType="1"/>
              </p:cNvSpPr>
              <p:nvPr/>
            </p:nvSpPr>
            <p:spPr bwMode="auto">
              <a:xfrm>
                <a:off x="816" y="3552"/>
                <a:ext cx="38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8205" name="Text Box 26"/>
            <p:cNvSpPr txBox="1">
              <a:spLocks noChangeArrowheads="1"/>
            </p:cNvSpPr>
            <p:nvPr/>
          </p:nvSpPr>
          <p:spPr bwMode="auto">
            <a:xfrm>
              <a:off x="576" y="313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26652" name="Line 28"/>
          <p:cNvSpPr>
            <a:spLocks noChangeShapeType="1"/>
          </p:cNvSpPr>
          <p:nvPr/>
        </p:nvSpPr>
        <p:spPr bwMode="auto">
          <a:xfrm flipH="1">
            <a:off x="4419600" y="5486400"/>
            <a:ext cx="762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H="1">
            <a:off x="6591300" y="4978400"/>
            <a:ext cx="762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3" grpId="0" autoUpdateAnimBg="0"/>
      <p:bldP spid="26652" grpId="0" animBg="1"/>
      <p:bldP spid="266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14400" y="4114800"/>
            <a:ext cx="6623050" cy="1484313"/>
            <a:chOff x="144" y="1305"/>
            <a:chExt cx="4172" cy="935"/>
          </a:xfrm>
        </p:grpSpPr>
        <p:grpSp>
          <p:nvGrpSpPr>
            <p:cNvPr id="9224" name="Group 3"/>
            <p:cNvGrpSpPr>
              <a:grpSpLocks/>
            </p:cNvGrpSpPr>
            <p:nvPr/>
          </p:nvGrpSpPr>
          <p:grpSpPr bwMode="auto">
            <a:xfrm>
              <a:off x="326" y="1305"/>
              <a:ext cx="3934" cy="288"/>
              <a:chOff x="758" y="2809"/>
              <a:chExt cx="3934" cy="288"/>
            </a:xfrm>
          </p:grpSpPr>
          <p:sp>
            <p:nvSpPr>
              <p:cNvPr id="9238" name="Text Box 4"/>
              <p:cNvSpPr txBox="1">
                <a:spLocks noChangeArrowheads="1"/>
              </p:cNvSpPr>
              <p:nvPr/>
            </p:nvSpPr>
            <p:spPr bwMode="auto">
              <a:xfrm>
                <a:off x="758" y="2809"/>
                <a:ext cx="15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Elementary step:</a:t>
                </a:r>
              </a:p>
            </p:txBody>
          </p:sp>
          <p:grpSp>
            <p:nvGrpSpPr>
              <p:cNvPr id="9239" name="Group 5"/>
              <p:cNvGrpSpPr>
                <a:grpSpLocks/>
              </p:cNvGrpSpPr>
              <p:nvPr/>
            </p:nvGrpSpPr>
            <p:grpSpPr bwMode="auto">
              <a:xfrm>
                <a:off x="2822" y="2809"/>
                <a:ext cx="1870" cy="288"/>
                <a:chOff x="2822" y="2809"/>
                <a:chExt cx="1870" cy="288"/>
              </a:xfrm>
            </p:grpSpPr>
            <p:sp>
              <p:nvSpPr>
                <p:cNvPr id="924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822" y="2809"/>
                  <a:ext cx="187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NO + NO          N</a:t>
                  </a:r>
                  <a:r>
                    <a:rPr lang="en-US" baseline="-25000"/>
                    <a:t>2</a:t>
                  </a:r>
                  <a:r>
                    <a:rPr lang="en-US"/>
                    <a:t>O</a:t>
                  </a:r>
                  <a:r>
                    <a:rPr lang="en-US" baseline="-25000"/>
                    <a:t>2</a:t>
                  </a:r>
                  <a:endParaRPr lang="en-US"/>
                </a:p>
              </p:txBody>
            </p:sp>
            <p:sp>
              <p:nvSpPr>
                <p:cNvPr id="9241" name="Line 7"/>
                <p:cNvSpPr>
                  <a:spLocks noChangeShapeType="1"/>
                </p:cNvSpPr>
                <p:nvPr/>
              </p:nvSpPr>
              <p:spPr bwMode="auto">
                <a:xfrm>
                  <a:off x="3752" y="2960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grpSp>
          <p:nvGrpSpPr>
            <p:cNvPr id="9225" name="Group 8"/>
            <p:cNvGrpSpPr>
              <a:grpSpLocks/>
            </p:cNvGrpSpPr>
            <p:nvPr/>
          </p:nvGrpSpPr>
          <p:grpSpPr bwMode="auto">
            <a:xfrm>
              <a:off x="320" y="1640"/>
              <a:ext cx="3996" cy="288"/>
              <a:chOff x="752" y="3144"/>
              <a:chExt cx="3996" cy="288"/>
            </a:xfrm>
          </p:grpSpPr>
          <p:sp>
            <p:nvSpPr>
              <p:cNvPr id="9234" name="Text Box 9"/>
              <p:cNvSpPr txBox="1">
                <a:spLocks noChangeArrowheads="1"/>
              </p:cNvSpPr>
              <p:nvPr/>
            </p:nvSpPr>
            <p:spPr bwMode="auto">
              <a:xfrm>
                <a:off x="752" y="3144"/>
                <a:ext cx="15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Elementary step:</a:t>
                </a:r>
              </a:p>
            </p:txBody>
          </p:sp>
          <p:grpSp>
            <p:nvGrpSpPr>
              <p:cNvPr id="9235" name="Group 10"/>
              <p:cNvGrpSpPr>
                <a:grpSpLocks/>
              </p:cNvGrpSpPr>
              <p:nvPr/>
            </p:nvGrpSpPr>
            <p:grpSpPr bwMode="auto">
              <a:xfrm>
                <a:off x="2768" y="3144"/>
                <a:ext cx="1980" cy="288"/>
                <a:chOff x="2784" y="3312"/>
                <a:chExt cx="1980" cy="288"/>
              </a:xfrm>
            </p:grpSpPr>
            <p:sp>
              <p:nvSpPr>
                <p:cNvPr id="9236" name="Line 11"/>
                <p:cNvSpPr>
                  <a:spLocks noChangeShapeType="1"/>
                </p:cNvSpPr>
                <p:nvPr/>
              </p:nvSpPr>
              <p:spPr bwMode="auto">
                <a:xfrm>
                  <a:off x="3768" y="3464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3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784" y="3312"/>
                  <a:ext cx="198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N</a:t>
                  </a:r>
                  <a:r>
                    <a:rPr lang="en-US" baseline="-25000"/>
                    <a:t>2</a:t>
                  </a:r>
                  <a:r>
                    <a:rPr lang="en-US"/>
                    <a:t>O</a:t>
                  </a:r>
                  <a:r>
                    <a:rPr lang="en-US" baseline="-25000"/>
                    <a:t>2</a:t>
                  </a:r>
                  <a:r>
                    <a:rPr lang="en-US"/>
                    <a:t> + O</a:t>
                  </a:r>
                  <a:r>
                    <a:rPr lang="en-US" baseline="-25000"/>
                    <a:t>2</a:t>
                  </a:r>
                  <a:r>
                    <a:rPr lang="en-US"/>
                    <a:t>          2NO</a:t>
                  </a:r>
                  <a:r>
                    <a:rPr lang="en-US" baseline="-25000"/>
                    <a:t>2</a:t>
                  </a:r>
                  <a:endParaRPr lang="en-US"/>
                </a:p>
              </p:txBody>
            </p:sp>
          </p:grpSp>
        </p:grpSp>
        <p:grpSp>
          <p:nvGrpSpPr>
            <p:cNvPr id="9226" name="Group 13"/>
            <p:cNvGrpSpPr>
              <a:grpSpLocks/>
            </p:cNvGrpSpPr>
            <p:nvPr/>
          </p:nvGrpSpPr>
          <p:grpSpPr bwMode="auto">
            <a:xfrm>
              <a:off x="144" y="1632"/>
              <a:ext cx="4161" cy="608"/>
              <a:chOff x="576" y="3136"/>
              <a:chExt cx="4161" cy="608"/>
            </a:xfrm>
          </p:grpSpPr>
          <p:grpSp>
            <p:nvGrpSpPr>
              <p:cNvPr id="9227" name="Group 14"/>
              <p:cNvGrpSpPr>
                <a:grpSpLocks/>
              </p:cNvGrpSpPr>
              <p:nvPr/>
            </p:nvGrpSpPr>
            <p:grpSpPr bwMode="auto">
              <a:xfrm>
                <a:off x="752" y="3456"/>
                <a:ext cx="3985" cy="288"/>
                <a:chOff x="752" y="3552"/>
                <a:chExt cx="3985" cy="288"/>
              </a:xfrm>
            </p:grpSpPr>
            <p:sp>
              <p:nvSpPr>
                <p:cNvPr id="922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52" y="3552"/>
                  <a:ext cx="151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Overall reaction:</a:t>
                  </a:r>
                </a:p>
              </p:txBody>
            </p:sp>
            <p:grpSp>
              <p:nvGrpSpPr>
                <p:cNvPr id="9230" name="Group 16"/>
                <p:cNvGrpSpPr>
                  <a:grpSpLocks/>
                </p:cNvGrpSpPr>
                <p:nvPr/>
              </p:nvGrpSpPr>
              <p:grpSpPr bwMode="auto">
                <a:xfrm>
                  <a:off x="2792" y="3552"/>
                  <a:ext cx="1945" cy="288"/>
                  <a:chOff x="2918" y="3865"/>
                  <a:chExt cx="1945" cy="288"/>
                </a:xfrm>
              </p:grpSpPr>
              <p:sp>
                <p:nvSpPr>
                  <p:cNvPr id="923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880" y="4016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9233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8" y="3865"/>
                    <a:ext cx="1945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2NO + O</a:t>
                    </a:r>
                    <a:r>
                      <a:rPr lang="en-US" baseline="-25000"/>
                      <a:t>2</a:t>
                    </a:r>
                    <a:r>
                      <a:rPr lang="en-US"/>
                      <a:t>          2NO</a:t>
                    </a:r>
                    <a:r>
                      <a:rPr lang="en-US" baseline="-25000"/>
                      <a:t>2</a:t>
                    </a:r>
                    <a:endParaRPr lang="en-US"/>
                  </a:p>
                </p:txBody>
              </p:sp>
            </p:grpSp>
            <p:sp>
              <p:nvSpPr>
                <p:cNvPr id="9231" name="Line 19"/>
                <p:cNvSpPr>
                  <a:spLocks noChangeShapeType="1"/>
                </p:cNvSpPr>
                <p:nvPr/>
              </p:nvSpPr>
              <p:spPr bwMode="auto">
                <a:xfrm>
                  <a:off x="816" y="3552"/>
                  <a:ext cx="38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9228" name="Text Box 20"/>
              <p:cNvSpPr txBox="1">
                <a:spLocks noChangeArrowheads="1"/>
              </p:cNvSpPr>
              <p:nvPr/>
            </p:nvSpPr>
            <p:spPr bwMode="auto">
              <a:xfrm>
                <a:off x="576" y="3136"/>
                <a:ext cx="2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</p:grpSp>
      </p:grpSp>
      <p:sp>
        <p:nvSpPr>
          <p:cNvPr id="9219" name="Text Box 23"/>
          <p:cNvSpPr txBox="1">
            <a:spLocks noChangeArrowheads="1"/>
          </p:cNvSpPr>
          <p:nvPr/>
        </p:nvSpPr>
        <p:spPr bwMode="auto">
          <a:xfrm>
            <a:off x="228600" y="1600200"/>
            <a:ext cx="870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/>
              <a:t>Intermediates</a:t>
            </a:r>
            <a:r>
              <a:rPr lang="en-US"/>
              <a:t> are species that appear in a reaction mechanism </a:t>
            </a:r>
            <a:r>
              <a:rPr lang="en-US" b="1"/>
              <a:t>but not</a:t>
            </a:r>
            <a:r>
              <a:rPr lang="en-US"/>
              <a:t> in the overall balanced equation.  </a:t>
            </a:r>
            <a:endParaRPr lang="en-US" b="1" i="1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228600" y="2590800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</a:t>
            </a:r>
            <a:r>
              <a:rPr lang="en-US" b="1"/>
              <a:t>intermediate</a:t>
            </a:r>
            <a:r>
              <a:rPr lang="en-US"/>
              <a:t> is always formed in an early elementary step and consumed in a later elementary step.</a:t>
            </a:r>
          </a:p>
        </p:txBody>
      </p:sp>
      <p:sp>
        <p:nvSpPr>
          <p:cNvPr id="27673" name="Oval 25"/>
          <p:cNvSpPr>
            <a:spLocks noChangeArrowheads="1"/>
          </p:cNvSpPr>
          <p:nvPr/>
        </p:nvSpPr>
        <p:spPr bwMode="auto">
          <a:xfrm>
            <a:off x="6489700" y="4100513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Oval 26"/>
          <p:cNvSpPr>
            <a:spLocks noChangeArrowheads="1"/>
          </p:cNvSpPr>
          <p:nvPr/>
        </p:nvSpPr>
        <p:spPr bwMode="auto">
          <a:xfrm>
            <a:off x="4279900" y="4621213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Box 28"/>
          <p:cNvSpPr txBox="1">
            <a:spLocks noChangeArrowheads="1"/>
          </p:cNvSpPr>
          <p:nvPr/>
        </p:nvSpPr>
        <p:spPr bwMode="auto">
          <a:xfrm>
            <a:off x="-990600" y="2286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</a:rPr>
              <a:t>Reaction Intermediates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2" grpId="0" autoUpdateAnimBg="0"/>
      <p:bldP spid="27673" grpId="0" animBg="1"/>
      <p:bldP spid="276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5A92966848B1429A57019A1CCF176B" ma:contentTypeVersion="0" ma:contentTypeDescription="Create a new document." ma:contentTypeScope="" ma:versionID="415cc3727ad80b1514e1ed10842a348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6863FF3-2AFD-4095-B2A1-C40D1C4FAF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3B4418-8E8E-46EB-B4C3-8FCED93052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16B71D6-C3E6-456B-9547-617EA70EB94D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1125</Words>
  <Application>Microsoft Office PowerPoint</Application>
  <PresentationFormat>On-screen Show (4:3)</PresentationFormat>
  <Paragraphs>164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 Activation energy   </vt:lpstr>
      <vt:lpstr>Review of Exothermic</vt:lpstr>
      <vt:lpstr>Review of Endothermic</vt:lpstr>
      <vt:lpstr>PowerPoint Presentation</vt:lpstr>
      <vt:lpstr>Activated Complex</vt:lpstr>
      <vt:lpstr>Fast and slow reactions</vt:lpstr>
      <vt:lpstr>Reaction Mechanism </vt:lpstr>
      <vt:lpstr>PowerPoint Presentation</vt:lpstr>
      <vt:lpstr>PowerPoint Presentation</vt:lpstr>
      <vt:lpstr>PowerPoint Presentation</vt:lpstr>
      <vt:lpstr>Molecularity</vt:lpstr>
      <vt:lpstr>PowerPoint Presentation</vt:lpstr>
      <vt:lpstr>Termolecular:  simultaneous collision of three molecules.  Far less probable.</vt:lpstr>
      <vt:lpstr>PowerPoint Presentation</vt:lpstr>
      <vt:lpstr>PowerPoint Presentation</vt:lpstr>
      <vt:lpstr>PowerPoint Presentation</vt:lpstr>
      <vt:lpstr>PowerPoint Presentation</vt:lpstr>
      <vt:lpstr>Energy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k = A e-Ea/RT </vt:lpstr>
      <vt:lpstr>ln k and 1/T is linear</vt:lpstr>
      <vt:lpstr>Problem</vt:lpstr>
      <vt:lpstr>PowerPoint Presentation</vt:lpstr>
      <vt:lpstr>Plot lnk vs. 1/T = straight line</vt:lpstr>
    </vt:vector>
  </TitlesOfParts>
  <Company>University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 David Robertson</dc:creator>
  <cp:lastModifiedBy>Morrison, Brent</cp:lastModifiedBy>
  <cp:revision>59</cp:revision>
  <dcterms:created xsi:type="dcterms:W3CDTF">2001-07-11T16:34:47Z</dcterms:created>
  <dcterms:modified xsi:type="dcterms:W3CDTF">2015-12-08T15:18:27Z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0x010100685A92966848B1429A57019A1CCF176B</vt:lpwstr>
  </property>
</Properties>
</file>