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6" r:id="rId4"/>
    <p:sldId id="268" r:id="rId5"/>
    <p:sldId id="267" r:id="rId6"/>
    <p:sldId id="269" r:id="rId7"/>
    <p:sldId id="270" r:id="rId8"/>
    <p:sldId id="286" r:id="rId9"/>
    <p:sldId id="271" r:id="rId10"/>
    <p:sldId id="291" r:id="rId11"/>
    <p:sldId id="292" r:id="rId12"/>
    <p:sldId id="290" r:id="rId13"/>
    <p:sldId id="272" r:id="rId14"/>
    <p:sldId id="273" r:id="rId15"/>
    <p:sldId id="274" r:id="rId16"/>
    <p:sldId id="275" r:id="rId17"/>
    <p:sldId id="276" r:id="rId18"/>
    <p:sldId id="277" r:id="rId19"/>
    <p:sldId id="278" r:id="rId20"/>
    <p:sldId id="284" r:id="rId21"/>
    <p:sldId id="280" r:id="rId22"/>
    <p:sldId id="281" r:id="rId23"/>
    <p:sldId id="282" r:id="rId24"/>
    <p:sldId id="279" r:id="rId25"/>
    <p:sldId id="283" r:id="rId26"/>
    <p:sldId id="285"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42"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7DFCD-6658-4BBB-832B-3CEC037957AC}" type="datetimeFigureOut">
              <a:rPr lang="en-CA" smtClean="0"/>
              <a:pPr/>
              <a:t>07/01/2019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65F2A-7F6E-4151-9505-1C7FEE9D5F03}" type="slidenum">
              <a:rPr lang="en-CA" smtClean="0"/>
              <a:pPr/>
              <a:t>‹#›</a:t>
            </a:fld>
            <a:endParaRPr lang="en-CA"/>
          </a:p>
        </p:txBody>
      </p:sp>
    </p:spTree>
    <p:extLst>
      <p:ext uri="{BB962C8B-B14F-4D97-AF65-F5344CB8AC3E}">
        <p14:creationId xmlns:p14="http://schemas.microsoft.com/office/powerpoint/2010/main" val="418690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Nitrogen</a:t>
            </a:r>
            <a:r>
              <a:rPr lang="en-CA" baseline="0" dirty="0" smtClean="0"/>
              <a:t> and oxygen have identical atoms and only 2 atoms; as such they can only vibrate in one direction minimizing the amount of energy absorption</a:t>
            </a:r>
            <a:endParaRPr lang="en-CA" dirty="0"/>
          </a:p>
        </p:txBody>
      </p:sp>
      <p:sp>
        <p:nvSpPr>
          <p:cNvPr id="4" name="Slide Number Placeholder 3"/>
          <p:cNvSpPr>
            <a:spLocks noGrp="1"/>
          </p:cNvSpPr>
          <p:nvPr>
            <p:ph type="sldNum" sz="quarter" idx="10"/>
          </p:nvPr>
        </p:nvSpPr>
        <p:spPr/>
        <p:txBody>
          <a:bodyPr/>
          <a:lstStyle/>
          <a:p>
            <a:fld id="{5C865F2A-7F6E-4151-9505-1C7FEE9D5F03}" type="slidenum">
              <a:rPr lang="en-CA" smtClean="0"/>
              <a:pPr/>
              <a:t>16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6554012D-26BC-4D78-B526-A1DAEF8AE89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54012D-26BC-4D78-B526-A1DAEF8AE89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54012D-26BC-4D78-B526-A1DAEF8AE89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54012D-26BC-4D78-B526-A1DAEF8AE89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54012D-26BC-4D78-B526-A1DAEF8AE89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54012D-26BC-4D78-B526-A1DAEF8AE89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54012D-26BC-4D78-B526-A1DAEF8AE89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8" name="Slide Number Placeholder 7"/>
          <p:cNvSpPr>
            <a:spLocks noGrp="1"/>
          </p:cNvSpPr>
          <p:nvPr>
            <p:ph type="sldNum" sz="quarter" idx="11"/>
          </p:nvPr>
        </p:nvSpPr>
        <p:spPr/>
        <p:txBody>
          <a:bodyPr/>
          <a:lstStyle/>
          <a:p>
            <a:fld id="{6554012D-26BC-4D78-B526-A1DAEF8AE897}" type="slidenum">
              <a:rPr lang="en-CA" smtClean="0"/>
              <a:pPr/>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54012D-26BC-4D78-B526-A1DAEF8AE89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0675C0-93B6-49A4-B812-ADA202D02FA9}" type="datetimeFigureOut">
              <a:rPr lang="en-CA" smtClean="0"/>
              <a:pPr/>
              <a:t>07/01/2019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156448" y="6422064"/>
            <a:ext cx="762000" cy="365125"/>
          </a:xfrm>
        </p:spPr>
        <p:txBody>
          <a:bodyPr/>
          <a:lstStyle/>
          <a:p>
            <a:fld id="{6554012D-26BC-4D78-B526-A1DAEF8AE89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40675C0-93B6-49A4-B812-ADA202D02FA9}" type="datetimeFigureOut">
              <a:rPr lang="en-CA" smtClean="0"/>
              <a:pPr/>
              <a:t>07/01/2019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54012D-26BC-4D78-B526-A1DAEF8AE89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40675C0-93B6-49A4-B812-ADA202D02FA9}" type="datetimeFigureOut">
              <a:rPr lang="en-CA" smtClean="0"/>
              <a:pPr/>
              <a:t>07/01/2019</a:t>
            </a:fld>
            <a:endParaRPr lang="en-CA"/>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CA"/>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554012D-26BC-4D78-B526-A1DAEF8AE897}"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Sey5Q6aJiM8" TargetMode="External"/><Relationship Id="rId2" Type="http://schemas.openxmlformats.org/officeDocument/2006/relationships/hyperlink" Target="http://www.youtube.com/watch?v=gLk5Y1YOmO0" TargetMode="External"/><Relationship Id="rId1" Type="http://schemas.openxmlformats.org/officeDocument/2006/relationships/slideLayout" Target="../slideLayouts/slideLayout2.xml"/><Relationship Id="rId4" Type="http://schemas.openxmlformats.org/officeDocument/2006/relationships/hyperlink" Target="http://www.youtube.com/watch?v=ZzCA60WnoM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OqVyRa1iuM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t>GreenHouse</a:t>
            </a:r>
            <a:r>
              <a:rPr lang="en-CA" dirty="0" smtClean="0"/>
              <a:t> Effect</a:t>
            </a:r>
            <a:endParaRPr lang="en-CA" dirty="0"/>
          </a:p>
        </p:txBody>
      </p:sp>
      <p:sp>
        <p:nvSpPr>
          <p:cNvPr id="3" name="Subtitle 2"/>
          <p:cNvSpPr>
            <a:spLocks noGrp="1"/>
          </p:cNvSpPr>
          <p:nvPr>
            <p:ph type="subTitle" idx="1"/>
          </p:nvPr>
        </p:nvSpPr>
        <p:spPr/>
        <p:txBody>
          <a:bodyPr/>
          <a:lstStyle/>
          <a:p>
            <a:r>
              <a:rPr lang="en-CA" dirty="0" smtClean="0"/>
              <a:t>UNIT 4:</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lstStyle/>
          <a:p>
            <a:r>
              <a:rPr lang="en-CA" dirty="0" smtClean="0"/>
              <a:t>Positive Feedback Loop</a:t>
            </a:r>
            <a:endParaRPr lang="en-CA" dirty="0"/>
          </a:p>
        </p:txBody>
      </p:sp>
      <p:sp>
        <p:nvSpPr>
          <p:cNvPr id="3" name="Rectangle 2"/>
          <p:cNvSpPr/>
          <p:nvPr/>
        </p:nvSpPr>
        <p:spPr>
          <a:xfrm>
            <a:off x="467544" y="1556792"/>
            <a:ext cx="7776864" cy="4770537"/>
          </a:xfrm>
          <a:prstGeom prst="rect">
            <a:avLst/>
          </a:prstGeom>
        </p:spPr>
        <p:txBody>
          <a:bodyPr wrap="square">
            <a:spAutoFit/>
          </a:bodyPr>
          <a:lstStyle/>
          <a:p>
            <a:r>
              <a:rPr lang="en-CA" sz="3600" i="1" dirty="0">
                <a:solidFill>
                  <a:srgbClr val="FF0000"/>
                </a:solidFill>
              </a:rPr>
              <a:t>A produces more of B </a:t>
            </a:r>
            <a:endParaRPr lang="en-CA" sz="3600" i="1" dirty="0" smtClean="0">
              <a:solidFill>
                <a:srgbClr val="FF0000"/>
              </a:solidFill>
            </a:endParaRPr>
          </a:p>
          <a:p>
            <a:r>
              <a:rPr lang="en-CA" sz="3600" i="1" dirty="0" smtClean="0">
                <a:solidFill>
                  <a:srgbClr val="FF0000"/>
                </a:solidFill>
              </a:rPr>
              <a:t>which </a:t>
            </a:r>
            <a:r>
              <a:rPr lang="en-CA" sz="3600" i="1" dirty="0">
                <a:solidFill>
                  <a:srgbClr val="FF0000"/>
                </a:solidFill>
              </a:rPr>
              <a:t>in turn produces more of </a:t>
            </a:r>
            <a:r>
              <a:rPr lang="en-CA" sz="3600" i="1" dirty="0" smtClean="0">
                <a:solidFill>
                  <a:srgbClr val="FF0000"/>
                </a:solidFill>
              </a:rPr>
              <a:t>A</a:t>
            </a:r>
          </a:p>
          <a:p>
            <a:endParaRPr lang="en-CA" sz="3600" i="1" dirty="0"/>
          </a:p>
          <a:p>
            <a:pPr marL="571500" indent="-571500">
              <a:buFont typeface="Arial" panose="020B0604020202020204" pitchFamily="34" charset="0"/>
              <a:buChar char="•"/>
            </a:pPr>
            <a:r>
              <a:rPr lang="en-CA" sz="3600" dirty="0" smtClean="0"/>
              <a:t>example:</a:t>
            </a:r>
          </a:p>
          <a:p>
            <a:pPr marL="1028700" lvl="1" indent="-571500">
              <a:buFont typeface="Arial" panose="020B0604020202020204" pitchFamily="34" charset="0"/>
              <a:buChar char="•"/>
            </a:pPr>
            <a:r>
              <a:rPr lang="en-CA" sz="3200" dirty="0" smtClean="0"/>
              <a:t>someone starts to take drugs, the drug has effects on the body, the body eventually adjusts to the drug, and the person requires more of the drug for the same effect</a:t>
            </a:r>
            <a:endParaRPr lang="en-CA" sz="3200" dirty="0"/>
          </a:p>
        </p:txBody>
      </p:sp>
    </p:spTree>
    <p:extLst>
      <p:ext uri="{BB962C8B-B14F-4D97-AF65-F5344CB8AC3E}">
        <p14:creationId xmlns:p14="http://schemas.microsoft.com/office/powerpoint/2010/main" val="961203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lstStyle/>
          <a:p>
            <a:r>
              <a:rPr lang="en-CA" dirty="0" smtClean="0"/>
              <a:t>Negative Feedback Loop</a:t>
            </a:r>
            <a:endParaRPr lang="en-CA" dirty="0"/>
          </a:p>
        </p:txBody>
      </p:sp>
      <p:sp>
        <p:nvSpPr>
          <p:cNvPr id="3" name="Rectangle 2"/>
          <p:cNvSpPr/>
          <p:nvPr/>
        </p:nvSpPr>
        <p:spPr>
          <a:xfrm>
            <a:off x="432780" y="1102578"/>
            <a:ext cx="8387691" cy="5262979"/>
          </a:xfrm>
          <a:prstGeom prst="rect">
            <a:avLst/>
          </a:prstGeom>
        </p:spPr>
        <p:txBody>
          <a:bodyPr wrap="square">
            <a:spAutoFit/>
          </a:bodyPr>
          <a:lstStyle/>
          <a:p>
            <a:r>
              <a:rPr lang="en-CA" sz="3600" i="1" dirty="0" smtClean="0">
                <a:solidFill>
                  <a:srgbClr val="FF0000"/>
                </a:solidFill>
              </a:rPr>
              <a:t>-self-regulating system that works to maintain stability</a:t>
            </a:r>
          </a:p>
          <a:p>
            <a:endParaRPr lang="en-CA" sz="3600" i="1" dirty="0"/>
          </a:p>
          <a:p>
            <a:pPr marL="571500" indent="-571500">
              <a:buFont typeface="Arial" panose="020B0604020202020204" pitchFamily="34" charset="0"/>
              <a:buChar char="•"/>
            </a:pPr>
            <a:r>
              <a:rPr lang="en-CA" sz="3600" dirty="0" smtClean="0"/>
              <a:t>example </a:t>
            </a:r>
          </a:p>
          <a:p>
            <a:pPr marL="1028700" lvl="1" indent="-571500">
              <a:buFont typeface="Arial" panose="020B0604020202020204" pitchFamily="34" charset="0"/>
              <a:buChar char="•"/>
            </a:pPr>
            <a:r>
              <a:rPr lang="en-CA" sz="3200" dirty="0" smtClean="0"/>
              <a:t>Thermostat -the </a:t>
            </a:r>
            <a:r>
              <a:rPr lang="en-CA" sz="3200" dirty="0"/>
              <a:t>temperature in a heated room reaches a certain upper limit, the room heating is switched off so that the temperature begins to fall. When the temperature drops to a lower limit, the heating is switched on </a:t>
            </a:r>
            <a:r>
              <a:rPr lang="en-CA" sz="3200" dirty="0" smtClean="0"/>
              <a:t>again</a:t>
            </a:r>
            <a:endParaRPr lang="en-CA" sz="3200" dirty="0"/>
          </a:p>
        </p:txBody>
      </p:sp>
    </p:spTree>
    <p:extLst>
      <p:ext uri="{BB962C8B-B14F-4D97-AF65-F5344CB8AC3E}">
        <p14:creationId xmlns:p14="http://schemas.microsoft.com/office/powerpoint/2010/main" val="1301369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Greenhouse Gas – Water Vapour</a:t>
            </a:r>
            <a:endParaRPr lang="en-CA" dirty="0"/>
          </a:p>
        </p:txBody>
      </p:sp>
      <p:sp>
        <p:nvSpPr>
          <p:cNvPr id="3" name="Content Placeholder 2"/>
          <p:cNvSpPr>
            <a:spLocks noGrp="1"/>
          </p:cNvSpPr>
          <p:nvPr>
            <p:ph idx="1"/>
          </p:nvPr>
        </p:nvSpPr>
        <p:spPr>
          <a:xfrm>
            <a:off x="514164" y="1700808"/>
            <a:ext cx="7467600" cy="4525963"/>
          </a:xfrm>
        </p:spPr>
        <p:txBody>
          <a:bodyPr>
            <a:normAutofit/>
          </a:bodyPr>
          <a:lstStyle/>
          <a:p>
            <a:r>
              <a:rPr lang="en-CA" dirty="0"/>
              <a:t>Water vapour and </a:t>
            </a:r>
            <a:r>
              <a:rPr lang="en-CA" dirty="0" smtClean="0"/>
              <a:t>temperature </a:t>
            </a:r>
            <a:r>
              <a:rPr lang="en-CA" dirty="0"/>
              <a:t>are related </a:t>
            </a:r>
            <a:r>
              <a:rPr lang="en-CA" dirty="0" smtClean="0"/>
              <a:t>by </a:t>
            </a:r>
            <a:r>
              <a:rPr lang="en-CA" dirty="0"/>
              <a:t>a positive feedback loop</a:t>
            </a:r>
          </a:p>
          <a:p>
            <a:pPr>
              <a:buNone/>
            </a:pPr>
            <a:endParaRPr lang="en-CA" dirty="0" smtClean="0"/>
          </a:p>
          <a:p>
            <a:pPr>
              <a:buNone/>
            </a:pPr>
            <a:endParaRPr lang="en-CA" dirty="0" smtClean="0"/>
          </a:p>
          <a:p>
            <a:pPr>
              <a:buNone/>
            </a:pPr>
            <a:endParaRPr lang="en-CA" dirty="0" smtClean="0"/>
          </a:p>
          <a:p>
            <a:endParaRPr lang="en-CA" dirty="0" smtClean="0"/>
          </a:p>
          <a:p>
            <a:pPr>
              <a:buNone/>
            </a:pPr>
            <a:endParaRPr lang="en-CA" dirty="0" smtClean="0"/>
          </a:p>
          <a:p>
            <a:endParaRPr lang="en-CA" dirty="0" smtClean="0"/>
          </a:p>
          <a:p>
            <a:pPr>
              <a:buNone/>
            </a:pPr>
            <a:endParaRPr lang="en-CA" dirty="0"/>
          </a:p>
        </p:txBody>
      </p:sp>
      <p:pic>
        <p:nvPicPr>
          <p:cNvPr id="5123" name="Picture 3"/>
          <p:cNvPicPr>
            <a:picLocks noChangeAspect="1" noChangeArrowheads="1"/>
          </p:cNvPicPr>
          <p:nvPr/>
        </p:nvPicPr>
        <p:blipFill rotWithShape="1">
          <a:blip r:embed="rId2" cstate="print"/>
          <a:srcRect b="28367"/>
          <a:stretch/>
        </p:blipFill>
        <p:spPr bwMode="auto">
          <a:xfrm>
            <a:off x="2771800" y="2996952"/>
            <a:ext cx="2952328" cy="2598967"/>
          </a:xfrm>
          <a:prstGeom prst="rect">
            <a:avLst/>
          </a:prstGeom>
          <a:noFill/>
          <a:ln w="9525">
            <a:noFill/>
            <a:miter lim="800000"/>
            <a:headEnd/>
            <a:tailEnd/>
          </a:ln>
        </p:spPr>
      </p:pic>
      <p:pic>
        <p:nvPicPr>
          <p:cNvPr id="5126" name="Picture 6"/>
          <p:cNvPicPr>
            <a:picLocks noChangeAspect="1" noChangeArrowheads="1"/>
          </p:cNvPicPr>
          <p:nvPr/>
        </p:nvPicPr>
        <p:blipFill>
          <a:blip r:embed="rId3" cstate="print"/>
          <a:srcRect/>
          <a:stretch>
            <a:fillRect/>
          </a:stretch>
        </p:blipFill>
        <p:spPr bwMode="auto">
          <a:xfrm>
            <a:off x="7740352" y="260649"/>
            <a:ext cx="1106810" cy="1243364"/>
          </a:xfrm>
          <a:prstGeom prst="rect">
            <a:avLst/>
          </a:prstGeom>
          <a:noFill/>
          <a:ln w="9525">
            <a:noFill/>
            <a:miter lim="800000"/>
            <a:headEnd/>
            <a:tailEnd/>
          </a:ln>
        </p:spPr>
      </p:pic>
    </p:spTree>
    <p:extLst>
      <p:ext uri="{BB962C8B-B14F-4D97-AF65-F5344CB8AC3E}">
        <p14:creationId xmlns:p14="http://schemas.microsoft.com/office/powerpoint/2010/main" val="3880034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939336" cy="1143000"/>
          </a:xfrm>
        </p:spPr>
        <p:txBody>
          <a:bodyPr>
            <a:normAutofit fontScale="90000"/>
          </a:bodyPr>
          <a:lstStyle/>
          <a:p>
            <a:r>
              <a:rPr lang="en-CA" dirty="0" smtClean="0"/>
              <a:t>Greenhouse Gases – Methane (CH</a:t>
            </a:r>
            <a:r>
              <a:rPr lang="en-CA" baseline="-25000" dirty="0" smtClean="0"/>
              <a:t>4</a:t>
            </a:r>
            <a:r>
              <a:rPr lang="en-CA" dirty="0" smtClean="0"/>
              <a:t>)</a:t>
            </a:r>
            <a:endParaRPr lang="en-CA" dirty="0"/>
          </a:p>
        </p:txBody>
      </p:sp>
      <p:sp>
        <p:nvSpPr>
          <p:cNvPr id="3" name="Content Placeholder 2"/>
          <p:cNvSpPr>
            <a:spLocks noGrp="1"/>
          </p:cNvSpPr>
          <p:nvPr>
            <p:ph idx="1"/>
          </p:nvPr>
        </p:nvSpPr>
        <p:spPr>
          <a:xfrm>
            <a:off x="457200" y="1600200"/>
            <a:ext cx="8003232" cy="4525963"/>
          </a:xfrm>
        </p:spPr>
        <p:txBody>
          <a:bodyPr/>
          <a:lstStyle/>
          <a:p>
            <a:r>
              <a:rPr lang="en-CA" dirty="0" smtClean="0"/>
              <a:t>There is less methane in the atmosphere than carbon dioxide</a:t>
            </a:r>
          </a:p>
          <a:p>
            <a:endParaRPr lang="en-CA" dirty="0" smtClean="0"/>
          </a:p>
          <a:p>
            <a:r>
              <a:rPr lang="en-CA" dirty="0" smtClean="0"/>
              <a:t>Methane can absorb more thermal energy than carbon dioxide (23 more times)</a:t>
            </a:r>
            <a:endParaRPr lang="en-CA" dirty="0"/>
          </a:p>
        </p:txBody>
      </p:sp>
      <p:pic>
        <p:nvPicPr>
          <p:cNvPr id="7170" name="Picture 2"/>
          <p:cNvPicPr>
            <a:picLocks noChangeAspect="1" noChangeArrowheads="1"/>
          </p:cNvPicPr>
          <p:nvPr/>
        </p:nvPicPr>
        <p:blipFill rotWithShape="1">
          <a:blip r:embed="rId2" cstate="print"/>
          <a:srcRect l="9654" t="4092" b="10520"/>
          <a:stretch/>
        </p:blipFill>
        <p:spPr bwMode="auto">
          <a:xfrm>
            <a:off x="3895594" y="4359058"/>
            <a:ext cx="1756525" cy="1941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CA" dirty="0" smtClean="0"/>
              <a:t>Greenhouse Gases – Ozone (O</a:t>
            </a:r>
            <a:r>
              <a:rPr lang="en-CA" baseline="-25000" dirty="0" smtClean="0"/>
              <a:t>3</a:t>
            </a:r>
            <a:r>
              <a:rPr lang="en-CA" dirty="0" smtClean="0"/>
              <a:t>)</a:t>
            </a:r>
            <a:endParaRPr lang="en-CA" dirty="0"/>
          </a:p>
        </p:txBody>
      </p:sp>
      <p:sp>
        <p:nvSpPr>
          <p:cNvPr id="3" name="Content Placeholder 2"/>
          <p:cNvSpPr>
            <a:spLocks noGrp="1"/>
          </p:cNvSpPr>
          <p:nvPr>
            <p:ph idx="1"/>
          </p:nvPr>
        </p:nvSpPr>
        <p:spPr>
          <a:xfrm>
            <a:off x="467544" y="1340768"/>
            <a:ext cx="7467600" cy="4525963"/>
          </a:xfrm>
        </p:spPr>
        <p:txBody>
          <a:bodyPr/>
          <a:lstStyle/>
          <a:p>
            <a:r>
              <a:rPr lang="en-CA" dirty="0" smtClean="0"/>
              <a:t>Forms a layer protecting the Earth’s surface from the Sun’s higher-energy UV radiation</a:t>
            </a:r>
          </a:p>
          <a:p>
            <a:r>
              <a:rPr lang="en-CA" dirty="0" smtClean="0"/>
              <a:t>Ozone also acts as a greenhouse gas</a:t>
            </a:r>
            <a:endParaRPr lang="en-CA" dirty="0"/>
          </a:p>
        </p:txBody>
      </p:sp>
      <p:pic>
        <p:nvPicPr>
          <p:cNvPr id="1026" name="Picture 2" descr="https://encrypted-tbn0.gstatic.com/images?q=tbn:ANd9GcRCWAs9oBvoAke5d0ee6xCz4tpQs5Il55Hdo-b5LKYnRNOHfB6L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86104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Greenhouse Gases – Nitrous Oxide (N</a:t>
            </a:r>
            <a:r>
              <a:rPr lang="en-CA" baseline="-25000" dirty="0" smtClean="0"/>
              <a:t>2</a:t>
            </a:r>
            <a:r>
              <a:rPr lang="en-CA" dirty="0" smtClean="0"/>
              <a:t>O)</a:t>
            </a:r>
            <a:endParaRPr lang="en-CA" dirty="0"/>
          </a:p>
        </p:txBody>
      </p:sp>
      <p:sp>
        <p:nvSpPr>
          <p:cNvPr id="3" name="Content Placeholder 2"/>
          <p:cNvSpPr>
            <a:spLocks noGrp="1"/>
          </p:cNvSpPr>
          <p:nvPr>
            <p:ph idx="1"/>
          </p:nvPr>
        </p:nvSpPr>
        <p:spPr/>
        <p:txBody>
          <a:bodyPr/>
          <a:lstStyle/>
          <a:p>
            <a:r>
              <a:rPr lang="en-CA" dirty="0" smtClean="0"/>
              <a:t>300 times more effective than a molecule of CO</a:t>
            </a:r>
            <a:r>
              <a:rPr lang="en-CA" baseline="-25000" dirty="0" smtClean="0"/>
              <a:t>2</a:t>
            </a:r>
            <a:r>
              <a:rPr lang="en-CA" dirty="0" smtClean="0"/>
              <a:t> as a greenhouse gas</a:t>
            </a:r>
          </a:p>
          <a:p>
            <a:endParaRPr lang="en-CA" dirty="0" smtClean="0"/>
          </a:p>
          <a:p>
            <a:r>
              <a:rPr lang="en-CA" dirty="0" smtClean="0"/>
              <a:t>Lower levels of nitrous oxide can be found in the atmosphere than carbon dioxide </a:t>
            </a:r>
          </a:p>
          <a:p>
            <a:endParaRPr lang="en-CA" dirty="0" smtClean="0"/>
          </a:p>
          <a:p>
            <a:endParaRPr lang="en-CA" dirty="0"/>
          </a:p>
        </p:txBody>
      </p:sp>
      <p:sp>
        <p:nvSpPr>
          <p:cNvPr id="8194" name="AutoShape 2" descr="data:image/jpeg;base64,/9j/4AAQSkZJRgABAQAAAQABAAD/2wCEAAkGBxAPDQ8NDRANDQ0NDw0NDA0MDw8MDQ0NFBEWFhQRFBQYHCggGBolGxQUITEhJSkrLi4uFx8zODMsNygtLisBCgoKDg0OFxAQFywcHBwsLCwsLCwsLCwsLCwsLCwsLCwsLCwsLCwsLCwsLCwsLCwsLCwsLCwsLCwsLCwsLCwsLP/AABEIAMQBAQMBEQACEQEDEQH/xAAbAAEAAwEBAQEAAAAAAAAAAAAAAgMEAQUGB//EADYQAQACAQIDBQUGBQUAAAAAAAABAgMEERIhMQUTQVFxImGBkbEGI2KhwdEyQoKy4RUzUnKS/8QAGwEBAAMBAQEBAAAAAAAAAAAAAAECAwQFBgf/xAAyEQEAAgIBAwAGCAcBAAAAAAAAAQIDEQQSITEFE0FRYbEiIzI0YnFyshQVM0KRofDR/9oADAMBAAIRAxEAPwD8NAAAAAAAAAAAAAAAAAAAAAAAAAAAAAAAAAAAAAAAAAAAAAAAAAAAAAAAAAAAAAAAAAAAAAAAAAAAAAAAAAAAAAAAAAAAAAAAAAAAAAAAAAAAAAAAAAAAAAAAAAAAAAAAAAAAAAAAABKlJnpEz6L0x2v9mNm19dFefCI9ZdNeDmt7NK9UJx2dfzr85/Zp/LM3vj/f/iOuHJ7Pyfhn0lE+jc0e6U9cKcmnvXrWfrDnvxstPtVlMTEqmCQAAFtMF56Vn6N6cfLfxVG4W10F58o+LePR2afcjrhL/Tsn4fnK38tzfBHXCu+jyR/LM+m0sb8LNX+3/CeqFE1mOsTHryc0xMTqY0s4gAAAAAAAAAAAAAAAATx45tO0Q0x4rZJ1WETOm/T6GOtuc/k9bB6PrHe3dSbPQx4I8nqUwxCm2iuFvGNCcYmkY0bd7o9WbRtgROI2x6js6tvDafOOUuHPwMeTzGp98LxaYeTqtFanP+KvnHh6vC5PByYe/mGkWiXMGkm3OeUfmYOHfJ3ntBNtPS0+jrHSOfn4vYwcOlPEM5tLXTC7a44VXRiaxjQl3S/qzZOFE4jajNpK2jaYifVhl41Lxq0bTE6eXquy9udP/M/pLxuR6L13x/4aRf3vNtWYnaY2mOsS8i1ZrOrRqWjtKTadqxMz5RzVmdJrWbTqI234OyMluu1fzllOasO7H6Py289m/F2BXxtafTaGc55dlfRVfbMr4+z+P8XzV9fLb+VYviqyfZ2v8trx67SmORPuZ29EV/ttLDqOw8teddrx7uU/KWlc1ZceX0Zmp47vNvSaztaJrMeExtLWJ28+1ZrOpjUopQAAAAAAtwYZtPu8XRgwTkn4ImdPW0+CIjk97DhisaiGUy248btrRVfSjorVC2tGsVQnFF4qJcCelG3JojpELY1Joli11PZ285iPg4uTXVde9aJU4sTLHj0lqpR01oqurRvFULIo0ionFFulBwHSIzRWapVXxsrUNsGr0Nb7b+fWOrzObw65aT27x4a4p+lET4216PQ1rG0REPh7Xme763Dxq0jUQ9LFgZzLtrjaaYVdt4osjCja/Q73Js6Fd8HuTtWcbDrezqZI2tWJ8p8Y9JXpkmPDjz8SmSNWjb5XtPsm2He1d7Y/Pxr6/u7MeWLfm+d5fBth7x3q81q4AAAAEqU3nZpixze2kTOnq6bFtD3sGKKxqGUy34qPQpVVppV0VqhfWresIWRDWIQnFVtId4U6DhNCM1VmBh19edY9Z+ji5Md6wvCGOrOlUtFKuisKra1bRCFkQvEISiFtDvCaHJqjQrtVSYSoyUY2qnb0MWN+X3jpma+7s/QccbiJaqUZ7dFatFaK7axVZFEL6d4A0jNEomqrJjTEs7VYtRg3haJc+THEvj+2uzO6njpHsTPOP+M/s7sWTq7T5fL8/heqnrr9mf8ATyWzzQAAGzR4/F6vExajfvZ2l6mKr18cKS144ddYQ0UhvWFV1YbRCFlYaQhOIW0J7LaHNjQ5MKzA87Wx7cf9Y+suHkfbj8lquUhFYSvpDesIXVhpCE4hdCcQtpDuydJcmEaFcwrIqvDOYT7Ho4a8oflfJjWbJH4rfOX6Jx++Ok/CPk1Uq53XWF9YQ0iFkVQtp3hE6cmoiYV2qlWYZstFoljarzdbp4tWazG8TExMe5pWdS4s+KLRMT4l8PrtNOLJak9I51nzr4PQpbqjb5DkYZxZJrLOsxAdrHNeleq0QS9TTV5Q93DDKW7FDvpCjVR1VRK+jeqF1W0IlZC8IXUjdaB6On7Pm0bxDO2aKmmfVaaadV6XixpllaR5ur/3PhDz8/8AUWjwUKpX0bwhZVrCq2q0IbNJppvJa8VhLTqOzprG+zOmaLSaebeu0txXZSRXZSR6On6R6Q/K+ZGuRlj8dv3S/ReJ3wY/01+UNVHK7IXVQ0how490L+F9tJMRvsnSsZKyzWqhdVYUlTkhZnaGLPVaHNeHyv2l03sxkjrWdp9J/wA/V14Ld9PnvSuL6MXj2PnnU8MBPF1dHGj6W0W8PUwPaxMpbcTuoq1UdNUSvo3qhbVrCJW1aQhpwVWQ+h7O1da12lw5sc2leJYO1c8Wnk6MFJrCJeRLeVXmamfvLfD6Q87N/UlpHh2iai+jeELKtIVXY4XHrdm5eCY3Z5q9UJiXo6/XVtTbk5sWGYlMy+czTzd6imyspV2UsPQ038NfSPo/LOd96zfrt+6X6Jwvu+L9NflDXRyO6F9ELw9DQztMbkeUZO9XsZ81Jp4btJmNOKlLRZ4GonmyejHhnsKyoyJhnZkzLwwu8XtfHxY7x51nb1bY51MPL5lOrHaPg+Md75QBZi6urjeZVs9PBL2MUs5bMcu2kqtWOXTWRdWW8SqurLWJQuxzzXhD1tLWuyLTKYV6m+08l6/FDHfJutsVTKJkebqZ+8t/T/bDz80/WT/3sXjwlSU1kXVltEoW1lrCJejoqxPVbaGnUViI5IrO/JLBfLLRCqbGxCZVlKFpZzKXoaafZr6R9H5dzvvWb9dv3S/QeF93xfpr8oaqS5HdEtukrvKGkS9G2OIjeBEWmZY8meeiF+yi1hO1dpSrMqrylnMsmaVoYXl5eunlLWrhzeJfES9B8e4CeOXRx5+kiXo6e3J6+KWctmOXbSVZaqS6ayhdWW9ZQurLWJQtrZpEoaMepmFtocvl3W2K9zY5Mo2PN1M/eW/p/th52afrJ/72Lx4SpKayLqy3iULa2aRI0Yc2y+0LcmpmYWQomydjm6NiMyrMiu8qTKXoYLco9IfmHL78jLP47ful+gcTthxx+GvyhppZyuyJasOXZDSJabauZjZC21E33E7c4g2hayVZlTksmGcyyZrLQwvLye0Mm1bT5RLasd3n8i2qzL453PlAHazzaYratCJbdPZ62Oykt2OztpZRppZ1VlC+lm9ZQtrZrEoWxZpEiUWW2JcS20aOI2acmyJkebqZ+8n4fSHnZp+slePCVLJrIurZtEoWVlrEoWRZeJEosttDvEnZpybI2I2srMpVWszmw34rcofmnJ75sk/in5y+9486x1j4R8mml2Dqiy6t1dLxZOLml4lLjQnbk3NHUha6VJsoyXSztZkzXXiHPezwe2s+1Jjxty+boxV7vI5+XWOY97551PBAAX4rPSw33ESpMN2K7ux2VaqWddLKyvpd0VshdWzSLIWRZrFhOLLRZDvEt1BxHUIzZWbDBqrfefCHn57fWLx4KWTWyF1btosLa2aRZCcWaRZCUWW6h3iNjk2OoQmyk2SrvdnNifDZjyPzrJ3vaffM/N9xjnVYhppkZabxZdXIrppFk4yIX6ku8E9Tk5DSOpXbInSs2UZMq0QxtZh1GZeIc2S75rtPUcd9vCv1deOuofP8zL131HsYmjjAASpOzXFk6ZRMNOLI9OllJbMeR1UurLRS7prdC6t20WQsrdpFhOLrdQ7xp6g4zqEZyKzYYNZf2498fq4ORb6cfktDlLlbi+t29bIW1u1iyE4uvFhPjW6g4zqHJujqELZFJsKb3Y3ya7piN9mnFmfB6fXVu00yo03rddXKrppF1kZUaX63e9NJ63JymletVfMtpSbs2bOmIY3yPH7R1u0bR1n8m9KbeZyuR0xqPLx5l0PHcAAABOlnThy67SiYaMeR31uppqx5XRXIjS6uRvW6FtcjSLo0lGReLmne8T1oJyHWaQtkUnInTDrcnOvx/Rxci+5haIRx5VK3NNNMjordC2t20XQnGReLmkoyLdaDvDrHJyIm6dK75WVshpnyZnHyc2qWn4S1xV3ePzWYs75mYe7W7VjzqTVvXI0Vzq6axkWRmNL+sO/RpPrEbZ06VnIoyalaKsrZXm6vXeEdWtaOHPyYr+bzL2mZ3nq2iNPLtabTuUUqgAAAAJVts2x5pr+SJhbTI7aZYt4VmF1MzeLo0urmaRkRpOMy/rDTvfJ9aaRtnVnKaU5NSxvn15TEMuTLvLgy8nc9logrkaY88T5JhdTK6YurpdXM1jIjSyMy8ZDSXer+sRonMj1ppC2dScqdM+XUubJyIqmIZrZJmd3nZMs38+Gkdu8LMeo83PNHTTkTH2mmmfylSay6q5qz4ldXUSrprGRONUjpW9aTqjpPWqcms960UZX5ER5lky6qZ6NIppx5OTM+FEyu5nAAAAAAAAASi8ta5rQjSUZGscn3wjTverfxMGnO9J5Pug6XJvLK3ItKdI7sZtM+UuIAHYs0rltVGk4yNo5PvhGne8aRyamne9T/ABNTpcnKpPJ9x0oTeWNs9pTpFikAABKLT5yjS0WtHtd7yfOTUJ9Zb3uTefOTUIm0z7UUqg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8196" name="AutoShape 4" descr="data:image/jpeg;base64,/9j/4AAQSkZJRgABAQAAAQABAAD/2wCEAAkGBxAPDQ8NDRANDQ0NDw0NDA0MDw8MDQ0NFBEWFhQRFBQYHCggGBolGxQUITEhJSkrLi4uFx8zODMsNygtLisBCgoKDg0OFxAQFywcHBwsLCwsLCwsLCwsLCwsLCwsLCwsLCwsLCwsLCwsLCwsLCwsLCwsLCwsLCwsLCwsLCwsLP/AABEIAMQBAQMBEQACEQEDEQH/xAAbAAEAAwEBAQEAAAAAAAAAAAAAAgMEAQUGB//EADYQAQACAQIDBQUGBQUAAAAAAAABAgMEERIhMQUTQVFxImGBkbEGI2KhwdEyQoKy4RUzUnKS/8QAGwEBAAMBAQEBAAAAAAAAAAAAAAECAwQFBgf/xAAyEQEAAgIBAwAGCAcBAAAAAAAAAQIDEQQSITEFE0FRYbEiIzI0YnFyshQVM0KRofDR/9oADAMBAAIRAxEAPwD8NAAAAAAAAAAAAAAAAAAAAAAAAAAAAAAAAAAAAAAAAAAAAAAAAAAAAAAAAAAAAAAAAAAAAAAAAAAAAAAAAAAAAAAAAAAAAAAAAAAAAAAAAAAAAAAAAAAAAAAAAAAAAAAAAAAAAAAAABKlJnpEz6L0x2v9mNm19dFefCI9ZdNeDmt7NK9UJx2dfzr85/Zp/LM3vj/f/iOuHJ7Pyfhn0lE+jc0e6U9cKcmnvXrWfrDnvxstPtVlMTEqmCQAAFtMF56Vn6N6cfLfxVG4W10F58o+LePR2afcjrhL/Tsn4fnK38tzfBHXCu+jyR/LM+m0sb8LNX+3/CeqFE1mOsTHryc0xMTqY0s4gAAAAAAAAAAAAAAAATx45tO0Q0x4rZJ1WETOm/T6GOtuc/k9bB6PrHe3dSbPQx4I8nqUwxCm2iuFvGNCcYmkY0bd7o9WbRtgROI2x6js6tvDafOOUuHPwMeTzGp98LxaYeTqtFanP+KvnHh6vC5PByYe/mGkWiXMGkm3OeUfmYOHfJ3ntBNtPS0+jrHSOfn4vYwcOlPEM5tLXTC7a44VXRiaxjQl3S/qzZOFE4jajNpK2jaYifVhl41Lxq0bTE6eXquy9udP/M/pLxuR6L13x/4aRf3vNtWYnaY2mOsS8i1ZrOrRqWjtKTadqxMz5RzVmdJrWbTqI234OyMluu1fzllOasO7H6Py289m/F2BXxtafTaGc55dlfRVfbMr4+z+P8XzV9fLb+VYviqyfZ2v8trx67SmORPuZ29EV/ttLDqOw8teddrx7uU/KWlc1ZceX0Zmp47vNvSaztaJrMeExtLWJ28+1ZrOpjUopQAAAAAAtwYZtPu8XRgwTkn4ImdPW0+CIjk97DhisaiGUy248btrRVfSjorVC2tGsVQnFF4qJcCelG3JojpELY1Joli11PZ285iPg4uTXVde9aJU4sTLHj0lqpR01oqurRvFULIo0ionFFulBwHSIzRWapVXxsrUNsGr0Nb7b+fWOrzObw65aT27x4a4p+lET4216PQ1rG0REPh7Xme763Dxq0jUQ9LFgZzLtrjaaYVdt4osjCja/Q73Js6Fd8HuTtWcbDrezqZI2tWJ8p8Y9JXpkmPDjz8SmSNWjb5XtPsm2He1d7Y/Pxr6/u7MeWLfm+d5fBth7x3q81q4AAAAEqU3nZpixze2kTOnq6bFtD3sGKKxqGUy34qPQpVVppV0VqhfWresIWRDWIQnFVtId4U6DhNCM1VmBh19edY9Z+ji5Md6wvCGOrOlUtFKuisKra1bRCFkQvEISiFtDvCaHJqjQrtVSYSoyUY2qnb0MWN+X3jpma+7s/QccbiJaqUZ7dFatFaK7axVZFEL6d4A0jNEomqrJjTEs7VYtRg3haJc+THEvj+2uzO6njpHsTPOP+M/s7sWTq7T5fL8/heqnrr9mf8ATyWzzQAAGzR4/F6vExajfvZ2l6mKr18cKS144ddYQ0UhvWFV1YbRCFlYaQhOIW0J7LaHNjQ5MKzA87Wx7cf9Y+suHkfbj8lquUhFYSvpDesIXVhpCE4hdCcQtpDuydJcmEaFcwrIqvDOYT7Ho4a8oflfJjWbJH4rfOX6Jx++Ok/CPk1Uq53XWF9YQ0iFkVQtp3hE6cmoiYV2qlWYZstFoljarzdbp4tWazG8TExMe5pWdS4s+KLRMT4l8PrtNOLJak9I51nzr4PQpbqjb5DkYZxZJrLOsxAdrHNeleq0QS9TTV5Q93DDKW7FDvpCjVR1VRK+jeqF1W0IlZC8IXUjdaB6On7Pm0bxDO2aKmmfVaaadV6XixpllaR5ur/3PhDz8/8AUWjwUKpX0bwhZVrCq2q0IbNJppvJa8VhLTqOzprG+zOmaLSaebeu0txXZSRXZSR6On6R6Q/K+ZGuRlj8dv3S/ReJ3wY/01+UNVHK7IXVQ0how490L+F9tJMRvsnSsZKyzWqhdVYUlTkhZnaGLPVaHNeHyv2l03sxkjrWdp9J/wA/V14Ld9PnvSuL6MXj2PnnU8MBPF1dHGj6W0W8PUwPaxMpbcTuoq1UdNUSvo3qhbVrCJW1aQhpwVWQ+h7O1da12lw5sc2leJYO1c8Wnk6MFJrCJeRLeVXmamfvLfD6Q87N/UlpHh2iai+jeELKtIVXY4XHrdm5eCY3Z5q9UJiXo6/XVtTbk5sWGYlMy+czTzd6imyspV2UsPQ038NfSPo/LOd96zfrt+6X6Jwvu+L9NflDXRyO6F9ELw9DQztMbkeUZO9XsZ81Jp4btJmNOKlLRZ4GonmyejHhnsKyoyJhnZkzLwwu8XtfHxY7x51nb1bY51MPL5lOrHaPg+Md75QBZi6urjeZVs9PBL2MUs5bMcu2kqtWOXTWRdWW8SqurLWJQuxzzXhD1tLWuyLTKYV6m+08l6/FDHfJutsVTKJkebqZ+8t/T/bDz80/WT/3sXjwlSU1kXVltEoW1lrCJejoqxPVbaGnUViI5IrO/JLBfLLRCqbGxCZVlKFpZzKXoaafZr6R9H5dzvvWb9dv3S/QeF93xfpr8oaqS5HdEtukrvKGkS9G2OIjeBEWmZY8meeiF+yi1hO1dpSrMqrylnMsmaVoYXl5eunlLWrhzeJfES9B8e4CeOXRx5+kiXo6e3J6+KWctmOXbSVZaqS6ayhdWW9ZQurLWJQtrZpEoaMepmFtocvl3W2K9zY5Mo2PN1M/eW/p/th52afrJ/72Lx4SpKayLqy3iULa2aRI0Yc2y+0LcmpmYWQomydjm6NiMyrMiu8qTKXoYLco9IfmHL78jLP47ful+gcTthxx+GvyhppZyuyJasOXZDSJabauZjZC21E33E7c4g2hayVZlTksmGcyyZrLQwvLye0Mm1bT5RLasd3n8i2qzL453PlAHazzaYratCJbdPZ62Oykt2OztpZRppZ1VlC+lm9ZQtrZrEoWxZpEiUWW2JcS20aOI2acmyJkebqZ+8n4fSHnZp+slePCVLJrIurZtEoWVlrEoWRZeJEosttDvEnZpybI2I2srMpVWszmw34rcofmnJ75sk/in5y+9486x1j4R8mml2Dqiy6t1dLxZOLml4lLjQnbk3NHUha6VJsoyXSztZkzXXiHPezwe2s+1Jjxty+boxV7vI5+XWOY97551PBAAX4rPSw33ESpMN2K7ux2VaqWddLKyvpd0VshdWzSLIWRZrFhOLLRZDvEt1BxHUIzZWbDBqrfefCHn57fWLx4KWTWyF1btosLa2aRZCcWaRZCUWW6h3iNjk2OoQmyk2SrvdnNifDZjyPzrJ3vaffM/N9xjnVYhppkZabxZdXIrppFk4yIX6ku8E9Tk5DSOpXbInSs2UZMq0QxtZh1GZeIc2S75rtPUcd9vCv1deOuofP8zL131HsYmjjAASpOzXFk6ZRMNOLI9OllJbMeR1UurLRS7prdC6t20WQsrdpFhOLrdQ7xp6g4zqEZyKzYYNZf2498fq4ORb6cfktDlLlbi+t29bIW1u1iyE4uvFhPjW6g4zqHJujqELZFJsKb3Y3ya7piN9mnFmfB6fXVu00yo03rddXKrppF1kZUaX63e9NJ63JymletVfMtpSbs2bOmIY3yPH7R1u0bR1n8m9KbeZyuR0xqPLx5l0PHcAAABOlnThy67SiYaMeR31uppqx5XRXIjS6uRvW6FtcjSLo0lGReLmne8T1oJyHWaQtkUnInTDrcnOvx/Rxci+5haIRx5VK3NNNMjordC2t20XQnGReLmkoyLdaDvDrHJyIm6dK75WVshpnyZnHyc2qWn4S1xV3ePzWYs75mYe7W7VjzqTVvXI0Vzq6axkWRmNL+sO/RpPrEbZ06VnIoyalaKsrZXm6vXeEdWtaOHPyYr+bzL2mZ3nq2iNPLtabTuUUqgAAAAJVts2x5pr+SJhbTI7aZYt4VmF1MzeLo0urmaRkRpOMy/rDTvfJ9aaRtnVnKaU5NSxvn15TEMuTLvLgy8nc9logrkaY88T5JhdTK6YurpdXM1jIjSyMy8ZDSXer+sRonMj1ppC2dScqdM+XUubJyIqmIZrZJmd3nZMs38+Gkdu8LMeo83PNHTTkTH2mmmfylSay6q5qz4ldXUSrprGRONUjpW9aTqjpPWqcms960UZX5ER5lky6qZ6NIppx5OTM+FEyu5nAAAAAAAAASi8ta5rQjSUZGscn3wjTverfxMGnO9J5Pug6XJvLK3ItKdI7sZtM+UuIAHYs0rltVGk4yNo5PvhGne8aRyamne9T/ABNTpcnKpPJ9x0oTeWNs9pTpFikAABKLT5yjS0WtHtd7yfOTUJ9Zb3uTefOTUIm0z7UUqg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8198" name="AutoShape 6" descr="data:image/jpeg;base64,/9j/4AAQSkZJRgABAQAAAQABAAD/2wCEAAkGBxAPDQ8NDRANDQ0NDw0NDA0MDw8MDQ0NFBEWFhQRFBQYHCggGBolGxQUITEhJSkrLi4uFx8zODMsNygtLisBCgoKDg0OFxAQFywcHBwsLCwsLCwsLCwsLCwsLCwsLCwsLCwsLCwsLCwsLCwsLCwsLCwsLCwsLCwsLCwsLCwsLP/AABEIAMQBAQMBEQACEQEDEQH/xAAbAAEAAwEBAQEAAAAAAAAAAAAAAgMEAQUGB//EADYQAQACAQIDBQUGBQUAAAAAAAABAgMEERIhMQUTQVFxImGBkbEGI2KhwdEyQoKy4RUzUnKS/8QAGwEBAAMBAQEBAAAAAAAAAAAAAAECAwQFBgf/xAAyEQEAAgIBAwAGCAcBAAAAAAAAAQIDEQQSITEFE0FRYbEiIzI0YnFyshQVM0KRofDR/9oADAMBAAIRAxEAPwD8NAAAAAAAAAAAAAAAAAAAAAAAAAAAAAAAAAAAAAAAAAAAAAAAAAAAAAAAAAAAAAAAAAAAAAAAAAAAAAAAAAAAAAAAAAAAAAAAAAAAAAAAAAAAAAAAAAAAAAAAAAAAAAAAAAAAAAAAABKlJnpEz6L0x2v9mNm19dFefCI9ZdNeDmt7NK9UJx2dfzr85/Zp/LM3vj/f/iOuHJ7Pyfhn0lE+jc0e6U9cKcmnvXrWfrDnvxstPtVlMTEqmCQAAFtMF56Vn6N6cfLfxVG4W10F58o+LePR2afcjrhL/Tsn4fnK38tzfBHXCu+jyR/LM+m0sb8LNX+3/CeqFE1mOsTHryc0xMTqY0s4gAAAAAAAAAAAAAAAATx45tO0Q0x4rZJ1WETOm/T6GOtuc/k9bB6PrHe3dSbPQx4I8nqUwxCm2iuFvGNCcYmkY0bd7o9WbRtgROI2x6js6tvDafOOUuHPwMeTzGp98LxaYeTqtFanP+KvnHh6vC5PByYe/mGkWiXMGkm3OeUfmYOHfJ3ntBNtPS0+jrHSOfn4vYwcOlPEM5tLXTC7a44VXRiaxjQl3S/qzZOFE4jajNpK2jaYifVhl41Lxq0bTE6eXquy9udP/M/pLxuR6L13x/4aRf3vNtWYnaY2mOsS8i1ZrOrRqWjtKTadqxMz5RzVmdJrWbTqI234OyMluu1fzllOasO7H6Py289m/F2BXxtafTaGc55dlfRVfbMr4+z+P8XzV9fLb+VYviqyfZ2v8trx67SmORPuZ29EV/ttLDqOw8teddrx7uU/KWlc1ZceX0Zmp47vNvSaztaJrMeExtLWJ28+1ZrOpjUopQAAAAAAtwYZtPu8XRgwTkn4ImdPW0+CIjk97DhisaiGUy248btrRVfSjorVC2tGsVQnFF4qJcCelG3JojpELY1Joli11PZ285iPg4uTXVde9aJU4sTLHj0lqpR01oqurRvFULIo0ionFFulBwHSIzRWapVXxsrUNsGr0Nb7b+fWOrzObw65aT27x4a4p+lET4216PQ1rG0REPh7Xme763Dxq0jUQ9LFgZzLtrjaaYVdt4osjCja/Q73Js6Fd8HuTtWcbDrezqZI2tWJ8p8Y9JXpkmPDjz8SmSNWjb5XtPsm2He1d7Y/Pxr6/u7MeWLfm+d5fBth7x3q81q4AAAAEqU3nZpixze2kTOnq6bFtD3sGKKxqGUy34qPQpVVppV0VqhfWresIWRDWIQnFVtId4U6DhNCM1VmBh19edY9Z+ji5Md6wvCGOrOlUtFKuisKra1bRCFkQvEISiFtDvCaHJqjQrtVSYSoyUY2qnb0MWN+X3jpma+7s/QccbiJaqUZ7dFatFaK7axVZFEL6d4A0jNEomqrJjTEs7VYtRg3haJc+THEvj+2uzO6njpHsTPOP+M/s7sWTq7T5fL8/heqnrr9mf8ATyWzzQAAGzR4/F6vExajfvZ2l6mKr18cKS144ddYQ0UhvWFV1YbRCFlYaQhOIW0J7LaHNjQ5MKzA87Wx7cf9Y+suHkfbj8lquUhFYSvpDesIXVhpCE4hdCcQtpDuydJcmEaFcwrIqvDOYT7Ho4a8oflfJjWbJH4rfOX6Jx++Ok/CPk1Uq53XWF9YQ0iFkVQtp3hE6cmoiYV2qlWYZstFoljarzdbp4tWazG8TExMe5pWdS4s+KLRMT4l8PrtNOLJak9I51nzr4PQpbqjb5DkYZxZJrLOsxAdrHNeleq0QS9TTV5Q93DDKW7FDvpCjVR1VRK+jeqF1W0IlZC8IXUjdaB6On7Pm0bxDO2aKmmfVaaadV6XixpllaR5ur/3PhDz8/8AUWjwUKpX0bwhZVrCq2q0IbNJppvJa8VhLTqOzprG+zOmaLSaebeu0txXZSRXZSR6On6R6Q/K+ZGuRlj8dv3S/ReJ3wY/01+UNVHK7IXVQ0how490L+F9tJMRvsnSsZKyzWqhdVYUlTkhZnaGLPVaHNeHyv2l03sxkjrWdp9J/wA/V14Ld9PnvSuL6MXj2PnnU8MBPF1dHGj6W0W8PUwPaxMpbcTuoq1UdNUSvo3qhbVrCJW1aQhpwVWQ+h7O1da12lw5sc2leJYO1c8Wnk6MFJrCJeRLeVXmamfvLfD6Q87N/UlpHh2iai+jeELKtIVXY4XHrdm5eCY3Z5q9UJiXo6/XVtTbk5sWGYlMy+czTzd6imyspV2UsPQ038NfSPo/LOd96zfrt+6X6Jwvu+L9NflDXRyO6F9ELw9DQztMbkeUZO9XsZ81Jp4btJmNOKlLRZ4GonmyejHhnsKyoyJhnZkzLwwu8XtfHxY7x51nb1bY51MPL5lOrHaPg+Md75QBZi6urjeZVs9PBL2MUs5bMcu2kqtWOXTWRdWW8SqurLWJQuxzzXhD1tLWuyLTKYV6m+08l6/FDHfJutsVTKJkebqZ+8t/T/bDz80/WT/3sXjwlSU1kXVltEoW1lrCJejoqxPVbaGnUViI5IrO/JLBfLLRCqbGxCZVlKFpZzKXoaafZr6R9H5dzvvWb9dv3S/QeF93xfpr8oaqS5HdEtukrvKGkS9G2OIjeBEWmZY8meeiF+yi1hO1dpSrMqrylnMsmaVoYXl5eunlLWrhzeJfES9B8e4CeOXRx5+kiXo6e3J6+KWctmOXbSVZaqS6ayhdWW9ZQurLWJQtrZpEoaMepmFtocvl3W2K9zY5Mo2PN1M/eW/p/th52afrJ/72Lx4SpKayLqy3iULa2aRI0Yc2y+0LcmpmYWQomydjm6NiMyrMiu8qTKXoYLco9IfmHL78jLP47ful+gcTthxx+GvyhppZyuyJasOXZDSJabauZjZC21E33E7c4g2hayVZlTksmGcyyZrLQwvLye0Mm1bT5RLasd3n8i2qzL453PlAHazzaYratCJbdPZ62Oykt2OztpZRppZ1VlC+lm9ZQtrZrEoWxZpEiUWW2JcS20aOI2acmyJkebqZ+8n4fSHnZp+slePCVLJrIurZtEoWVlrEoWRZeJEosttDvEnZpybI2I2srMpVWszmw34rcofmnJ75sk/in5y+9486x1j4R8mml2Dqiy6t1dLxZOLml4lLjQnbk3NHUha6VJsoyXSztZkzXXiHPezwe2s+1Jjxty+boxV7vI5+XWOY97551PBAAX4rPSw33ESpMN2K7ux2VaqWddLKyvpd0VshdWzSLIWRZrFhOLLRZDvEt1BxHUIzZWbDBqrfefCHn57fWLx4KWTWyF1btosLa2aRZCcWaRZCUWW6h3iNjk2OoQmyk2SrvdnNifDZjyPzrJ3vaffM/N9xjnVYhppkZabxZdXIrppFk4yIX6ku8E9Tk5DSOpXbInSs2UZMq0QxtZh1GZeIc2S75rtPUcd9vCv1deOuofP8zL131HsYmjjAASpOzXFk6ZRMNOLI9OllJbMeR1UurLRS7prdC6t20WQsrdpFhOLrdQ7xp6g4zqEZyKzYYNZf2498fq4ORb6cfktDlLlbi+t29bIW1u1iyE4uvFhPjW6g4zqHJujqELZFJsKb3Y3ya7piN9mnFmfB6fXVu00yo03rddXKrppF1kZUaX63e9NJ63JymletVfMtpSbs2bOmIY3yPH7R1u0bR1n8m9KbeZyuR0xqPLx5l0PHcAAABOlnThy67SiYaMeR31uppqx5XRXIjS6uRvW6FtcjSLo0lGReLmne8T1oJyHWaQtkUnInTDrcnOvx/Rxci+5haIRx5VK3NNNMjordC2t20XQnGReLmkoyLdaDvDrHJyIm6dK75WVshpnyZnHyc2qWn4S1xV3ePzWYs75mYe7W7VjzqTVvXI0Vzq6axkWRmNL+sO/RpPrEbZ06VnIoyalaKsrZXm6vXeEdWtaOHPyYr+bzL2mZ3nq2iNPLtabTuUUqgAAAAJVts2x5pr+SJhbTI7aZYt4VmF1MzeLo0urmaRkRpOMy/rDTvfJ9aaRtnVnKaU5NSxvn15TEMuTLvLgy8nc9logrkaY88T5JhdTK6YurpdXM1jIjSyMy8ZDSXer+sRonMj1ppC2dScqdM+XUubJyIqmIZrZJmd3nZMs38+Gkdu8LMeo83PNHTTkTH2mmmfylSay6q5qz4ldXUSrprGRONUjpW9aTqjpPWqcms960UZX5ER5lky6qZ6NIppx5OTM+FEyu5nAAAAAAAAASi8ta5rQjSUZGscn3wjTverfxMGnO9J5Pug6XJvLK3ItKdI7sZtM+UuIAHYs0rltVGk4yNo5PvhGne8aRyamne9T/ABNTpcnKpPJ9x0oTeWNs9pTpFikAABKLT5yjS0WtHtd7yfOTUJ9Zb3uTefOTUIm0z7UUqg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8200" name="AutoShape 8" descr="data:image/jpeg;base64,/9j/4AAQSkZJRgABAQAAAQABAAD/2wCEAAkGBxAPDQ8NDRANDQ0NDw0NDA0MDw8MDQ0NFBEWFhQRFBQYHCggGBolGxQUITEhJSkrLi4uFx8zODMsNygtLisBCgoKDg0OFxAQFywcHBwsLCwsLCwsLCwsLCwsLCwsLCwsLCwsLCwsLCwsLCwsLCwsLCwsLCwsLCwsLCwsLCwsLP/AABEIAMQBAQMBEQACEQEDEQH/xAAbAAEAAwEBAQEAAAAAAAAAAAAAAgMEAQUGB//EADYQAQACAQIDBQUGBQUAAAAAAAABAgMEERIhMQUTQVFxImGBkbEGI2KhwdEyQoKy4RUzUnKS/8QAGwEBAAMBAQEBAAAAAAAAAAAAAAECAwQFBgf/xAAyEQEAAgIBAwAGCAcBAAAAAAAAAQIDEQQSITEFE0FRYbEiIzI0YnFyshQVM0KRofDR/9oADAMBAAIRAxEAPwD8NAAAAAAAAAAAAAAAAAAAAAAAAAAAAAAAAAAAAAAAAAAAAAAAAAAAAAAAAAAAAAAAAAAAAAAAAAAAAAAAAAAAAAAAAAAAAAAAAAAAAAAAAAAAAAAAAAAAAAAAAAAAAAAAAAAAAAAAABKlJnpEz6L0x2v9mNm19dFefCI9ZdNeDmt7NK9UJx2dfzr85/Zp/LM3vj/f/iOuHJ7Pyfhn0lE+jc0e6U9cKcmnvXrWfrDnvxstPtVlMTEqmCQAAFtMF56Vn6N6cfLfxVG4W10F58o+LePR2afcjrhL/Tsn4fnK38tzfBHXCu+jyR/LM+m0sb8LNX+3/CeqFE1mOsTHryc0xMTqY0s4gAAAAAAAAAAAAAAAATx45tO0Q0x4rZJ1WETOm/T6GOtuc/k9bB6PrHe3dSbPQx4I8nqUwxCm2iuFvGNCcYmkY0bd7o9WbRtgROI2x6js6tvDafOOUuHPwMeTzGp98LxaYeTqtFanP+KvnHh6vC5PByYe/mGkWiXMGkm3OeUfmYOHfJ3ntBNtPS0+jrHSOfn4vYwcOlPEM5tLXTC7a44VXRiaxjQl3S/qzZOFE4jajNpK2jaYifVhl41Lxq0bTE6eXquy9udP/M/pLxuR6L13x/4aRf3vNtWYnaY2mOsS8i1ZrOrRqWjtKTadqxMz5RzVmdJrWbTqI234OyMluu1fzllOasO7H6Py289m/F2BXxtafTaGc55dlfRVfbMr4+z+P8XzV9fLb+VYviqyfZ2v8trx67SmORPuZ29EV/ttLDqOw8teddrx7uU/KWlc1ZceX0Zmp47vNvSaztaJrMeExtLWJ28+1ZrOpjUopQAAAAAAtwYZtPu8XRgwTkn4ImdPW0+CIjk97DhisaiGUy248btrRVfSjorVC2tGsVQnFF4qJcCelG3JojpELY1Joli11PZ285iPg4uTXVde9aJU4sTLHj0lqpR01oqurRvFULIo0ionFFulBwHSIzRWapVXxsrUNsGr0Nb7b+fWOrzObw65aT27x4a4p+lET4216PQ1rG0REPh7Xme763Dxq0jUQ9LFgZzLtrjaaYVdt4osjCja/Q73Js6Fd8HuTtWcbDrezqZI2tWJ8p8Y9JXpkmPDjz8SmSNWjb5XtPsm2He1d7Y/Pxr6/u7MeWLfm+d5fBth7x3q81q4AAAAEqU3nZpixze2kTOnq6bFtD3sGKKxqGUy34qPQpVVppV0VqhfWresIWRDWIQnFVtId4U6DhNCM1VmBh19edY9Z+ji5Md6wvCGOrOlUtFKuisKra1bRCFkQvEISiFtDvCaHJqjQrtVSYSoyUY2qnb0MWN+X3jpma+7s/QccbiJaqUZ7dFatFaK7axVZFEL6d4A0jNEomqrJjTEs7VYtRg3haJc+THEvj+2uzO6njpHsTPOP+M/s7sWTq7T5fL8/heqnrr9mf8ATyWzzQAAGzR4/F6vExajfvZ2l6mKr18cKS144ddYQ0UhvWFV1YbRCFlYaQhOIW0J7LaHNjQ5MKzA87Wx7cf9Y+suHkfbj8lquUhFYSvpDesIXVhpCE4hdCcQtpDuydJcmEaFcwrIqvDOYT7Ho4a8oflfJjWbJH4rfOX6Jx++Ok/CPk1Uq53XWF9YQ0iFkVQtp3hE6cmoiYV2qlWYZstFoljarzdbp4tWazG8TExMe5pWdS4s+KLRMT4l8PrtNOLJak9I51nzr4PQpbqjb5DkYZxZJrLOsxAdrHNeleq0QS9TTV5Q93DDKW7FDvpCjVR1VRK+jeqF1W0IlZC8IXUjdaB6On7Pm0bxDO2aKmmfVaaadV6XixpllaR5ur/3PhDz8/8AUWjwUKpX0bwhZVrCq2q0IbNJppvJa8VhLTqOzprG+zOmaLSaebeu0txXZSRXZSR6On6R6Q/K+ZGuRlj8dv3S/ReJ3wY/01+UNVHK7IXVQ0how490L+F9tJMRvsnSsZKyzWqhdVYUlTkhZnaGLPVaHNeHyv2l03sxkjrWdp9J/wA/V14Ld9PnvSuL6MXj2PnnU8MBPF1dHGj6W0W8PUwPaxMpbcTuoq1UdNUSvo3qhbVrCJW1aQhpwVWQ+h7O1da12lw5sc2leJYO1c8Wnk6MFJrCJeRLeVXmamfvLfD6Q87N/UlpHh2iai+jeELKtIVXY4XHrdm5eCY3Z5q9UJiXo6/XVtTbk5sWGYlMy+czTzd6imyspV2UsPQ038NfSPo/LOd96zfrt+6X6Jwvu+L9NflDXRyO6F9ELw9DQztMbkeUZO9XsZ81Jp4btJmNOKlLRZ4GonmyejHhnsKyoyJhnZkzLwwu8XtfHxY7x51nb1bY51MPL5lOrHaPg+Md75QBZi6urjeZVs9PBL2MUs5bMcu2kqtWOXTWRdWW8SqurLWJQuxzzXhD1tLWuyLTKYV6m+08l6/FDHfJutsVTKJkebqZ+8t/T/bDz80/WT/3sXjwlSU1kXVltEoW1lrCJejoqxPVbaGnUViI5IrO/JLBfLLRCqbGxCZVlKFpZzKXoaafZr6R9H5dzvvWb9dv3S/QeF93xfpr8oaqS5HdEtukrvKGkS9G2OIjeBEWmZY8meeiF+yi1hO1dpSrMqrylnMsmaVoYXl5eunlLWrhzeJfES9B8e4CeOXRx5+kiXo6e3J6+KWctmOXbSVZaqS6ayhdWW9ZQurLWJQtrZpEoaMepmFtocvl3W2K9zY5Mo2PN1M/eW/p/th52afrJ/72Lx4SpKayLqy3iULa2aRI0Yc2y+0LcmpmYWQomydjm6NiMyrMiu8qTKXoYLco9IfmHL78jLP47ful+gcTthxx+GvyhppZyuyJasOXZDSJabauZjZC21E33E7c4g2hayVZlTksmGcyyZrLQwvLye0Mm1bT5RLasd3n8i2qzL453PlAHazzaYratCJbdPZ62Oykt2OztpZRppZ1VlC+lm9ZQtrZrEoWxZpEiUWW2JcS20aOI2acmyJkebqZ+8n4fSHnZp+slePCVLJrIurZtEoWVlrEoWRZeJEosttDvEnZpybI2I2srMpVWszmw34rcofmnJ75sk/in5y+9486x1j4R8mml2Dqiy6t1dLxZOLml4lLjQnbk3NHUha6VJsoyXSztZkzXXiHPezwe2s+1Jjxty+boxV7vI5+XWOY97551PBAAX4rPSw33ESpMN2K7ux2VaqWddLKyvpd0VshdWzSLIWRZrFhOLLRZDvEt1BxHUIzZWbDBqrfefCHn57fWLx4KWTWyF1btosLa2aRZCcWaRZCUWW6h3iNjk2OoQmyk2SrvdnNifDZjyPzrJ3vaffM/N9xjnVYhppkZabxZdXIrppFk4yIX6ku8E9Tk5DSOpXbInSs2UZMq0QxtZh1GZeIc2S75rtPUcd9vCv1deOuofP8zL131HsYmjjAASpOzXFk6ZRMNOLI9OllJbMeR1UurLRS7prdC6t20WQsrdpFhOLrdQ7xp6g4zqEZyKzYYNZf2498fq4ORb6cfktDlLlbi+t29bIW1u1iyE4uvFhPjW6g4zqHJujqELZFJsKb3Y3ya7piN9mnFmfB6fXVu00yo03rddXKrppF1kZUaX63e9NJ63JymletVfMtpSbs2bOmIY3yPH7R1u0bR1n8m9KbeZyuR0xqPLx5l0PHcAAABOlnThy67SiYaMeR31uppqx5XRXIjS6uRvW6FtcjSLo0lGReLmne8T1oJyHWaQtkUnInTDrcnOvx/Rxci+5haIRx5VK3NNNMjordC2t20XQnGReLmkoyLdaDvDrHJyIm6dK75WVshpnyZnHyc2qWn4S1xV3ePzWYs75mYe7W7VjzqTVvXI0Vzq6axkWRmNL+sO/RpPrEbZ06VnIoyalaKsrZXm6vXeEdWtaOHPyYr+bzL2mZ3nq2iNPLtabTuUUqgAAAAJVts2x5pr+SJhbTI7aZYt4VmF1MzeLo0urmaRkRpOMy/rDTvfJ9aaRtnVnKaU5NSxvn15TEMuTLvLgy8nc9logrkaY88T5JhdTK6YurpdXM1jIjSyMy8ZDSXer+sRonMj1ppC2dScqdM+XUubJyIqmIZrZJmd3nZMs38+Gkdu8LMeo83PNHTTkTH2mmmfylSay6q5qz4ldXUSrprGRONUjpW9aTqjpPWqcms960UZX5ER5lky6qZ6NIppx5OTM+FEyu5nAAAAAAAAASi8ta5rQjSUZGscn3wjTverfxMGnO9J5Pug6XJvLK3ItKdI7sZtM+UuIAHYs0rltVGk4yNo5PvhGne8aRyamne9T/ABNTpcnKpPJ9x0oTeWNs9pTpFikAABKLT5yjS0WtHtd7yfOTUJ9Zb3uTefOTUIm0z7UUqg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8202" name="AutoShape 10" descr="data:image/jpeg;base64,/9j/4AAQSkZJRgABAQAAAQABAAD/2wCEAAkGBxAPDQ8NDRANDQ0NDw0NDA0MDw8MDQ0NFBEWFhQRFBQYHCggGBolGxQUITEhJSkrLi4uFx8zODMsNygtLisBCgoKDg0OFxAQFywcHBwsLCwsLCwsLCwsLCwsLCwsLCwsLCwsLCwsLCwsLCwsLCwsLCwsLCwsLCwsLCwsLCwsLP/AABEIAMQBAQMBEQACEQEDEQH/xAAbAAEAAwEBAQEAAAAAAAAAAAAAAgMEAQUGB//EADYQAQACAQIDBQUGBQUAAAAAAAABAgMEERIhMQUTQVFxImGBkbEGI2KhwdEyQoKy4RUzUnKS/8QAGwEBAAMBAQEBAAAAAAAAAAAAAAECAwQFBgf/xAAyEQEAAgIBAwAGCAcBAAAAAAAAAQIDEQQSITEFE0FRYbEiIzI0YnFyshQVM0KRofDR/9oADAMBAAIRAxEAPwD8NAAAAAAAAAAAAAAAAAAAAAAAAAAAAAAAAAAAAAAAAAAAAAAAAAAAAAAAAAAAAAAAAAAAAAAAAAAAAAAAAAAAAAAAAAAAAAAAAAAAAAAAAAAAAAAAAAAAAAAAAAAAAAAAAAAAAAAAABKlJnpEz6L0x2v9mNm19dFefCI9ZdNeDmt7NK9UJx2dfzr85/Zp/LM3vj/f/iOuHJ7Pyfhn0lE+jc0e6U9cKcmnvXrWfrDnvxstPtVlMTEqmCQAAFtMF56Vn6N6cfLfxVG4W10F58o+LePR2afcjrhL/Tsn4fnK38tzfBHXCu+jyR/LM+m0sb8LNX+3/CeqFE1mOsTHryc0xMTqY0s4gAAAAAAAAAAAAAAAATx45tO0Q0x4rZJ1WETOm/T6GOtuc/k9bB6PrHe3dSbPQx4I8nqUwxCm2iuFvGNCcYmkY0bd7o9WbRtgROI2x6js6tvDafOOUuHPwMeTzGp98LxaYeTqtFanP+KvnHh6vC5PByYe/mGkWiXMGkm3OeUfmYOHfJ3ntBNtPS0+jrHSOfn4vYwcOlPEM5tLXTC7a44VXRiaxjQl3S/qzZOFE4jajNpK2jaYifVhl41Lxq0bTE6eXquy9udP/M/pLxuR6L13x/4aRf3vNtWYnaY2mOsS8i1ZrOrRqWjtKTadqxMz5RzVmdJrWbTqI234OyMluu1fzllOasO7H6Py289m/F2BXxtafTaGc55dlfRVfbMr4+z+P8XzV9fLb+VYviqyfZ2v8trx67SmORPuZ29EV/ttLDqOw8teddrx7uU/KWlc1ZceX0Zmp47vNvSaztaJrMeExtLWJ28+1ZrOpjUopQAAAAAAtwYZtPu8XRgwTkn4ImdPW0+CIjk97DhisaiGUy248btrRVfSjorVC2tGsVQnFF4qJcCelG3JojpELY1Joli11PZ285iPg4uTXVde9aJU4sTLHj0lqpR01oqurRvFULIo0ionFFulBwHSIzRWapVXxsrUNsGr0Nb7b+fWOrzObw65aT27x4a4p+lET4216PQ1rG0REPh7Xme763Dxq0jUQ9LFgZzLtrjaaYVdt4osjCja/Q73Js6Fd8HuTtWcbDrezqZI2tWJ8p8Y9JXpkmPDjz8SmSNWjb5XtPsm2He1d7Y/Pxr6/u7MeWLfm+d5fBth7x3q81q4AAAAEqU3nZpixze2kTOnq6bFtD3sGKKxqGUy34qPQpVVppV0VqhfWresIWRDWIQnFVtId4U6DhNCM1VmBh19edY9Z+ji5Md6wvCGOrOlUtFKuisKra1bRCFkQvEISiFtDvCaHJqjQrtVSYSoyUY2qnb0MWN+X3jpma+7s/QccbiJaqUZ7dFatFaK7axVZFEL6d4A0jNEomqrJjTEs7VYtRg3haJc+THEvj+2uzO6njpHsTPOP+M/s7sWTq7T5fL8/heqnrr9mf8ATyWzzQAAGzR4/F6vExajfvZ2l6mKr18cKS144ddYQ0UhvWFV1YbRCFlYaQhOIW0J7LaHNjQ5MKzA87Wx7cf9Y+suHkfbj8lquUhFYSvpDesIXVhpCE4hdCcQtpDuydJcmEaFcwrIqvDOYT7Ho4a8oflfJjWbJH4rfOX6Jx++Ok/CPk1Uq53XWF9YQ0iFkVQtp3hE6cmoiYV2qlWYZstFoljarzdbp4tWazG8TExMe5pWdS4s+KLRMT4l8PrtNOLJak9I51nzr4PQpbqjb5DkYZxZJrLOsxAdrHNeleq0QS9TTV5Q93DDKW7FDvpCjVR1VRK+jeqF1W0IlZC8IXUjdaB6On7Pm0bxDO2aKmmfVaaadV6XixpllaR5ur/3PhDz8/8AUWjwUKpX0bwhZVrCq2q0IbNJppvJa8VhLTqOzprG+zOmaLSaebeu0txXZSRXZSR6On6R6Q/K+ZGuRlj8dv3S/ReJ3wY/01+UNVHK7IXVQ0how490L+F9tJMRvsnSsZKyzWqhdVYUlTkhZnaGLPVaHNeHyv2l03sxkjrWdp9J/wA/V14Ld9PnvSuL6MXj2PnnU8MBPF1dHGj6W0W8PUwPaxMpbcTuoq1UdNUSvo3qhbVrCJW1aQhpwVWQ+h7O1da12lw5sc2leJYO1c8Wnk6MFJrCJeRLeVXmamfvLfD6Q87N/UlpHh2iai+jeELKtIVXY4XHrdm5eCY3Z5q9UJiXo6/XVtTbk5sWGYlMy+czTzd6imyspV2UsPQ038NfSPo/LOd96zfrt+6X6Jwvu+L9NflDXRyO6F9ELw9DQztMbkeUZO9XsZ81Jp4btJmNOKlLRZ4GonmyejHhnsKyoyJhnZkzLwwu8XtfHxY7x51nb1bY51MPL5lOrHaPg+Md75QBZi6urjeZVs9PBL2MUs5bMcu2kqtWOXTWRdWW8SqurLWJQuxzzXhD1tLWuyLTKYV6m+08l6/FDHfJutsVTKJkebqZ+8t/T/bDz80/WT/3sXjwlSU1kXVltEoW1lrCJejoqxPVbaGnUViI5IrO/JLBfLLRCqbGxCZVlKFpZzKXoaafZr6R9H5dzvvWb9dv3S/QeF93xfpr8oaqS5HdEtukrvKGkS9G2OIjeBEWmZY8meeiF+yi1hO1dpSrMqrylnMsmaVoYXl5eunlLWrhzeJfES9B8e4CeOXRx5+kiXo6e3J6+KWctmOXbSVZaqS6ayhdWW9ZQurLWJQtrZpEoaMepmFtocvl3W2K9zY5Mo2PN1M/eW/p/th52afrJ/72Lx4SpKayLqy3iULa2aRI0Yc2y+0LcmpmYWQomydjm6NiMyrMiu8qTKXoYLco9IfmHL78jLP47ful+gcTthxx+GvyhppZyuyJasOXZDSJabauZjZC21E33E7c4g2hayVZlTksmGcyyZrLQwvLye0Mm1bT5RLasd3n8i2qzL453PlAHazzaYratCJbdPZ62Oykt2OztpZRppZ1VlC+lm9ZQtrZrEoWxZpEiUWW2JcS20aOI2acmyJkebqZ+8n4fSHnZp+slePCVLJrIurZtEoWVlrEoWRZeJEosttDvEnZpybI2I2srMpVWszmw34rcofmnJ75sk/in5y+9486x1j4R8mml2Dqiy6t1dLxZOLml4lLjQnbk3NHUha6VJsoyXSztZkzXXiHPezwe2s+1Jjxty+boxV7vI5+XWOY97551PBAAX4rPSw33ESpMN2K7ux2VaqWddLKyvpd0VshdWzSLIWRZrFhOLLRZDvEt1BxHUIzZWbDBqrfefCHn57fWLx4KWTWyF1btosLa2aRZCcWaRZCUWW6h3iNjk2OoQmyk2SrvdnNifDZjyPzrJ3vaffM/N9xjnVYhppkZabxZdXIrppFk4yIX6ku8E9Tk5DSOpXbInSs2UZMq0QxtZh1GZeIc2S75rtPUcd9vCv1deOuofP8zL131HsYmjjAASpOzXFk6ZRMNOLI9OllJbMeR1UurLRS7prdC6t20WQsrdpFhOLrdQ7xp6g4zqEZyKzYYNZf2498fq4ORb6cfktDlLlbi+t29bIW1u1iyE4uvFhPjW6g4zqHJujqELZFJsKb3Y3ya7piN9mnFmfB6fXVu00yo03rddXKrppF1kZUaX63e9NJ63JymletVfMtpSbs2bOmIY3yPH7R1u0bR1n8m9KbeZyuR0xqPLx5l0PHcAAABOlnThy67SiYaMeR31uppqx5XRXIjS6uRvW6FtcjSLo0lGReLmne8T1oJyHWaQtkUnInTDrcnOvx/Rxci+5haIRx5VK3NNNMjordC2t20XQnGReLmkoyLdaDvDrHJyIm6dK75WVshpnyZnHyc2qWn4S1xV3ePzWYs75mYe7W7VjzqTVvXI0Vzq6axkWRmNL+sO/RpPrEbZ06VnIoyalaKsrZXm6vXeEdWtaOHPyYr+bzL2mZ3nq2iNPLtabTuUUqgAAAAJVts2x5pr+SJhbTI7aZYt4VmF1MzeLo0urmaRkRpOMy/rDTvfJ9aaRtnVnKaU5NSxvn15TEMuTLvLgy8nc9logrkaY88T5JhdTK6YurpdXM1jIjSyMy8ZDSXer+sRonMj1ppC2dScqdM+XUubJyIqmIZrZJmd3nZMs38+Gkdu8LMeo83PNHTTkTH2mmmfylSay6q5qz4ldXUSrprGRONUjpW9aTqjpPWqcms960UZX5ER5lky6qZ6NIppx5OTM+FEyu5nAAAAAAAAASi8ta5rQjSUZGscn3wjTverfxMGnO9J5Pug6XJvLK3ItKdI7sZtM+UuIAHYs0rltVGk4yNo5PvhGne8aRyamne9T/ABNTpcnKpPJ9x0oTeWNs9pTpFikAABKLT5yjS0WtHtd7yfOTUJ9Zb3uTefOTUIm0z7UUqg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2050" name="Picture 2" descr="http://www.sedationdentistry4u.com/nitrous-oxide-chemistry.gif"/>
          <p:cNvPicPr>
            <a:picLocks noChangeAspect="1" noChangeArrowheads="1"/>
          </p:cNvPicPr>
          <p:nvPr/>
        </p:nvPicPr>
        <p:blipFill rotWithShape="1">
          <a:blip r:embed="rId2">
            <a:extLst>
              <a:ext uri="{28A0092B-C50C-407E-A947-70E740481C1C}">
                <a14:useLocalDpi xmlns:a14="http://schemas.microsoft.com/office/drawing/2010/main" val="0"/>
              </a:ext>
            </a:extLst>
          </a:blip>
          <a:srcRect t="13684"/>
          <a:stretch/>
        </p:blipFill>
        <p:spPr bwMode="auto">
          <a:xfrm>
            <a:off x="3275856" y="4365104"/>
            <a:ext cx="2771775" cy="1858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59" y="620688"/>
            <a:ext cx="7467600" cy="4525963"/>
          </a:xfrm>
        </p:spPr>
        <p:txBody>
          <a:bodyPr/>
          <a:lstStyle/>
          <a:p>
            <a:r>
              <a:rPr lang="en-CA" dirty="0" smtClean="0"/>
              <a:t>The molecule’s increased ability to vibrate will allow for greater absorption of energy</a:t>
            </a:r>
            <a:endParaRPr lang="en-CA" dirty="0"/>
          </a:p>
        </p:txBody>
      </p:sp>
      <p:pic>
        <p:nvPicPr>
          <p:cNvPr id="32770" name="Picture 2"/>
          <p:cNvPicPr>
            <a:picLocks noChangeAspect="1" noChangeArrowheads="1"/>
          </p:cNvPicPr>
          <p:nvPr/>
        </p:nvPicPr>
        <p:blipFill>
          <a:blip r:embed="rId3" cstate="print"/>
          <a:srcRect/>
          <a:stretch>
            <a:fillRect/>
          </a:stretch>
        </p:blipFill>
        <p:spPr bwMode="auto">
          <a:xfrm>
            <a:off x="611558" y="2564904"/>
            <a:ext cx="7613989" cy="353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http://www.nc-climate.ncsu.edu/secc_edu/images/AtmConcentration.bmp"/>
          <p:cNvPicPr>
            <a:picLocks noChangeAspect="1" noChangeArrowheads="1"/>
          </p:cNvPicPr>
          <p:nvPr/>
        </p:nvPicPr>
        <p:blipFill rotWithShape="1">
          <a:blip r:embed="rId2" cstate="print"/>
          <a:srcRect l="2555" r="3587"/>
          <a:stretch/>
        </p:blipFill>
        <p:spPr bwMode="auto">
          <a:xfrm>
            <a:off x="323528" y="836712"/>
            <a:ext cx="8419727" cy="41764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570186"/>
          </a:xfrm>
        </p:spPr>
        <p:txBody>
          <a:bodyPr>
            <a:normAutofit/>
          </a:bodyPr>
          <a:lstStyle/>
          <a:p>
            <a:r>
              <a:rPr lang="en-CA" dirty="0" smtClean="0"/>
              <a:t>Greenhouse Gases – Changing the Climate</a:t>
            </a:r>
            <a:endParaRPr lang="en-CA" dirty="0"/>
          </a:p>
        </p:txBody>
      </p:sp>
      <p:sp>
        <p:nvSpPr>
          <p:cNvPr id="3" name="Content Placeholder 2"/>
          <p:cNvSpPr>
            <a:spLocks noGrp="1"/>
          </p:cNvSpPr>
          <p:nvPr>
            <p:ph idx="1"/>
          </p:nvPr>
        </p:nvSpPr>
        <p:spPr>
          <a:xfrm>
            <a:off x="467544" y="1484784"/>
            <a:ext cx="7467600" cy="4525963"/>
          </a:xfrm>
        </p:spPr>
        <p:txBody>
          <a:bodyPr/>
          <a:lstStyle/>
          <a:p>
            <a:endParaRPr lang="en-CA" dirty="0" smtClean="0"/>
          </a:p>
          <a:p>
            <a:endParaRPr lang="en-CA" dirty="0" smtClean="0"/>
          </a:p>
          <a:p>
            <a:r>
              <a:rPr lang="en-CA" dirty="0" smtClean="0"/>
              <a:t>Greenhouse gases have been a part of our atmosphere for hundreds of thousands of years and have contributed to the naturally occurring greenhouse effect</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 what’s happening now?</a:t>
            </a:r>
            <a:endParaRPr lang="en-CA" dirty="0"/>
          </a:p>
        </p:txBody>
      </p:sp>
      <p:pic>
        <p:nvPicPr>
          <p:cNvPr id="36866" name="Picture 2"/>
          <p:cNvPicPr>
            <a:picLocks noGrp="1" noChangeAspect="1" noChangeArrowheads="1"/>
          </p:cNvPicPr>
          <p:nvPr>
            <p:ph idx="1"/>
          </p:nvPr>
        </p:nvPicPr>
        <p:blipFill>
          <a:blip r:embed="rId2" cstate="print"/>
          <a:srcRect/>
          <a:stretch>
            <a:fillRect/>
          </a:stretch>
        </p:blipFill>
        <p:spPr bwMode="auto">
          <a:xfrm>
            <a:off x="395536" y="1484784"/>
            <a:ext cx="8161122" cy="3455074"/>
          </a:xfrm>
          <a:prstGeom prst="rect">
            <a:avLst/>
          </a:prstGeom>
          <a:noFill/>
          <a:ln w="9525">
            <a:noFill/>
            <a:miter lim="800000"/>
            <a:headEnd/>
            <a:tailEnd/>
          </a:ln>
        </p:spPr>
      </p:pic>
      <p:sp>
        <p:nvSpPr>
          <p:cNvPr id="5" name="TextBox 4"/>
          <p:cNvSpPr txBox="1"/>
          <p:nvPr/>
        </p:nvSpPr>
        <p:spPr>
          <a:xfrm>
            <a:off x="683568" y="5373216"/>
            <a:ext cx="7488832" cy="954107"/>
          </a:xfrm>
          <a:prstGeom prst="rect">
            <a:avLst/>
          </a:prstGeom>
          <a:noFill/>
        </p:spPr>
        <p:txBody>
          <a:bodyPr wrap="square" rtlCol="0">
            <a:spAutoFit/>
          </a:bodyPr>
          <a:lstStyle/>
          <a:p>
            <a:r>
              <a:rPr lang="en-CA" sz="2800" dirty="0" smtClean="0"/>
              <a:t>Increases  since about 1750 are attributed to human activities in the industrial era.</a:t>
            </a:r>
            <a:endParaRPr lang="en-CA"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Lesson 1 – Greenhouse Effect</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Introduction to climate and climate change</a:t>
            </a:r>
          </a:p>
          <a:p>
            <a:r>
              <a:rPr lang="en-CA" dirty="0" smtClean="0"/>
              <a:t>Greenhouse Effect</a:t>
            </a:r>
          </a:p>
          <a:p>
            <a:pPr>
              <a:buNone/>
            </a:pPr>
            <a:endParaRPr lang="en-CA" dirty="0"/>
          </a:p>
        </p:txBody>
      </p:sp>
      <p:pic>
        <p:nvPicPr>
          <p:cNvPr id="3074" name="Picture 2" descr="http://www.gov.pe.ca/photos/sites/environment/climate_change/greenhouse-effect4.jpg?63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24944"/>
            <a:ext cx="4496569" cy="2972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a:stretch>
            <a:fillRect/>
          </a:stretch>
        </p:blipFill>
        <p:spPr bwMode="auto">
          <a:xfrm>
            <a:off x="179512" y="1556792"/>
            <a:ext cx="8705769" cy="4038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r>
              <a:rPr lang="en-CA" dirty="0" smtClean="0"/>
              <a:t>Anthropogenic (Human Influenced) Sources of Greenhouse Gases</a:t>
            </a:r>
            <a:endParaRPr lang="en-CA" dirty="0"/>
          </a:p>
        </p:txBody>
      </p:sp>
      <p:sp>
        <p:nvSpPr>
          <p:cNvPr id="3" name="Content Placeholder 2"/>
          <p:cNvSpPr>
            <a:spLocks noGrp="1"/>
          </p:cNvSpPr>
          <p:nvPr>
            <p:ph idx="1"/>
          </p:nvPr>
        </p:nvSpPr>
        <p:spPr>
          <a:xfrm>
            <a:off x="251520" y="1556792"/>
            <a:ext cx="7467600" cy="4525963"/>
          </a:xfrm>
        </p:spPr>
        <p:txBody>
          <a:bodyPr/>
          <a:lstStyle/>
          <a:p>
            <a:endParaRPr lang="en-CA" dirty="0" smtClean="0"/>
          </a:p>
          <a:p>
            <a:r>
              <a:rPr lang="en-CA" dirty="0" smtClean="0"/>
              <a:t>Carbon Dioxide:</a:t>
            </a:r>
          </a:p>
          <a:p>
            <a:pPr lvl="1"/>
            <a:r>
              <a:rPr lang="en-CA" dirty="0" smtClean="0"/>
              <a:t>Burning fossil fuels (coal, gasoline, natural gas) releases CO</a:t>
            </a:r>
            <a:r>
              <a:rPr lang="en-CA" baseline="-25000" dirty="0" smtClean="0"/>
              <a:t>2</a:t>
            </a:r>
          </a:p>
          <a:p>
            <a:pPr lvl="1"/>
            <a:r>
              <a:rPr lang="en-CA" dirty="0" smtClean="0"/>
              <a:t>Deforestation – inhibits photosynthesis which would remove CO</a:t>
            </a:r>
            <a:r>
              <a:rPr lang="en-CA" baseline="-25000" dirty="0" smtClean="0"/>
              <a:t>2</a:t>
            </a:r>
            <a:r>
              <a:rPr lang="en-CA" dirty="0" smtClean="0"/>
              <a:t> from the atmosphere; also as left over forest waste decomposes, it produces greenhouse gases</a:t>
            </a:r>
            <a:endParaRPr lang="en-CA" dirty="0"/>
          </a:p>
        </p:txBody>
      </p:sp>
      <p:pic>
        <p:nvPicPr>
          <p:cNvPr id="4" name="Picture 2"/>
          <p:cNvPicPr>
            <a:picLocks noChangeAspect="1" noChangeArrowheads="1"/>
          </p:cNvPicPr>
          <p:nvPr/>
        </p:nvPicPr>
        <p:blipFill>
          <a:blip r:embed="rId2" cstate="print"/>
          <a:srcRect/>
          <a:stretch>
            <a:fillRect/>
          </a:stretch>
        </p:blipFill>
        <p:spPr bwMode="auto">
          <a:xfrm>
            <a:off x="7407646" y="1556792"/>
            <a:ext cx="1483448"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CA" dirty="0" smtClean="0"/>
              <a:t>Anthropogenic (Human Influenced) Sources of Greenhouse Gases</a:t>
            </a:r>
            <a:endParaRPr lang="en-CA" dirty="0"/>
          </a:p>
        </p:txBody>
      </p:sp>
      <p:sp>
        <p:nvSpPr>
          <p:cNvPr id="3" name="Content Placeholder 2"/>
          <p:cNvSpPr>
            <a:spLocks noGrp="1"/>
          </p:cNvSpPr>
          <p:nvPr>
            <p:ph idx="1"/>
          </p:nvPr>
        </p:nvSpPr>
        <p:spPr/>
        <p:txBody>
          <a:bodyPr/>
          <a:lstStyle/>
          <a:p>
            <a:r>
              <a:rPr lang="en-CA" dirty="0" smtClean="0"/>
              <a:t>Methane</a:t>
            </a:r>
          </a:p>
          <a:p>
            <a:pPr lvl="1"/>
            <a:r>
              <a:rPr lang="en-CA" dirty="0" smtClean="0"/>
              <a:t>Agricultural activities – rice farming, cattle ranching</a:t>
            </a:r>
          </a:p>
          <a:p>
            <a:pPr lvl="1"/>
            <a:r>
              <a:rPr lang="en-CA" dirty="0" smtClean="0"/>
              <a:t>Landfills and sewage treatment plants – methane is released as organic material decays</a:t>
            </a:r>
          </a:p>
          <a:p>
            <a:pPr lvl="1"/>
            <a:r>
              <a:rPr lang="en-CA" dirty="0" smtClean="0"/>
              <a:t>Coal mining and natural gas extraction releases methane</a:t>
            </a:r>
            <a:endParaRPr lang="en-CA" dirty="0"/>
          </a:p>
        </p:txBody>
      </p:sp>
      <p:pic>
        <p:nvPicPr>
          <p:cNvPr id="4" name="Picture 2"/>
          <p:cNvPicPr>
            <a:picLocks noChangeAspect="1" noChangeArrowheads="1"/>
          </p:cNvPicPr>
          <p:nvPr/>
        </p:nvPicPr>
        <p:blipFill rotWithShape="1">
          <a:blip r:embed="rId2" cstate="print"/>
          <a:srcRect l="9654" t="4092" b="10520"/>
          <a:stretch/>
        </p:blipFill>
        <p:spPr bwMode="auto">
          <a:xfrm>
            <a:off x="7596336" y="1556792"/>
            <a:ext cx="123778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Nitrous Oxide</a:t>
            </a:r>
          </a:p>
          <a:p>
            <a:pPr lvl="1"/>
            <a:r>
              <a:rPr lang="en-CA" dirty="0" smtClean="0"/>
              <a:t>Management of livestock feed and waste</a:t>
            </a:r>
          </a:p>
          <a:p>
            <a:pPr lvl="1"/>
            <a:r>
              <a:rPr lang="en-CA" dirty="0" smtClean="0"/>
              <a:t>Use of nitrogen fertilizers </a:t>
            </a:r>
          </a:p>
          <a:p>
            <a:pPr lvl="1">
              <a:buNone/>
            </a:pPr>
            <a:r>
              <a:rPr lang="en-CA" dirty="0" smtClean="0"/>
              <a:t>	</a:t>
            </a:r>
          </a:p>
          <a:p>
            <a:pPr lvl="1">
              <a:buNone/>
            </a:pPr>
            <a:r>
              <a:rPr lang="en-CA" dirty="0" err="1" smtClean="0"/>
              <a:t>Chloroflurocarbons</a:t>
            </a:r>
            <a:r>
              <a:rPr lang="en-CA" dirty="0" smtClean="0"/>
              <a:t> (CFCs)</a:t>
            </a:r>
          </a:p>
          <a:p>
            <a:pPr lvl="1"/>
            <a:r>
              <a:rPr lang="en-CA" dirty="0" smtClean="0"/>
              <a:t>	no natural sources of CFCs</a:t>
            </a:r>
          </a:p>
          <a:p>
            <a:pPr lvl="1"/>
            <a:r>
              <a:rPr lang="en-CA" dirty="0" smtClean="0"/>
              <a:t>Leak out of refrigerators and air conditioners</a:t>
            </a:r>
          </a:p>
        </p:txBody>
      </p:sp>
      <p:sp>
        <p:nvSpPr>
          <p:cNvPr id="4" name="Title 1"/>
          <p:cNvSpPr>
            <a:spLocks noGrp="1"/>
          </p:cNvSpPr>
          <p:nvPr>
            <p:ph type="title"/>
          </p:nvPr>
        </p:nvSpPr>
        <p:spPr>
          <a:xfrm>
            <a:off x="457200" y="274638"/>
            <a:ext cx="9371384" cy="1143000"/>
          </a:xfrm>
        </p:spPr>
        <p:txBody>
          <a:bodyPr>
            <a:normAutofit fontScale="90000"/>
          </a:bodyPr>
          <a:lstStyle/>
          <a:p>
            <a:r>
              <a:rPr lang="en-CA" dirty="0" smtClean="0"/>
              <a:t>Anthropogenic (Human Influenced) Sources of Greenhouse Gases</a:t>
            </a:r>
            <a:endParaRPr lang="en-CA" dirty="0"/>
          </a:p>
        </p:txBody>
      </p:sp>
      <p:pic>
        <p:nvPicPr>
          <p:cNvPr id="5" name="Picture 2" descr="http://www.sedationdentistry4u.com/nitrous-oxide-chemistry.gif"/>
          <p:cNvPicPr>
            <a:picLocks noChangeAspect="1" noChangeArrowheads="1"/>
          </p:cNvPicPr>
          <p:nvPr/>
        </p:nvPicPr>
        <p:blipFill rotWithShape="1">
          <a:blip r:embed="rId2">
            <a:extLst>
              <a:ext uri="{28A0092B-C50C-407E-A947-70E740481C1C}">
                <a14:useLocalDpi xmlns:a14="http://schemas.microsoft.com/office/drawing/2010/main" val="0"/>
              </a:ext>
            </a:extLst>
          </a:blip>
          <a:srcRect t="13684"/>
          <a:stretch/>
        </p:blipFill>
        <p:spPr bwMode="auto">
          <a:xfrm>
            <a:off x="6475939" y="2708920"/>
            <a:ext cx="2311252" cy="1549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fontScale="90000"/>
          </a:bodyPr>
          <a:lstStyle/>
          <a:p>
            <a:r>
              <a:rPr lang="en-CA" dirty="0" smtClean="0"/>
              <a:t>Anthropogenic Greenhouse Effect</a:t>
            </a:r>
            <a:endParaRPr lang="en-CA" dirty="0"/>
          </a:p>
        </p:txBody>
      </p:sp>
      <p:sp>
        <p:nvSpPr>
          <p:cNvPr id="3" name="Content Placeholder 2"/>
          <p:cNvSpPr>
            <a:spLocks noGrp="1"/>
          </p:cNvSpPr>
          <p:nvPr>
            <p:ph idx="1"/>
          </p:nvPr>
        </p:nvSpPr>
        <p:spPr/>
        <p:txBody>
          <a:bodyPr/>
          <a:lstStyle/>
          <a:p>
            <a:r>
              <a:rPr lang="en-CA" dirty="0" smtClean="0"/>
              <a:t>The increase in the amount of lower-energy infrared radiation trapped by the atmosphere as a result of higher levels of greenhouse gases in the atmosphere due to human activities, which is leading to an increase in Earth’s average global temperature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867328" cy="1143000"/>
          </a:xfrm>
        </p:spPr>
        <p:txBody>
          <a:bodyPr>
            <a:normAutofit fontScale="90000"/>
          </a:bodyPr>
          <a:lstStyle/>
          <a:p>
            <a:r>
              <a:rPr lang="en-CA" dirty="0" smtClean="0"/>
              <a:t>Carbon Dioxide &amp; Global Temperature</a:t>
            </a:r>
            <a:endParaRPr lang="en-CA" dirty="0"/>
          </a:p>
        </p:txBody>
      </p:sp>
      <p:sp>
        <p:nvSpPr>
          <p:cNvPr id="3" name="Content Placeholder 2"/>
          <p:cNvSpPr>
            <a:spLocks noGrp="1"/>
          </p:cNvSpPr>
          <p:nvPr>
            <p:ph idx="1"/>
          </p:nvPr>
        </p:nvSpPr>
        <p:spPr/>
        <p:txBody>
          <a:bodyPr/>
          <a:lstStyle/>
          <a:p>
            <a:r>
              <a:rPr lang="en-CA" dirty="0" smtClean="0"/>
              <a:t>Increases in carbon dioxide levels result in increases in global temperature due to the greenhouse effect; however, increases in temperature can also cause increases in carbon dioxide levels</a:t>
            </a:r>
          </a:p>
          <a:p>
            <a:endParaRPr lang="en-CA" dirty="0" smtClean="0"/>
          </a:p>
          <a:p>
            <a:r>
              <a:rPr lang="en-CA" dirty="0" smtClean="0"/>
              <a:t>As the temperature increases, carbon dioxide stored in plants and oceans (carbon sinks) get released</a:t>
            </a:r>
            <a:endParaRPr lang="en-CA" dirty="0"/>
          </a:p>
        </p:txBody>
      </p:sp>
      <p:pic>
        <p:nvPicPr>
          <p:cNvPr id="4" name="Picture 2"/>
          <p:cNvPicPr>
            <a:picLocks noChangeAspect="1" noChangeArrowheads="1"/>
          </p:cNvPicPr>
          <p:nvPr/>
        </p:nvPicPr>
        <p:blipFill>
          <a:blip r:embed="rId2" cstate="print"/>
          <a:srcRect/>
          <a:stretch>
            <a:fillRect/>
          </a:stretch>
        </p:blipFill>
        <p:spPr bwMode="auto">
          <a:xfrm>
            <a:off x="7494782" y="188641"/>
            <a:ext cx="1483448"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lstStyle/>
          <a:p>
            <a:r>
              <a:rPr lang="en-CA" dirty="0" smtClean="0"/>
              <a:t>Positive Feedback Loop</a:t>
            </a:r>
            <a:endParaRPr lang="en-CA" dirty="0"/>
          </a:p>
        </p:txBody>
      </p:sp>
      <p:pic>
        <p:nvPicPr>
          <p:cNvPr id="38914" name="Picture 2"/>
          <p:cNvPicPr>
            <a:picLocks noChangeAspect="1" noChangeArrowheads="1"/>
          </p:cNvPicPr>
          <p:nvPr/>
        </p:nvPicPr>
        <p:blipFill>
          <a:blip r:embed="rId2" cstate="print"/>
          <a:srcRect/>
          <a:stretch>
            <a:fillRect/>
          </a:stretch>
        </p:blipFill>
        <p:spPr bwMode="auto">
          <a:xfrm>
            <a:off x="1979712" y="1124744"/>
            <a:ext cx="5437675"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47248" cy="4525963"/>
          </a:xfrm>
        </p:spPr>
        <p:txBody>
          <a:bodyPr/>
          <a:lstStyle/>
          <a:p>
            <a:r>
              <a:rPr lang="en-CA" dirty="0" smtClean="0">
                <a:hlinkClick r:id="rId2"/>
              </a:rPr>
              <a:t>http</a:t>
            </a:r>
            <a:r>
              <a:rPr lang="en-CA" dirty="0">
                <a:hlinkClick r:id="rId2"/>
              </a:rPr>
              <a:t>://</a:t>
            </a:r>
            <a:r>
              <a:rPr lang="en-CA" dirty="0" smtClean="0">
                <a:hlinkClick r:id="rId2"/>
              </a:rPr>
              <a:t>www.youtube.com/watch?v=gLk5Y1YOmO0</a:t>
            </a:r>
            <a:r>
              <a:rPr lang="en-CA" dirty="0" smtClean="0"/>
              <a:t> Drought in Brazil – Coffee at risk!</a:t>
            </a:r>
          </a:p>
          <a:p>
            <a:r>
              <a:rPr lang="en-CA" dirty="0">
                <a:hlinkClick r:id="rId3"/>
              </a:rPr>
              <a:t>http://</a:t>
            </a:r>
            <a:r>
              <a:rPr lang="en-CA" dirty="0" smtClean="0">
                <a:hlinkClick r:id="rId3"/>
              </a:rPr>
              <a:t>www.youtube.com/watch?v=Sey5Q6aJiM8</a:t>
            </a:r>
            <a:r>
              <a:rPr lang="en-CA" dirty="0" smtClean="0"/>
              <a:t> California Drought</a:t>
            </a:r>
          </a:p>
          <a:p>
            <a:r>
              <a:rPr lang="en-CA" dirty="0" smtClean="0"/>
              <a:t>Google Ice Storm and Toronto Flood</a:t>
            </a:r>
          </a:p>
          <a:p>
            <a:endParaRPr lang="en-CA" dirty="0" smtClean="0"/>
          </a:p>
          <a:p>
            <a:endParaRPr lang="en-CA" dirty="0"/>
          </a:p>
        </p:txBody>
      </p:sp>
      <p:sp>
        <p:nvSpPr>
          <p:cNvPr id="4" name="TextBox 3"/>
          <p:cNvSpPr txBox="1"/>
          <p:nvPr/>
        </p:nvSpPr>
        <p:spPr>
          <a:xfrm>
            <a:off x="611560" y="692696"/>
            <a:ext cx="8136904" cy="830997"/>
          </a:xfrm>
          <a:prstGeom prst="rect">
            <a:avLst/>
          </a:prstGeom>
          <a:noFill/>
        </p:spPr>
        <p:txBody>
          <a:bodyPr wrap="square" rtlCol="0">
            <a:spAutoFit/>
          </a:bodyPr>
          <a:lstStyle/>
          <a:p>
            <a:r>
              <a:rPr lang="en-CA" sz="2400" dirty="0" smtClean="0">
                <a:hlinkClick r:id="rId4"/>
              </a:rPr>
              <a:t>http://www.youtube.com/watch?v=ZzCA60W</a:t>
            </a:r>
          </a:p>
          <a:p>
            <a:r>
              <a:rPr lang="en-CA" sz="2400" dirty="0" err="1" smtClean="0">
                <a:hlinkClick r:id="rId4"/>
              </a:rPr>
              <a:t>noMk</a:t>
            </a:r>
            <a:endParaRPr lang="en-CA"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Greenhouse Effect</a:t>
            </a:r>
            <a:endParaRPr lang="en-CA" dirty="0"/>
          </a:p>
        </p:txBody>
      </p:sp>
      <p:sp>
        <p:nvSpPr>
          <p:cNvPr id="3" name="Content Placeholder 2"/>
          <p:cNvSpPr>
            <a:spLocks noGrp="1"/>
          </p:cNvSpPr>
          <p:nvPr>
            <p:ph idx="1"/>
          </p:nvPr>
        </p:nvSpPr>
        <p:spPr>
          <a:xfrm>
            <a:off x="467544" y="1268760"/>
            <a:ext cx="7467600" cy="4525963"/>
          </a:xfrm>
        </p:spPr>
        <p:txBody>
          <a:bodyPr/>
          <a:lstStyle/>
          <a:p>
            <a:r>
              <a:rPr lang="en-CA" dirty="0" smtClean="0"/>
              <a:t>It is a natural process that has been happening for millions of years</a:t>
            </a:r>
          </a:p>
          <a:p>
            <a:endParaRPr lang="en-CA" dirty="0" smtClean="0"/>
          </a:p>
          <a:p>
            <a:r>
              <a:rPr lang="en-CA" dirty="0" smtClean="0"/>
              <a:t>Gases and clouds absorb infrared radiation emitted from Earth’s surface and radiate it, heating the atmosphere and Earth’s surface</a:t>
            </a:r>
          </a:p>
          <a:p>
            <a:r>
              <a:rPr lang="en-CA" dirty="0" smtClean="0">
                <a:hlinkClick r:id="rId2"/>
              </a:rPr>
              <a:t>http://www.youtube.com/watch?v=OqVyRa1iuMc</a:t>
            </a:r>
            <a:endParaRPr lang="en-CA" dirty="0" smtClean="0"/>
          </a:p>
          <a:p>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8" name="Picture 2"/>
          <p:cNvPicPr>
            <a:picLocks noChangeAspect="1" noChangeArrowheads="1"/>
          </p:cNvPicPr>
          <p:nvPr/>
        </p:nvPicPr>
        <p:blipFill rotWithShape="1">
          <a:blip r:embed="rId2" cstate="print"/>
          <a:srcRect l="2750" t="2920" r="959" b="1842"/>
          <a:stretch/>
        </p:blipFill>
        <p:spPr bwMode="auto">
          <a:xfrm>
            <a:off x="251520" y="225468"/>
            <a:ext cx="8804798" cy="5473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426170"/>
          </a:xfrm>
        </p:spPr>
        <p:txBody>
          <a:bodyPr>
            <a:noAutofit/>
          </a:bodyPr>
          <a:lstStyle/>
          <a:p>
            <a:pPr algn="ctr"/>
            <a:r>
              <a:rPr lang="en-CA" sz="3600" dirty="0" smtClean="0"/>
              <a:t>What if there was no Greenhouse effect?</a:t>
            </a:r>
            <a:endParaRPr lang="en-CA" sz="3600" dirty="0"/>
          </a:p>
        </p:txBody>
      </p:sp>
      <p:sp>
        <p:nvSpPr>
          <p:cNvPr id="3" name="Content Placeholder 2"/>
          <p:cNvSpPr>
            <a:spLocks noGrp="1"/>
          </p:cNvSpPr>
          <p:nvPr>
            <p:ph idx="1"/>
          </p:nvPr>
        </p:nvSpPr>
        <p:spPr/>
        <p:txBody>
          <a:bodyPr/>
          <a:lstStyle/>
          <a:p>
            <a:endParaRPr lang="en-CA" dirty="0" smtClean="0"/>
          </a:p>
          <a:p>
            <a:r>
              <a:rPr lang="en-CA" dirty="0" smtClean="0"/>
              <a:t>The Earth’s average global temperature would be -18</a:t>
            </a:r>
            <a:r>
              <a:rPr lang="en-CA" baseline="30000" dirty="0" smtClean="0"/>
              <a:t>o</a:t>
            </a:r>
            <a:r>
              <a:rPr lang="en-CA" dirty="0" smtClean="0"/>
              <a:t>C instead of 15</a:t>
            </a:r>
            <a:r>
              <a:rPr lang="en-CA" baseline="30000" dirty="0" smtClean="0"/>
              <a:t>o</a:t>
            </a:r>
            <a:r>
              <a:rPr lang="en-CA" dirty="0" smtClean="0"/>
              <a:t>C</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Greenhouse Gases</a:t>
            </a:r>
            <a:endParaRPr lang="en-CA" dirty="0"/>
          </a:p>
        </p:txBody>
      </p:sp>
      <p:sp>
        <p:nvSpPr>
          <p:cNvPr id="3" name="Content Placeholder 2"/>
          <p:cNvSpPr>
            <a:spLocks noGrp="1"/>
          </p:cNvSpPr>
          <p:nvPr>
            <p:ph idx="1"/>
          </p:nvPr>
        </p:nvSpPr>
        <p:spPr>
          <a:xfrm>
            <a:off x="467544" y="1340768"/>
            <a:ext cx="7467600" cy="4525963"/>
          </a:xfrm>
        </p:spPr>
        <p:txBody>
          <a:bodyPr>
            <a:normAutofit/>
          </a:bodyPr>
          <a:lstStyle/>
          <a:p>
            <a:r>
              <a:rPr lang="en-CA" sz="2800" dirty="0" smtClean="0"/>
              <a:t>Any gas in the atmosphere (</a:t>
            </a:r>
            <a:r>
              <a:rPr lang="en-CA" sz="2800" dirty="0" err="1" smtClean="0"/>
              <a:t>ie</a:t>
            </a:r>
            <a:r>
              <a:rPr lang="en-CA" sz="2800" dirty="0" smtClean="0"/>
              <a:t>: water vapour, carbon dioxide, and methane) that absorbs lower energy infrared radiation</a:t>
            </a:r>
            <a:endParaRPr lang="en-CA" sz="2800" dirty="0"/>
          </a:p>
        </p:txBody>
      </p:sp>
      <p:pic>
        <p:nvPicPr>
          <p:cNvPr id="10246" name="Picture 6" descr="http://www.ux1.eiu.edu/~cfjps/1400/FIG01_010.JPG"/>
          <p:cNvPicPr>
            <a:picLocks noChangeAspect="1" noChangeArrowheads="1"/>
          </p:cNvPicPr>
          <p:nvPr/>
        </p:nvPicPr>
        <p:blipFill>
          <a:blip r:embed="rId2" cstate="print"/>
          <a:srcRect/>
          <a:stretch>
            <a:fillRect/>
          </a:stretch>
        </p:blipFill>
        <p:spPr bwMode="auto">
          <a:xfrm>
            <a:off x="2627784" y="2852936"/>
            <a:ext cx="4032448" cy="30243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Greenhouse Gas – Carbon Dioxide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CO</a:t>
            </a:r>
            <a:r>
              <a:rPr lang="en-CA" baseline="-25000" dirty="0" smtClean="0"/>
              <a:t>2</a:t>
            </a:r>
            <a:r>
              <a:rPr lang="en-CA" dirty="0" smtClean="0"/>
              <a:t> makes up only 385 </a:t>
            </a:r>
            <a:r>
              <a:rPr lang="en-CA" dirty="0" err="1" smtClean="0"/>
              <a:t>ppm</a:t>
            </a:r>
            <a:r>
              <a:rPr lang="en-CA" dirty="0" smtClean="0"/>
              <a:t> of the Earth’s atmosphere which represents only about 0.0385%</a:t>
            </a:r>
          </a:p>
          <a:p>
            <a:endParaRPr lang="en-CA" dirty="0" smtClean="0"/>
          </a:p>
          <a:p>
            <a:r>
              <a:rPr lang="en-CA" dirty="0" smtClean="0"/>
              <a:t>But, CO</a:t>
            </a:r>
            <a:r>
              <a:rPr lang="en-CA" baseline="-25000" dirty="0" smtClean="0"/>
              <a:t>2 </a:t>
            </a:r>
            <a:r>
              <a:rPr lang="en-CA" dirty="0" smtClean="0"/>
              <a:t>is estimated to cause up to a quarter (1/4) of the </a:t>
            </a:r>
            <a:r>
              <a:rPr lang="en-CA" u="sng" dirty="0" smtClean="0"/>
              <a:t>natural</a:t>
            </a:r>
            <a:r>
              <a:rPr lang="en-CA" dirty="0" smtClean="0"/>
              <a:t> greenhouse effect on Earth</a:t>
            </a:r>
          </a:p>
          <a:p>
            <a:endParaRPr lang="en-CA" dirty="0" smtClean="0"/>
          </a:p>
          <a:p>
            <a:r>
              <a:rPr lang="en-CA" dirty="0" smtClean="0"/>
              <a:t>CO</a:t>
            </a:r>
            <a:r>
              <a:rPr lang="en-CA" baseline="-25000" dirty="0" smtClean="0"/>
              <a:t>2</a:t>
            </a:r>
            <a:r>
              <a:rPr lang="en-CA" dirty="0" smtClean="0"/>
              <a:t> molecules have atoms that can vibrate and wiggle in many ways and can absorb different types of energy</a:t>
            </a:r>
          </a:p>
          <a:p>
            <a:endParaRPr lang="en-CA" dirty="0" smtClean="0"/>
          </a:p>
          <a:p>
            <a:endParaRPr lang="en-CA" dirty="0" smtClean="0"/>
          </a:p>
        </p:txBody>
      </p:sp>
      <p:pic>
        <p:nvPicPr>
          <p:cNvPr id="6146" name="Picture 2"/>
          <p:cNvPicPr>
            <a:picLocks noChangeAspect="1" noChangeArrowheads="1"/>
          </p:cNvPicPr>
          <p:nvPr/>
        </p:nvPicPr>
        <p:blipFill>
          <a:blip r:embed="rId2" cstate="print"/>
          <a:srcRect/>
          <a:stretch>
            <a:fillRect/>
          </a:stretch>
        </p:blipFill>
        <p:spPr bwMode="auto">
          <a:xfrm>
            <a:off x="7494782" y="188641"/>
            <a:ext cx="1483448"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9938" name="Picture 2"/>
          <p:cNvPicPr>
            <a:picLocks noGrp="1" noChangeAspect="1" noChangeArrowheads="1"/>
          </p:cNvPicPr>
          <p:nvPr>
            <p:ph idx="1"/>
          </p:nvPr>
        </p:nvPicPr>
        <p:blipFill rotWithShape="1">
          <a:blip r:embed="rId2" cstate="print"/>
          <a:srcRect l="1006" t="-521" r="1096" b="4456"/>
          <a:stretch/>
        </p:blipFill>
        <p:spPr bwMode="auto">
          <a:xfrm>
            <a:off x="251520" y="188640"/>
            <a:ext cx="8705590" cy="63469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Greenhouse Gas – Water Vapour</a:t>
            </a:r>
            <a:endParaRPr lang="en-CA" dirty="0"/>
          </a:p>
        </p:txBody>
      </p:sp>
      <p:sp>
        <p:nvSpPr>
          <p:cNvPr id="3" name="Content Placeholder 2"/>
          <p:cNvSpPr>
            <a:spLocks noGrp="1"/>
          </p:cNvSpPr>
          <p:nvPr>
            <p:ph idx="1"/>
          </p:nvPr>
        </p:nvSpPr>
        <p:spPr>
          <a:xfrm>
            <a:off x="539552" y="1844824"/>
            <a:ext cx="7467600" cy="4525963"/>
          </a:xfrm>
        </p:spPr>
        <p:txBody>
          <a:bodyPr>
            <a:normAutofit/>
          </a:bodyPr>
          <a:lstStyle/>
          <a:p>
            <a:r>
              <a:rPr lang="en-CA" dirty="0" smtClean="0"/>
              <a:t>2/3 of Earth’s natural greenhouse effect is caused by water vapour in the atmosphere</a:t>
            </a:r>
          </a:p>
          <a:p>
            <a:pPr marL="36576" indent="0">
              <a:buNone/>
            </a:pPr>
            <a:endParaRPr lang="en-CA" dirty="0" smtClean="0"/>
          </a:p>
          <a:p>
            <a:r>
              <a:rPr lang="en-CA" dirty="0" smtClean="0"/>
              <a:t>Amount of water in atmosphere depends on temperature; about 4%</a:t>
            </a:r>
          </a:p>
          <a:p>
            <a:pPr>
              <a:buNone/>
            </a:pPr>
            <a:endParaRPr lang="en-CA" dirty="0" smtClean="0"/>
          </a:p>
          <a:p>
            <a:pPr>
              <a:buNone/>
            </a:pPr>
            <a:endParaRPr lang="en-CA" dirty="0" smtClean="0"/>
          </a:p>
          <a:p>
            <a:pPr>
              <a:buNone/>
            </a:pPr>
            <a:endParaRPr lang="en-CA" dirty="0" smtClean="0"/>
          </a:p>
          <a:p>
            <a:endParaRPr lang="en-CA" dirty="0" smtClean="0"/>
          </a:p>
          <a:p>
            <a:pPr>
              <a:buNone/>
            </a:pPr>
            <a:endParaRPr lang="en-CA" dirty="0" smtClean="0"/>
          </a:p>
          <a:p>
            <a:endParaRPr lang="en-CA" dirty="0" smtClean="0"/>
          </a:p>
          <a:p>
            <a:pPr>
              <a:buNone/>
            </a:pPr>
            <a:endParaRPr lang="en-CA" dirty="0"/>
          </a:p>
        </p:txBody>
      </p:sp>
      <p:pic>
        <p:nvPicPr>
          <p:cNvPr id="5126" name="Picture 6"/>
          <p:cNvPicPr>
            <a:picLocks noChangeAspect="1" noChangeArrowheads="1"/>
          </p:cNvPicPr>
          <p:nvPr/>
        </p:nvPicPr>
        <p:blipFill>
          <a:blip r:embed="rId2" cstate="print"/>
          <a:srcRect/>
          <a:stretch>
            <a:fillRect/>
          </a:stretch>
        </p:blipFill>
        <p:spPr bwMode="auto">
          <a:xfrm>
            <a:off x="7740352" y="260649"/>
            <a:ext cx="1106810" cy="1243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2128</TotalTime>
  <Words>734</Words>
  <Application>Microsoft Office PowerPoint</Application>
  <PresentationFormat>On-screen Show (4:3)</PresentationFormat>
  <Paragraphs>98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GreenHouse Effect</vt:lpstr>
      <vt:lpstr>Lesson 1 – Greenhouse Effect</vt:lpstr>
      <vt:lpstr>The Greenhouse Effect</vt:lpstr>
      <vt:lpstr>PowerPoint Presentation</vt:lpstr>
      <vt:lpstr>What if there was no Greenhouse effect?</vt:lpstr>
      <vt:lpstr>Greenhouse Gases</vt:lpstr>
      <vt:lpstr>Greenhouse Gas – Carbon Dioxide</vt:lpstr>
      <vt:lpstr>PowerPoint Presentation</vt:lpstr>
      <vt:lpstr>Greenhouse Gas – Water Vapour</vt:lpstr>
      <vt:lpstr>Positive Feedback Loop</vt:lpstr>
      <vt:lpstr>Negative Feedback Loop</vt:lpstr>
      <vt:lpstr>Greenhouse Gas – Water Vapour</vt:lpstr>
      <vt:lpstr>Greenhouse Gases – Methane (CH4)</vt:lpstr>
      <vt:lpstr>Greenhouse Gases – Ozone (O3)</vt:lpstr>
      <vt:lpstr>Greenhouse Gases – Nitrous Oxide (N2O)</vt:lpstr>
      <vt:lpstr>PowerPoint Presentation</vt:lpstr>
      <vt:lpstr>PowerPoint Presentation</vt:lpstr>
      <vt:lpstr>Greenhouse Gases – Changing the Climate</vt:lpstr>
      <vt:lpstr>But, what’s happening now?</vt:lpstr>
      <vt:lpstr>PowerPoint Presentation</vt:lpstr>
      <vt:lpstr>Anthropogenic (Human Influenced) Sources of Greenhouse Gases</vt:lpstr>
      <vt:lpstr>Anthropogenic (Human Influenced) Sources of Greenhouse Gases</vt:lpstr>
      <vt:lpstr>Anthropogenic (Human Influenced) Sources of Greenhouse Gases</vt:lpstr>
      <vt:lpstr>Anthropogenic Greenhouse Effect</vt:lpstr>
      <vt:lpstr>Carbon Dioxide &amp; Global Temperature</vt:lpstr>
      <vt:lpstr>Positive Feedback Loop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John Family</dc:creator>
  <cp:lastModifiedBy>Morrison, Brent</cp:lastModifiedBy>
  <cp:revision>54</cp:revision>
  <dcterms:created xsi:type="dcterms:W3CDTF">2013-12-16T03:43:33Z</dcterms:created>
  <dcterms:modified xsi:type="dcterms:W3CDTF">2019-01-07T17:08:08Z</dcterms:modified>
</cp:coreProperties>
</file>