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6"/>
  </p:notesMasterIdLst>
  <p:sldIdLst>
    <p:sldId id="256" r:id="rId2"/>
    <p:sldId id="314" r:id="rId3"/>
    <p:sldId id="308" r:id="rId4"/>
    <p:sldId id="316" r:id="rId5"/>
    <p:sldId id="312" r:id="rId6"/>
    <p:sldId id="317" r:id="rId7"/>
    <p:sldId id="345" r:id="rId8"/>
    <p:sldId id="319" r:id="rId9"/>
    <p:sldId id="320" r:id="rId10"/>
    <p:sldId id="321" r:id="rId11"/>
    <p:sldId id="343" r:id="rId12"/>
    <p:sldId id="322" r:id="rId13"/>
    <p:sldId id="323" r:id="rId14"/>
    <p:sldId id="32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E7FF"/>
    <a:srgbClr val="CC006A"/>
    <a:srgbClr val="252525"/>
    <a:srgbClr val="2F2D2D"/>
    <a:srgbClr val="2C2C2C"/>
    <a:srgbClr val="2D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527" autoAdjust="0"/>
  </p:normalViewPr>
  <p:slideViewPr>
    <p:cSldViewPr snapToGrid="0" snapToObjects="1">
      <p:cViewPr>
        <p:scale>
          <a:sx n="81" d="100"/>
          <a:sy n="81" d="100"/>
        </p:scale>
        <p:origin x="-192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D4F4A-7D76-614B-9D0D-8A7915D6CD0A}" type="datetimeFigureOut">
              <a:rPr lang="en-US" smtClean="0"/>
              <a:t>2016/03/31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700A5-5488-B14A-A6A6-C6C0AB74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4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Thursday, March 31, 2016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Thursday, March 31,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Thursday, March 31,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Thursday, March 31, 2016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Thursday, March 31, 2016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Thursday, March 31, 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Thursday, March 31, 2016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Thursday, March 31,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Thursday, March 31, 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Thursday, March 31, 2016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Thursday, March 31, 2016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5148460"/>
            <a:ext cx="7543800" cy="6427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685801"/>
            <a:ext cx="7406640" cy="4462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Thursday, March 31,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Palatino Linotype"/>
          <a:ea typeface="+mj-ea"/>
          <a:cs typeface="Palatino Linotype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/>
          <a:ea typeface="+mn-ea"/>
          <a:cs typeface="Calibri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/>
          <a:ea typeface="+mn-ea"/>
          <a:cs typeface="Calibri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/>
          <a:ea typeface="+mn-ea"/>
          <a:cs typeface="Calibri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/>
          <a:ea typeface="+mn-ea"/>
          <a:cs typeface="Calibri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/>
          <a:ea typeface="+mn-ea"/>
          <a:cs typeface="Calibri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bending or change in direction of light when it travels from one medium into another.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8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 rot="16200000">
            <a:off x="4387199" y="2334826"/>
            <a:ext cx="224694" cy="22469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510689"/>
            <a:ext cx="7543800" cy="642739"/>
          </a:xfrm>
        </p:spPr>
        <p:txBody>
          <a:bodyPr/>
          <a:lstStyle/>
          <a:p>
            <a:r>
              <a:rPr lang="en-US" dirty="0" smtClean="0"/>
              <a:t>Total Internal Reflection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4375289" y="738821"/>
            <a:ext cx="1" cy="4108954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359720" y="2753229"/>
            <a:ext cx="857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water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59719" y="1957117"/>
            <a:ext cx="4015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air</a:t>
            </a:r>
            <a:endParaRPr lang="en-US" sz="1600" dirty="0">
              <a:latin typeface="Calibri"/>
              <a:cs typeface="Calibri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022753" y="2559520"/>
            <a:ext cx="4771810" cy="0"/>
          </a:xfrm>
          <a:prstGeom prst="line">
            <a:avLst/>
          </a:prstGeom>
          <a:ln w="3810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 rot="15120055" flipH="1">
            <a:off x="5248683" y="1356956"/>
            <a:ext cx="779862" cy="2405126"/>
            <a:chOff x="1504220" y="2478138"/>
            <a:chExt cx="2700037" cy="2700037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1504220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504220" y="2478138"/>
              <a:ext cx="1442481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 rot="13358295" flipH="1">
            <a:off x="2895841" y="1981692"/>
            <a:ext cx="779862" cy="2405126"/>
            <a:chOff x="1504220" y="2478138"/>
            <a:chExt cx="2700037" cy="2700037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1504220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1504220" y="2478138"/>
              <a:ext cx="1442481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Arc 33"/>
          <p:cNvSpPr/>
          <p:nvPr/>
        </p:nvSpPr>
        <p:spPr>
          <a:xfrm rot="16200000">
            <a:off x="3623393" y="1775423"/>
            <a:ext cx="1559725" cy="1559725"/>
          </a:xfrm>
          <a:prstGeom prst="arc">
            <a:avLst>
              <a:gd name="adj1" fmla="val 10763578"/>
              <a:gd name="adj2" fmla="val 14410958"/>
            </a:avLst>
          </a:prstGeom>
          <a:ln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902826" y="1478522"/>
            <a:ext cx="574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/>
                <a:cs typeface="Calibri"/>
              </a:rPr>
              <a:t>∠</a:t>
            </a:r>
            <a:r>
              <a:rPr lang="en-US" sz="1600" i="1" dirty="0" smtClean="0">
                <a:latin typeface="Calibri"/>
                <a:cs typeface="Calibri"/>
              </a:rPr>
              <a:t>R</a:t>
            </a:r>
            <a:endParaRPr lang="en-US" sz="1600" i="1" dirty="0">
              <a:latin typeface="Calibri"/>
              <a:cs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91282" y="3320805"/>
            <a:ext cx="475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alibri"/>
                <a:cs typeface="Calibri"/>
              </a:rPr>
              <a:t>∠</a:t>
            </a:r>
            <a:r>
              <a:rPr lang="en-US" sz="1600" i="1" dirty="0" err="1" smtClean="0">
                <a:latin typeface="Calibri"/>
                <a:cs typeface="Calibri"/>
              </a:rPr>
              <a:t>i</a:t>
            </a:r>
            <a:endParaRPr lang="en-US" sz="1600" i="1" dirty="0">
              <a:latin typeface="Calibri"/>
              <a:cs typeface="Calibri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3358295" flipH="1">
            <a:off x="2895842" y="1981692"/>
            <a:ext cx="779862" cy="2405126"/>
          </a:xfrm>
          <a:prstGeom prst="straightConnector1">
            <a:avLst/>
          </a:prstGeom>
          <a:ln w="19050" cmpd="sng">
            <a:solidFill>
              <a:schemeClr val="tx1"/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 rot="14294762" flipH="1">
            <a:off x="2756713" y="1656975"/>
            <a:ext cx="779862" cy="2405126"/>
            <a:chOff x="1504220" y="2478138"/>
            <a:chExt cx="2700037" cy="2700037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1504220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1504220" y="2478138"/>
              <a:ext cx="1442481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 rot="7305238" flipH="1" flipV="1">
            <a:off x="5213129" y="1650940"/>
            <a:ext cx="779862" cy="2405126"/>
            <a:chOff x="1504220" y="2478138"/>
            <a:chExt cx="2700037" cy="2700037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1504220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1504220" y="2478138"/>
              <a:ext cx="1442481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Arc 39"/>
          <p:cNvSpPr/>
          <p:nvPr/>
        </p:nvSpPr>
        <p:spPr>
          <a:xfrm rot="16200000">
            <a:off x="3591282" y="1761080"/>
            <a:ext cx="1559725" cy="1559725"/>
          </a:xfrm>
          <a:prstGeom prst="arc">
            <a:avLst>
              <a:gd name="adj1" fmla="val 10763578"/>
              <a:gd name="adj2" fmla="val 15260438"/>
            </a:avLst>
          </a:prstGeom>
          <a:ln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/>
          <p:cNvSpPr/>
          <p:nvPr/>
        </p:nvSpPr>
        <p:spPr>
          <a:xfrm rot="16200000">
            <a:off x="3591282" y="1754918"/>
            <a:ext cx="1559725" cy="1559725"/>
          </a:xfrm>
          <a:prstGeom prst="arc">
            <a:avLst>
              <a:gd name="adj1" fmla="val 6446376"/>
              <a:gd name="adj2" fmla="val 10782730"/>
            </a:avLst>
          </a:prstGeom>
          <a:ln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48516" y="722181"/>
            <a:ext cx="341821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What happens when an incident angle is greater than the critical angle?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593974" y="3917727"/>
            <a:ext cx="85755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/>
                <a:cs typeface="Calibri"/>
              </a:rPr>
              <a:t>c</a:t>
            </a:r>
            <a:r>
              <a:rPr lang="en-US" sz="1600" dirty="0" smtClean="0">
                <a:latin typeface="Calibri"/>
                <a:cs typeface="Calibri"/>
              </a:rPr>
              <a:t>ritical angle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2921" y="3832279"/>
            <a:ext cx="37597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Reflection occurs on the surface.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08975" y="4655494"/>
            <a:ext cx="2614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SzPct val="60000"/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Critical angle for water: 48.8°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920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 animBg="1"/>
      <p:bldP spid="35" grpId="0"/>
      <p:bldP spid="37" grpId="0"/>
      <p:bldP spid="37" grpId="1"/>
      <p:bldP spid="40" grpId="0" animBg="1"/>
      <p:bldP spid="41" grpId="0" animBg="1"/>
      <p:bldP spid="42" grpId="0"/>
      <p:bldP spid="36" grpId="0"/>
      <p:bldP spid="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98" y="1788502"/>
            <a:ext cx="8873866" cy="2642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89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Total Internal Reflection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the angle of incidence is greater than the critical angle, light is reflected at the surface of the medium.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7774" y="4697126"/>
            <a:ext cx="509802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SzPct val="60000"/>
            </a:pP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Note: only 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occurs when </a:t>
            </a:r>
            <a:r>
              <a:rPr lang="en-US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n</a:t>
            </a:r>
            <a:r>
              <a:rPr lang="en-US" sz="21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1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is greater than </a:t>
            </a:r>
            <a:r>
              <a:rPr lang="en-US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n</a:t>
            </a:r>
            <a:r>
              <a:rPr lang="en-US" sz="21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0899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Refraction in a diamond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92539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7348" y="1882637"/>
            <a:ext cx="3136900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538" y="1209537"/>
            <a:ext cx="3111500" cy="29591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1959624" y="3492639"/>
            <a:ext cx="558329" cy="5912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667000" y="3581400"/>
            <a:ext cx="196192" cy="5334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385644" y="1882637"/>
            <a:ext cx="42620" cy="784363"/>
          </a:xfrm>
          <a:prstGeom prst="line">
            <a:avLst/>
          </a:prstGeom>
          <a:ln>
            <a:solidFill>
              <a:schemeClr val="bg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1882991" y="1882636"/>
            <a:ext cx="143489" cy="784364"/>
          </a:xfrm>
          <a:prstGeom prst="line">
            <a:avLst/>
          </a:prstGeom>
          <a:ln>
            <a:solidFill>
              <a:schemeClr val="bg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07703" y="4342066"/>
            <a:ext cx="3177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ritical angle for diamond: 24.4°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37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Refraction in a diamond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92539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052" y="1911110"/>
            <a:ext cx="63500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32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5469829"/>
            <a:ext cx="7543800" cy="642739"/>
          </a:xfrm>
        </p:spPr>
        <p:txBody>
          <a:bodyPr/>
          <a:lstStyle/>
          <a:p>
            <a:r>
              <a:rPr lang="en-US" dirty="0" smtClean="0"/>
              <a:t>Index of Refraction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371818"/>
              </p:ext>
            </p:extLst>
          </p:nvPr>
        </p:nvGraphicFramePr>
        <p:xfrm>
          <a:off x="2142736" y="442462"/>
          <a:ext cx="5064999" cy="4886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359"/>
                <a:gridCol w="1803640"/>
              </a:tblGrid>
              <a:tr h="444254">
                <a:tc>
                  <a:txBody>
                    <a:bodyPr/>
                    <a:lstStyle/>
                    <a:p>
                      <a:r>
                        <a:rPr lang="en-US" i="0" dirty="0" smtClean="0"/>
                        <a:t>Medium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n</a:t>
                      </a:r>
                      <a:endParaRPr lang="en-US" i="1" dirty="0"/>
                    </a:p>
                  </a:txBody>
                  <a:tcPr/>
                </a:tc>
              </a:tr>
              <a:tr h="444254">
                <a:tc>
                  <a:txBody>
                    <a:bodyPr/>
                    <a:lstStyle/>
                    <a:p>
                      <a:r>
                        <a:rPr lang="en-US" dirty="0" smtClean="0"/>
                        <a:t>Vacuum/space</a:t>
                      </a:r>
                      <a:r>
                        <a:rPr lang="en-US" baseline="0" dirty="0" smtClean="0"/>
                        <a:t> and 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</a:tr>
              <a:tr h="444254">
                <a:tc>
                  <a:txBody>
                    <a:bodyPr/>
                    <a:lstStyle/>
                    <a:p>
                      <a:r>
                        <a:rPr lang="en-US" dirty="0" smtClean="0"/>
                        <a:t>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1.31</a:t>
                      </a:r>
                      <a:endParaRPr lang="en-US" dirty="0"/>
                    </a:p>
                  </a:txBody>
                  <a:tcPr/>
                </a:tc>
              </a:tr>
              <a:tr h="444254">
                <a:tc>
                  <a:txBody>
                    <a:bodyPr/>
                    <a:lstStyle/>
                    <a:p>
                      <a:r>
                        <a:rPr lang="en-US" dirty="0" smtClean="0"/>
                        <a:t>Water (pure)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1.33</a:t>
                      </a:r>
                      <a:endParaRPr lang="en-US" dirty="0"/>
                    </a:p>
                  </a:txBody>
                  <a:tcPr/>
                </a:tc>
              </a:tr>
              <a:tr h="444254">
                <a:tc>
                  <a:txBody>
                    <a:bodyPr/>
                    <a:lstStyle/>
                    <a:p>
                      <a:r>
                        <a:rPr lang="en-US" dirty="0" smtClean="0"/>
                        <a:t>Ethyl alcohol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1.36</a:t>
                      </a:r>
                      <a:endParaRPr lang="en-US" dirty="0"/>
                    </a:p>
                  </a:txBody>
                  <a:tcPr/>
                </a:tc>
              </a:tr>
              <a:tr h="444254">
                <a:tc>
                  <a:txBody>
                    <a:bodyPr/>
                    <a:lstStyle/>
                    <a:p>
                      <a:r>
                        <a:rPr lang="en-US" dirty="0" smtClean="0"/>
                        <a:t>Quartz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1.46</a:t>
                      </a:r>
                      <a:endParaRPr lang="en-US" dirty="0"/>
                    </a:p>
                  </a:txBody>
                  <a:tcPr/>
                </a:tc>
              </a:tr>
              <a:tr h="444254">
                <a:tc>
                  <a:txBody>
                    <a:bodyPr/>
                    <a:lstStyle/>
                    <a:p>
                      <a:r>
                        <a:rPr lang="en-US" dirty="0" smtClean="0"/>
                        <a:t>Vegetable 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1.47</a:t>
                      </a:r>
                      <a:endParaRPr lang="en-US" dirty="0"/>
                    </a:p>
                  </a:txBody>
                  <a:tcPr/>
                </a:tc>
              </a:tr>
              <a:tr h="444254">
                <a:tc>
                  <a:txBody>
                    <a:bodyPr/>
                    <a:lstStyle/>
                    <a:p>
                      <a:r>
                        <a:rPr lang="en-US" dirty="0" smtClean="0"/>
                        <a:t>Olive 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1.48</a:t>
                      </a:r>
                      <a:endParaRPr lang="en-US" dirty="0"/>
                    </a:p>
                  </a:txBody>
                  <a:tcPr/>
                </a:tc>
              </a:tr>
              <a:tr h="444254">
                <a:tc>
                  <a:txBody>
                    <a:bodyPr/>
                    <a:lstStyle/>
                    <a:p>
                      <a:r>
                        <a:rPr lang="en-US" dirty="0" smtClean="0"/>
                        <a:t>Acrylic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1.49</a:t>
                      </a:r>
                      <a:endParaRPr lang="en-US" dirty="0"/>
                    </a:p>
                  </a:txBody>
                  <a:tcPr/>
                </a:tc>
              </a:tr>
              <a:tr h="444254">
                <a:tc>
                  <a:txBody>
                    <a:bodyPr/>
                    <a:lstStyle/>
                    <a:p>
                      <a:r>
                        <a:rPr lang="en-US" dirty="0" smtClean="0"/>
                        <a:t>Glass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1.52</a:t>
                      </a:r>
                      <a:endParaRPr lang="en-US" dirty="0"/>
                    </a:p>
                  </a:txBody>
                  <a:tcPr/>
                </a:tc>
              </a:tr>
              <a:tr h="444254">
                <a:tc>
                  <a:txBody>
                    <a:bodyPr/>
                    <a:lstStyle/>
                    <a:p>
                      <a:r>
                        <a:rPr lang="en-US" dirty="0" smtClean="0"/>
                        <a:t>Diamond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36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16000"/>
            <a:ext cx="9144000" cy="390939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of Refraction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081228"/>
              </p:ext>
            </p:extLst>
          </p:nvPr>
        </p:nvGraphicFramePr>
        <p:xfrm>
          <a:off x="1879687" y="1662321"/>
          <a:ext cx="2519362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3" name="Equation" r:id="rId3" imgW="469900" imgH="393700" progId="Equation.3">
                  <p:embed/>
                </p:oleObj>
              </mc:Choice>
              <mc:Fallback>
                <p:oleObj name="Equation" r:id="rId3" imgW="4699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9687" y="1662321"/>
                        <a:ext cx="2519362" cy="210820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680349"/>
              </p:ext>
            </p:extLst>
          </p:nvPr>
        </p:nvGraphicFramePr>
        <p:xfrm>
          <a:off x="5267904" y="2404993"/>
          <a:ext cx="129222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4" name="Equation" r:id="rId5" imgW="241300" imgH="139700" progId="Equation.3">
                  <p:embed/>
                </p:oleObj>
              </mc:Choice>
              <mc:Fallback>
                <p:oleObj name="Equation" r:id="rId5" imgW="2413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67904" y="2404993"/>
                        <a:ext cx="1292225" cy="74771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113409"/>
              </p:ext>
            </p:extLst>
          </p:nvPr>
        </p:nvGraphicFramePr>
        <p:xfrm>
          <a:off x="6560129" y="1662113"/>
          <a:ext cx="1223962" cy="231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5" name="Equation" r:id="rId7" imgW="228600" imgH="431800" progId="Equation.3">
                  <p:embed/>
                </p:oleObj>
              </mc:Choice>
              <mc:Fallback>
                <p:oleObj name="Equation" r:id="rId7" imgW="2286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60129" y="1662113"/>
                        <a:ext cx="1223962" cy="2312987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627853"/>
              </p:ext>
            </p:extLst>
          </p:nvPr>
        </p:nvGraphicFramePr>
        <p:xfrm>
          <a:off x="777240" y="2404993"/>
          <a:ext cx="129222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6" name="Equation" r:id="rId9" imgW="241300" imgH="139700" progId="Equation.3">
                  <p:embed/>
                </p:oleObj>
              </mc:Choice>
              <mc:Fallback>
                <p:oleObj name="Equation" r:id="rId9" imgW="2413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7240" y="2404993"/>
                        <a:ext cx="1292225" cy="74771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487036"/>
              </p:ext>
            </p:extLst>
          </p:nvPr>
        </p:nvGraphicFramePr>
        <p:xfrm>
          <a:off x="6560129" y="4239003"/>
          <a:ext cx="2314929" cy="45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" name="Equation" r:id="rId10" imgW="1155700" imgH="228600" progId="Equation.3">
                  <p:embed/>
                </p:oleObj>
              </mc:Choice>
              <mc:Fallback>
                <p:oleObj name="Equation" r:id="rId10" imgW="11557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560129" y="4239003"/>
                        <a:ext cx="2314929" cy="457592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690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 rot="16200000">
            <a:off x="3821832" y="3126733"/>
            <a:ext cx="224694" cy="22469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 rot="10800000" flipH="1" flipV="1">
            <a:off x="1825492" y="1626905"/>
            <a:ext cx="1984430" cy="1725599"/>
            <a:chOff x="1504221" y="2478138"/>
            <a:chExt cx="2700037" cy="2700037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504221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504221" y="2478138"/>
              <a:ext cx="1442480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 flipH="1" flipV="1">
            <a:off x="3809922" y="1519005"/>
            <a:ext cx="1" cy="4108954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Arc 53"/>
          <p:cNvSpPr/>
          <p:nvPr/>
        </p:nvSpPr>
        <p:spPr>
          <a:xfrm rot="16200000">
            <a:off x="3032354" y="2572587"/>
            <a:ext cx="1559725" cy="1559725"/>
          </a:xfrm>
          <a:prstGeom prst="arc">
            <a:avLst>
              <a:gd name="adj1" fmla="val 18714208"/>
              <a:gd name="adj2" fmla="val 55879"/>
            </a:avLst>
          </a:prstGeom>
          <a:ln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c 54"/>
          <p:cNvSpPr/>
          <p:nvPr/>
        </p:nvSpPr>
        <p:spPr>
          <a:xfrm rot="16200000" flipH="1">
            <a:off x="3015011" y="2557607"/>
            <a:ext cx="1591834" cy="1591835"/>
          </a:xfrm>
          <a:prstGeom prst="arc">
            <a:avLst>
              <a:gd name="adj1" fmla="val 72113"/>
              <a:gd name="adj2" fmla="val 1077527"/>
            </a:avLst>
          </a:prstGeom>
          <a:ln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167326" y="3980165"/>
            <a:ext cx="574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/>
                <a:cs typeface="Calibri"/>
              </a:rPr>
              <a:t>∠</a:t>
            </a:r>
            <a:r>
              <a:rPr lang="en-US" sz="1600" i="1" dirty="0" smtClean="0">
                <a:latin typeface="Calibri"/>
                <a:cs typeface="Calibri"/>
              </a:rPr>
              <a:t>R</a:t>
            </a:r>
            <a:endParaRPr lang="en-US" sz="1600" i="1" dirty="0">
              <a:latin typeface="Calibri"/>
              <a:cs typeface="Calibri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227046" y="2206498"/>
            <a:ext cx="475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alibri"/>
                <a:cs typeface="Calibri"/>
              </a:rPr>
              <a:t>∠</a:t>
            </a:r>
            <a:r>
              <a:rPr lang="en-US" sz="1600" i="1" dirty="0" err="1" smtClean="0">
                <a:latin typeface="Calibri"/>
                <a:cs typeface="Calibri"/>
              </a:rPr>
              <a:t>i</a:t>
            </a:r>
            <a:endParaRPr lang="en-US" sz="1600" i="1" dirty="0">
              <a:latin typeface="Calibri"/>
              <a:cs typeface="Calibri"/>
            </a:endParaRPr>
          </a:p>
        </p:txBody>
      </p:sp>
      <p:grpSp>
        <p:nvGrpSpPr>
          <p:cNvPr id="66" name="Group 65"/>
          <p:cNvGrpSpPr/>
          <p:nvPr/>
        </p:nvGrpSpPr>
        <p:grpSpPr>
          <a:xfrm rot="10800000" flipH="1" flipV="1">
            <a:off x="3812218" y="3352450"/>
            <a:ext cx="779862" cy="2405126"/>
            <a:chOff x="1504220" y="2478138"/>
            <a:chExt cx="2700037" cy="2700037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1504220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504220" y="2478138"/>
              <a:ext cx="1442481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Straight Connector 3"/>
          <p:cNvCxnSpPr/>
          <p:nvPr/>
        </p:nvCxnSpPr>
        <p:spPr>
          <a:xfrm>
            <a:off x="1457386" y="3351427"/>
            <a:ext cx="4563805" cy="0"/>
          </a:xfrm>
          <a:prstGeom prst="line">
            <a:avLst/>
          </a:prstGeom>
          <a:ln w="3810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29411" y="3581851"/>
            <a:ext cx="1769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water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29411" y="2785739"/>
            <a:ext cx="841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vacuum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57688" y="2049366"/>
            <a:ext cx="1298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libri"/>
                <a:cs typeface="Calibri"/>
              </a:rPr>
              <a:t>Speed of light (m/s)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79916" y="2157088"/>
            <a:ext cx="31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libri"/>
                <a:cs typeface="Calibri"/>
              </a:rPr>
              <a:t>n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26129" y="3548469"/>
            <a:ext cx="778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1.33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26129" y="2754961"/>
            <a:ext cx="778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1.00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19349" y="2760016"/>
            <a:ext cx="1237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3.00 x 10</a:t>
            </a:r>
            <a:r>
              <a:rPr lang="en-US" baseline="30000" dirty="0" smtClean="0">
                <a:latin typeface="Calibri"/>
                <a:cs typeface="Calibri"/>
              </a:rPr>
              <a:t>8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19349" y="3548469"/>
            <a:ext cx="1237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2.26 x 10</a:t>
            </a:r>
            <a:r>
              <a:rPr lang="en-US" baseline="30000" dirty="0" smtClean="0">
                <a:latin typeface="Calibri"/>
                <a:cs typeface="Calibri"/>
              </a:rPr>
              <a:t>8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7" name="Title 2"/>
          <p:cNvSpPr txBox="1">
            <a:spLocks/>
          </p:cNvSpPr>
          <p:nvPr/>
        </p:nvSpPr>
        <p:spPr>
          <a:xfrm>
            <a:off x="462331" y="348298"/>
            <a:ext cx="8289029" cy="1065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  <a:ea typeface="+mj-ea"/>
                <a:cs typeface="Palatino Linotype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smtClean="0"/>
              <a:t>When light moves from a faster medium to a slower medium, it bends …..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357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Arc 54"/>
          <p:cNvSpPr/>
          <p:nvPr/>
        </p:nvSpPr>
        <p:spPr>
          <a:xfrm rot="16200000" flipH="1">
            <a:off x="3172520" y="2733452"/>
            <a:ext cx="1591834" cy="1591835"/>
          </a:xfrm>
          <a:prstGeom prst="arc">
            <a:avLst>
              <a:gd name="adj1" fmla="val 7790344"/>
              <a:gd name="adj2" fmla="val 10829135"/>
            </a:avLst>
          </a:prstGeom>
          <a:ln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6200000">
            <a:off x="3979341" y="3302578"/>
            <a:ext cx="224694" cy="22469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 rot="10800000" flipH="1">
            <a:off x="3967431" y="1802695"/>
            <a:ext cx="1984430" cy="1725599"/>
            <a:chOff x="1504221" y="2478138"/>
            <a:chExt cx="2700037" cy="2700037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504221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504221" y="2478138"/>
              <a:ext cx="1442480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 flipH="1" flipV="1">
            <a:off x="3967431" y="1706573"/>
            <a:ext cx="1" cy="4108954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Arc 53"/>
          <p:cNvSpPr/>
          <p:nvPr/>
        </p:nvSpPr>
        <p:spPr>
          <a:xfrm rot="16200000">
            <a:off x="3189863" y="2748432"/>
            <a:ext cx="1559725" cy="1559725"/>
          </a:xfrm>
          <a:prstGeom prst="arc">
            <a:avLst>
              <a:gd name="adj1" fmla="val 10763578"/>
              <a:gd name="adj2" fmla="val 11777212"/>
            </a:avLst>
          </a:prstGeom>
          <a:ln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076908" y="2345819"/>
            <a:ext cx="574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/>
                <a:cs typeface="Calibri"/>
              </a:rPr>
              <a:t>∠</a:t>
            </a:r>
            <a:r>
              <a:rPr lang="en-US" sz="1600" i="1" dirty="0" smtClean="0">
                <a:latin typeface="Calibri"/>
                <a:cs typeface="Calibri"/>
              </a:rPr>
              <a:t>R</a:t>
            </a:r>
            <a:endParaRPr lang="en-US" sz="1600" i="1" dirty="0">
              <a:latin typeface="Calibri"/>
              <a:cs typeface="Calibri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491983" y="5010009"/>
            <a:ext cx="475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alibri"/>
                <a:cs typeface="Calibri"/>
              </a:rPr>
              <a:t>∠</a:t>
            </a:r>
            <a:r>
              <a:rPr lang="en-US" sz="1600" i="1" dirty="0" err="1" smtClean="0">
                <a:latin typeface="Calibri"/>
                <a:cs typeface="Calibri"/>
              </a:rPr>
              <a:t>i</a:t>
            </a:r>
            <a:endParaRPr lang="en-US" sz="1600" i="1" dirty="0">
              <a:latin typeface="Calibri"/>
              <a:cs typeface="Calibri"/>
            </a:endParaRPr>
          </a:p>
        </p:txBody>
      </p:sp>
      <p:grpSp>
        <p:nvGrpSpPr>
          <p:cNvPr id="66" name="Group 65"/>
          <p:cNvGrpSpPr/>
          <p:nvPr/>
        </p:nvGrpSpPr>
        <p:grpSpPr>
          <a:xfrm rot="10800000" flipH="1">
            <a:off x="3187569" y="3528294"/>
            <a:ext cx="779862" cy="2405126"/>
            <a:chOff x="1504220" y="2478138"/>
            <a:chExt cx="2700037" cy="2700037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1504220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504220" y="2478138"/>
              <a:ext cx="1442481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Straight Connector 3"/>
          <p:cNvCxnSpPr/>
          <p:nvPr/>
        </p:nvCxnSpPr>
        <p:spPr>
          <a:xfrm>
            <a:off x="1614895" y="3527272"/>
            <a:ext cx="4771810" cy="0"/>
          </a:xfrm>
          <a:prstGeom prst="line">
            <a:avLst/>
          </a:prstGeom>
          <a:ln w="3810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951862" y="3720981"/>
            <a:ext cx="857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water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51861" y="2924869"/>
            <a:ext cx="4015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air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09419" y="3690203"/>
            <a:ext cx="1489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baseline="-25000" dirty="0" smtClean="0">
                <a:latin typeface="Calibri"/>
                <a:cs typeface="Calibri"/>
              </a:rPr>
              <a:t>1</a:t>
            </a:r>
            <a:r>
              <a:rPr lang="en-US" dirty="0" smtClean="0">
                <a:latin typeface="Calibri"/>
                <a:cs typeface="Calibri"/>
              </a:rPr>
              <a:t> = 1.33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09419" y="2894091"/>
            <a:ext cx="179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baseline="-25000" dirty="0" smtClean="0">
                <a:latin typeface="Calibri"/>
                <a:cs typeface="Calibri"/>
              </a:rPr>
              <a:t>2</a:t>
            </a:r>
            <a:r>
              <a:rPr lang="en-US" dirty="0" smtClean="0">
                <a:latin typeface="Calibri"/>
                <a:cs typeface="Calibri"/>
              </a:rPr>
              <a:t> = 1.00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7240" y="1571861"/>
            <a:ext cx="2576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when 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baseline="-25000" dirty="0" smtClean="0">
                <a:latin typeface="Calibri"/>
                <a:cs typeface="Calibri"/>
              </a:rPr>
              <a:t>2</a:t>
            </a:r>
            <a:r>
              <a:rPr lang="en-US" dirty="0" smtClean="0">
                <a:latin typeface="Calibri"/>
                <a:cs typeface="Calibri"/>
              </a:rPr>
              <a:t> is less than 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baseline="-25000" dirty="0" smtClean="0">
                <a:latin typeface="Calibri"/>
                <a:cs typeface="Calibri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65316" y="5140814"/>
            <a:ext cx="25497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∠</a:t>
            </a:r>
            <a:r>
              <a:rPr lang="en-US" sz="21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is less than ∠</a:t>
            </a:r>
            <a:r>
              <a:rPr lang="en-US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R</a:t>
            </a:r>
          </a:p>
        </p:txBody>
      </p:sp>
      <p:sp>
        <p:nvSpPr>
          <p:cNvPr id="23" name="Title 2"/>
          <p:cNvSpPr txBox="1">
            <a:spLocks/>
          </p:cNvSpPr>
          <p:nvPr/>
        </p:nvSpPr>
        <p:spPr>
          <a:xfrm>
            <a:off x="462331" y="348298"/>
            <a:ext cx="8289029" cy="1065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  <a:ea typeface="+mj-ea"/>
                <a:cs typeface="Palatino Linotype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smtClean="0"/>
              <a:t>When light moves from a slower medium to a faster medium, it bends …..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041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 rot="16200000">
            <a:off x="4387199" y="2803746"/>
            <a:ext cx="224694" cy="22469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1716" y="622163"/>
            <a:ext cx="7543800" cy="642739"/>
          </a:xfrm>
        </p:spPr>
        <p:txBody>
          <a:bodyPr/>
          <a:lstStyle/>
          <a:p>
            <a:r>
              <a:rPr lang="en-US" dirty="0" smtClean="0"/>
              <a:t>What happens when you keep increasing the angle of incidence?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4375289" y="1207741"/>
            <a:ext cx="1" cy="4108954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 rot="10800000" flipH="1">
            <a:off x="3595427" y="3029462"/>
            <a:ext cx="779862" cy="2405126"/>
            <a:chOff x="1504220" y="2478138"/>
            <a:chExt cx="2700037" cy="2700037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1504220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504220" y="2478138"/>
              <a:ext cx="1442481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6359720" y="3222149"/>
            <a:ext cx="857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water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59719" y="2426037"/>
            <a:ext cx="4015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air</a:t>
            </a:r>
            <a:endParaRPr lang="en-US" sz="1600" dirty="0">
              <a:latin typeface="Calibri"/>
              <a:cs typeface="Calibri"/>
            </a:endParaRPr>
          </a:p>
        </p:txBody>
      </p:sp>
      <p:grpSp>
        <p:nvGrpSpPr>
          <p:cNvPr id="23" name="Group 22"/>
          <p:cNvGrpSpPr/>
          <p:nvPr/>
        </p:nvGrpSpPr>
        <p:grpSpPr>
          <a:xfrm rot="12249735" flipH="1">
            <a:off x="3148302" y="2771787"/>
            <a:ext cx="779862" cy="2405126"/>
            <a:chOff x="1504220" y="2478138"/>
            <a:chExt cx="2700037" cy="2700037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1504220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1504220" y="2478138"/>
              <a:ext cx="1442481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 rot="13358295" flipH="1">
            <a:off x="2895841" y="2450612"/>
            <a:ext cx="779862" cy="2405126"/>
            <a:chOff x="1504220" y="2478138"/>
            <a:chExt cx="2700037" cy="2700037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1504220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1504220" y="2478138"/>
              <a:ext cx="1442481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 rot="14675513" flipH="1">
            <a:off x="2743720" y="1997688"/>
            <a:ext cx="779862" cy="2405126"/>
            <a:chOff x="1504220" y="2478138"/>
            <a:chExt cx="2700037" cy="2700037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1504220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1504220" y="2478138"/>
              <a:ext cx="1442481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Straight Connector 3"/>
          <p:cNvCxnSpPr/>
          <p:nvPr/>
        </p:nvCxnSpPr>
        <p:spPr>
          <a:xfrm>
            <a:off x="2022753" y="3028440"/>
            <a:ext cx="4771810" cy="0"/>
          </a:xfrm>
          <a:prstGeom prst="line">
            <a:avLst/>
          </a:prstGeom>
          <a:ln w="3810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67059" y="4618898"/>
            <a:ext cx="30546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∠</a:t>
            </a:r>
            <a:r>
              <a:rPr lang="en-US" sz="21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can be any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angle</a:t>
            </a:r>
            <a:endParaRPr lang="en-US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255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 rot="16200000">
            <a:off x="4387199" y="3131990"/>
            <a:ext cx="224694" cy="22469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1716" y="622163"/>
            <a:ext cx="7543800" cy="642739"/>
          </a:xfrm>
        </p:spPr>
        <p:txBody>
          <a:bodyPr/>
          <a:lstStyle/>
          <a:p>
            <a:r>
              <a:rPr lang="en-US" dirty="0" smtClean="0"/>
              <a:t>What happens when you keep increasing the angle of incidence?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4375289" y="1535985"/>
            <a:ext cx="1" cy="4108954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 rot="10800000" flipH="1">
            <a:off x="3595427" y="3357706"/>
            <a:ext cx="779862" cy="2405126"/>
            <a:chOff x="1504220" y="2478138"/>
            <a:chExt cx="2700037" cy="2700037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1504220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504220" y="2478138"/>
              <a:ext cx="1442481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6359720" y="3550393"/>
            <a:ext cx="857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water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59719" y="2754281"/>
            <a:ext cx="4015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air</a:t>
            </a:r>
            <a:endParaRPr lang="en-US" sz="1600" dirty="0">
              <a:latin typeface="Calibri"/>
              <a:cs typeface="Calibri"/>
            </a:endParaRPr>
          </a:p>
        </p:txBody>
      </p:sp>
      <p:grpSp>
        <p:nvGrpSpPr>
          <p:cNvPr id="23" name="Group 22"/>
          <p:cNvGrpSpPr/>
          <p:nvPr/>
        </p:nvGrpSpPr>
        <p:grpSpPr>
          <a:xfrm rot="12249735" flipH="1">
            <a:off x="3148302" y="3100031"/>
            <a:ext cx="779862" cy="2405126"/>
            <a:chOff x="1504220" y="2478138"/>
            <a:chExt cx="2700037" cy="2700037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1504220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1504220" y="2478138"/>
              <a:ext cx="1442481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 rot="13358295" flipH="1">
            <a:off x="2895841" y="2778856"/>
            <a:ext cx="779862" cy="2405126"/>
            <a:chOff x="1504220" y="2478138"/>
            <a:chExt cx="2700037" cy="2700037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1504220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1504220" y="2478138"/>
              <a:ext cx="1442481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 rot="14675513" flipH="1">
            <a:off x="2743720" y="2325932"/>
            <a:ext cx="779862" cy="2405126"/>
            <a:chOff x="1504220" y="2478138"/>
            <a:chExt cx="2700037" cy="2700037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1504220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1504220" y="2478138"/>
              <a:ext cx="1442481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Straight Connector 3"/>
          <p:cNvCxnSpPr/>
          <p:nvPr/>
        </p:nvCxnSpPr>
        <p:spPr>
          <a:xfrm>
            <a:off x="2022753" y="3356684"/>
            <a:ext cx="4771810" cy="0"/>
          </a:xfrm>
          <a:prstGeom prst="line">
            <a:avLst/>
          </a:prstGeom>
          <a:ln w="3810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67059" y="4935419"/>
            <a:ext cx="30546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∠</a:t>
            </a:r>
            <a:r>
              <a:rPr lang="en-US" sz="21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can be any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angle</a:t>
            </a:r>
            <a:endParaRPr lang="en-US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grpSp>
        <p:nvGrpSpPr>
          <p:cNvPr id="22" name="Group 21"/>
          <p:cNvGrpSpPr/>
          <p:nvPr/>
        </p:nvGrpSpPr>
        <p:grpSpPr>
          <a:xfrm rot="10800000" flipH="1">
            <a:off x="4398921" y="1264902"/>
            <a:ext cx="1339406" cy="2062966"/>
            <a:chOff x="1504220" y="2478137"/>
            <a:chExt cx="4637289" cy="2315922"/>
          </a:xfrm>
        </p:grpSpPr>
        <p:cxnSp>
          <p:nvCxnSpPr>
            <p:cNvPr id="34" name="Straight Arrow Connector 33"/>
            <p:cNvCxnSpPr/>
            <p:nvPr/>
          </p:nvCxnSpPr>
          <p:spPr>
            <a:xfrm rot="10800000" flipH="1" flipV="1">
              <a:off x="1504220" y="2478138"/>
              <a:ext cx="4637289" cy="2315921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10800000" flipH="1" flipV="1">
              <a:off x="1504220" y="2478137"/>
              <a:ext cx="2659446" cy="13631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 rot="12249735" flipH="1">
            <a:off x="4814210" y="1309147"/>
            <a:ext cx="1441227" cy="2453109"/>
            <a:chOff x="1504220" y="2478138"/>
            <a:chExt cx="2700037" cy="2700037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1504220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1504220" y="2478138"/>
              <a:ext cx="1442481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 rot="13358295" flipH="1">
            <a:off x="5022850" y="1735937"/>
            <a:ext cx="1480851" cy="2420147"/>
            <a:chOff x="1504220" y="2478138"/>
            <a:chExt cx="2700037" cy="2700037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1504220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1504220" y="2478138"/>
              <a:ext cx="1442481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 rot="14675513" flipH="1">
            <a:off x="5171726" y="2121428"/>
            <a:ext cx="1183100" cy="2458925"/>
            <a:chOff x="1504220" y="2478138"/>
            <a:chExt cx="2700037" cy="2700037"/>
          </a:xfrm>
        </p:grpSpPr>
        <p:cxnSp>
          <p:nvCxnSpPr>
            <p:cNvPr id="43" name="Straight Arrow Connector 42"/>
            <p:cNvCxnSpPr/>
            <p:nvPr/>
          </p:nvCxnSpPr>
          <p:spPr>
            <a:xfrm>
              <a:off x="1504220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1504220" y="2478138"/>
              <a:ext cx="1442481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829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 rot="16200000">
            <a:off x="4387199" y="2334826"/>
            <a:ext cx="224694" cy="22469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510689"/>
            <a:ext cx="7543800" cy="642739"/>
          </a:xfrm>
        </p:spPr>
        <p:txBody>
          <a:bodyPr/>
          <a:lstStyle/>
          <a:p>
            <a:r>
              <a:rPr lang="en-US" dirty="0" smtClean="0"/>
              <a:t>Critical angle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4375289" y="738821"/>
            <a:ext cx="1" cy="4108954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359720" y="2753229"/>
            <a:ext cx="857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water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59719" y="1957117"/>
            <a:ext cx="4015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air</a:t>
            </a:r>
            <a:endParaRPr lang="en-US" sz="1600" dirty="0">
              <a:latin typeface="Calibri"/>
              <a:cs typeface="Calibri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022753" y="2559520"/>
            <a:ext cx="4771810" cy="0"/>
          </a:xfrm>
          <a:prstGeom prst="line">
            <a:avLst/>
          </a:prstGeom>
          <a:ln w="3810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923873" y="3697831"/>
            <a:ext cx="25891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If ∠R becomes 90°</a:t>
            </a:r>
          </a:p>
        </p:txBody>
      </p:sp>
      <p:grpSp>
        <p:nvGrpSpPr>
          <p:cNvPr id="66" name="Group 65"/>
          <p:cNvGrpSpPr/>
          <p:nvPr/>
        </p:nvGrpSpPr>
        <p:grpSpPr>
          <a:xfrm rot="15120055" flipH="1">
            <a:off x="5248683" y="1356956"/>
            <a:ext cx="779862" cy="2405126"/>
            <a:chOff x="1504220" y="2478138"/>
            <a:chExt cx="2700037" cy="2700037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1504220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504220" y="2478138"/>
              <a:ext cx="1442481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 rot="13358295" flipH="1">
            <a:off x="2895841" y="1981692"/>
            <a:ext cx="779862" cy="2405126"/>
            <a:chOff x="1504220" y="2478138"/>
            <a:chExt cx="2700037" cy="2700037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1504220" y="2478138"/>
              <a:ext cx="2700037" cy="2700037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1504220" y="2478138"/>
              <a:ext cx="1442481" cy="1442480"/>
            </a:xfrm>
            <a:prstGeom prst="straightConnector1">
              <a:avLst/>
            </a:prstGeom>
            <a:ln w="38100" cmpd="sng">
              <a:solidFill>
                <a:srgbClr val="86CE24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902826" y="4309957"/>
            <a:ext cx="34182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∠</a:t>
            </a:r>
            <a:r>
              <a:rPr lang="en-US" sz="2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must be less than 90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°</a:t>
            </a:r>
            <a:endParaRPr lang="en-US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4" name="Arc 33"/>
          <p:cNvSpPr/>
          <p:nvPr/>
        </p:nvSpPr>
        <p:spPr>
          <a:xfrm rot="16200000">
            <a:off x="3623393" y="1775423"/>
            <a:ext cx="1559725" cy="1559725"/>
          </a:xfrm>
          <a:prstGeom prst="arc">
            <a:avLst>
              <a:gd name="adj1" fmla="val 10763578"/>
              <a:gd name="adj2" fmla="val 14410958"/>
            </a:avLst>
          </a:prstGeom>
          <a:ln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902826" y="1478522"/>
            <a:ext cx="574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/>
                <a:cs typeface="Calibri"/>
              </a:rPr>
              <a:t>∠</a:t>
            </a:r>
            <a:r>
              <a:rPr lang="en-US" sz="1600" i="1" dirty="0" smtClean="0">
                <a:latin typeface="Calibri"/>
                <a:cs typeface="Calibri"/>
              </a:rPr>
              <a:t>R</a:t>
            </a:r>
            <a:endParaRPr lang="en-US" sz="1600" i="1" dirty="0">
              <a:latin typeface="Calibri"/>
              <a:cs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91282" y="3320805"/>
            <a:ext cx="475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alibri"/>
                <a:cs typeface="Calibri"/>
              </a:rPr>
              <a:t>∠</a:t>
            </a:r>
            <a:r>
              <a:rPr lang="en-US" sz="1600" i="1" dirty="0" err="1" smtClean="0">
                <a:latin typeface="Calibri"/>
                <a:cs typeface="Calibri"/>
              </a:rPr>
              <a:t>i</a:t>
            </a:r>
            <a:endParaRPr lang="en-US" sz="1600" i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265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4" grpId="0" animBg="1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Angle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angle of incidence that produces a refracted angle of 90°.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7774" y="4473046"/>
            <a:ext cx="436529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SzPct val="60000"/>
            </a:pP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Only 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occurs when </a:t>
            </a:r>
            <a:r>
              <a:rPr lang="en-US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n</a:t>
            </a:r>
            <a:r>
              <a:rPr lang="en-US" sz="21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1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is greater than </a:t>
            </a:r>
            <a:r>
              <a:rPr lang="en-US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n</a:t>
            </a:r>
            <a:r>
              <a:rPr lang="en-US" sz="21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7774" y="5140917"/>
            <a:ext cx="404737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SzPct val="60000"/>
            </a:pP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 physical property of the medium.</a:t>
            </a:r>
            <a:endParaRPr lang="en-US" sz="21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213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3972</TotalTime>
  <Words>306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Elemental</vt:lpstr>
      <vt:lpstr>Equation</vt:lpstr>
      <vt:lpstr>Refraction</vt:lpstr>
      <vt:lpstr>Index of Refraction</vt:lpstr>
      <vt:lpstr>Index of Refraction</vt:lpstr>
      <vt:lpstr>PowerPoint Presentation</vt:lpstr>
      <vt:lpstr>PowerPoint Presentation</vt:lpstr>
      <vt:lpstr>What happens when you keep increasing the angle of incidence?</vt:lpstr>
      <vt:lpstr>What happens when you keep increasing the angle of incidence?</vt:lpstr>
      <vt:lpstr>Critical angle</vt:lpstr>
      <vt:lpstr>Critical Angle</vt:lpstr>
      <vt:lpstr>Total Internal Reflection</vt:lpstr>
      <vt:lpstr>PowerPoint Presentation</vt:lpstr>
      <vt:lpstr>Total Internal Reflection</vt:lpstr>
      <vt:lpstr>Refraction in a diamond</vt:lpstr>
      <vt:lpstr>Refraction in a diamond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Concave Mirrors</dc:title>
  <dc:creator>Omar Abdool</dc:creator>
  <cp:lastModifiedBy>Morrison, Brent</cp:lastModifiedBy>
  <cp:revision>300</cp:revision>
  <dcterms:created xsi:type="dcterms:W3CDTF">2013-11-25T20:20:05Z</dcterms:created>
  <dcterms:modified xsi:type="dcterms:W3CDTF">2016-03-31T15:42:42Z</dcterms:modified>
</cp:coreProperties>
</file>