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40"/>
  </p:notesMasterIdLst>
  <p:sldIdLst>
    <p:sldId id="278" r:id="rId2"/>
    <p:sldId id="279" r:id="rId3"/>
    <p:sldId id="262" r:id="rId4"/>
    <p:sldId id="277" r:id="rId5"/>
    <p:sldId id="259" r:id="rId6"/>
    <p:sldId id="280" r:id="rId7"/>
    <p:sldId id="283" r:id="rId8"/>
    <p:sldId id="282" r:id="rId9"/>
    <p:sldId id="291" r:id="rId10"/>
    <p:sldId id="285" r:id="rId11"/>
    <p:sldId id="281" r:id="rId12"/>
    <p:sldId id="293" r:id="rId13"/>
    <p:sldId id="294" r:id="rId14"/>
    <p:sldId id="256" r:id="rId15"/>
    <p:sldId id="296" r:id="rId16"/>
    <p:sldId id="289" r:id="rId17"/>
    <p:sldId id="298" r:id="rId18"/>
    <p:sldId id="299" r:id="rId19"/>
    <p:sldId id="300" r:id="rId20"/>
    <p:sldId id="288" r:id="rId21"/>
    <p:sldId id="292" r:id="rId22"/>
    <p:sldId id="287" r:id="rId23"/>
    <p:sldId id="295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3" r:id="rId37"/>
    <p:sldId id="314" r:id="rId38"/>
    <p:sldId id="315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2525"/>
    <a:srgbClr val="2F2D2D"/>
    <a:srgbClr val="2C2C2C"/>
    <a:srgbClr val="2D2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2582" autoAdjust="0"/>
  </p:normalViewPr>
  <p:slideViewPr>
    <p:cSldViewPr snapToGrid="0" snapToObjects="1">
      <p:cViewPr>
        <p:scale>
          <a:sx n="60" d="100"/>
          <a:sy n="60" d="100"/>
        </p:scale>
        <p:origin x="-1098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wmf"/><Relationship Id="rId1" Type="http://schemas.openxmlformats.org/officeDocument/2006/relationships/image" Target="../media/image18.emf"/><Relationship Id="rId4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6.emf"/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9506A5-5C8E-4742-B90C-6DC6EAC8852F}" type="datetimeFigureOut">
              <a:rPr lang="en-CA" smtClean="0"/>
              <a:t>2014-05-01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C03C26-B7B1-402A-806D-AD0311E3018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2830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n</a:t>
            </a:r>
            <a:r>
              <a:rPr lang="en-US" baseline="0" dirty="0" smtClean="0"/>
              <a:t> = 3.00/1.96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v = (3.00/1.48)*10^8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medium is quartz (n = 1.46); v = (3.00/1.46)*10^8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700A5-5488-B14A-A6A6-C6C0AB74DF7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23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C2EC7-66BD-48D2-83E0-A6E9CF5878E2}" type="datetime2">
              <a:rPr lang="en-US"/>
              <a:pPr>
                <a:defRPr/>
              </a:pPr>
              <a:t>Thursday, May 1, 2014</a:t>
            </a:fld>
            <a:endParaRPr lang="en-US" dirty="0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E9C82-2A74-4975-B60E-828B2974AD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FADC1-3972-436D-9170-2670F15C0A1A}" type="datetime2">
              <a:rPr lang="en-US"/>
              <a:pPr>
                <a:defRPr/>
              </a:pPr>
              <a:t>Thursday, May 1,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D9A21-BD41-4E63-8075-24CD4B1E43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FE80E-E4F7-4B2A-8288-ADA8AA0B786B}" type="datetime2">
              <a:rPr lang="en-US"/>
              <a:pPr>
                <a:defRPr/>
              </a:pPr>
              <a:t>Thursday, May 1,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DFF98-CFFB-4282-8F56-143068D32B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D1A0A-8532-43BC-9A6F-316FECF76948}" type="datetime2">
              <a:rPr lang="en-US"/>
              <a:pPr>
                <a:defRPr/>
              </a:pPr>
              <a:t>Thursday, May 1,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7228A-2AC5-490D-8B56-E145EC516B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4EB3C-AA05-43A4-A4C0-D48B0AE4F2C5}" type="datetime2">
              <a:rPr lang="en-US"/>
              <a:pPr>
                <a:defRPr/>
              </a:pPr>
              <a:t>Thursday, May 1, 2014</a:t>
            </a:fld>
            <a:endParaRPr lang="en-US" dirty="0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F3430-5B7C-40FB-90C9-A8B17BEC9F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4D5A7-CB92-4F8F-961F-567297A7B1D5}" type="datetime2">
              <a:rPr lang="en-US"/>
              <a:pPr>
                <a:defRPr/>
              </a:pPr>
              <a:t>Thursday, May 1, 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D2149-DF92-48E7-A447-16DF85FFB1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8" name="TextBox 17"/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63D9B-82CF-44FF-8FC4-D0F62EAB2285}" type="datetime2">
              <a:rPr lang="en-US"/>
              <a:pPr>
                <a:defRPr/>
              </a:pPr>
              <a:t>Thursday, May 1, 2014</a:t>
            </a:fld>
            <a:endParaRPr lang="en-US" dirty="0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6C20B-9F37-483D-9080-E8E9A0F0C7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9901D-073E-42E9-AF71-35C12E058730}" type="datetime2">
              <a:rPr lang="en-US"/>
              <a:pPr>
                <a:defRPr/>
              </a:pPr>
              <a:t>Thursday, May 1, 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1EB51-36FA-4DD8-9C05-43F5DB9E84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8E610-FA11-49D2-9F26-5AB4415FE63A}" type="datetime2">
              <a:rPr lang="en-US"/>
              <a:pPr>
                <a:defRPr/>
              </a:pPr>
              <a:t>Thursday, May 1, 2014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05F4B-CA15-4EEF-B75A-A47D0BA654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5D20B-E726-4227-9B97-500C7A4D985B}" type="datetime2">
              <a:rPr lang="en-US"/>
              <a:pPr>
                <a:defRPr/>
              </a:pPr>
              <a:t>Thursday, May 1, 2014</a:t>
            </a:fld>
            <a:endParaRPr lang="en-US" dirty="0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C9D61-20BF-47A9-A539-431F92A156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6A0A8-6175-4DAD-AFFF-653CA2CFAE07}" type="datetime2">
              <a:rPr lang="en-US"/>
              <a:pPr>
                <a:defRPr/>
              </a:pPr>
              <a:t>Thursday, May 1, 2014</a:t>
            </a:fld>
            <a:endParaRPr lang="en-US" dirty="0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067FA-D832-4E19-AB43-217EE6C1A1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5148263"/>
            <a:ext cx="7543800" cy="6429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325" y="685800"/>
            <a:ext cx="7407275" cy="4462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alpha val="6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728E5F80-3F4E-48AB-B39B-0A8F7ABF5B8A}" type="datetime2">
              <a:rPr lang="en-US"/>
              <a:pPr>
                <a:defRPr/>
              </a:pPr>
              <a:t>Thursday, May 1,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dirty="0">
                <a:solidFill>
                  <a:schemeClr val="tx1">
                    <a:alpha val="6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alpha val="6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7BB1CE04-703C-4B25-9EEA-0207104163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2" r:id="rId1"/>
    <p:sldLayoutId id="2147483971" r:id="rId2"/>
    <p:sldLayoutId id="2147483973" r:id="rId3"/>
    <p:sldLayoutId id="2147483970" r:id="rId4"/>
    <p:sldLayoutId id="2147483974" r:id="rId5"/>
    <p:sldLayoutId id="2147483969" r:id="rId6"/>
    <p:sldLayoutId id="2147483968" r:id="rId7"/>
    <p:sldLayoutId id="2147483975" r:id="rId8"/>
    <p:sldLayoutId id="2147483976" r:id="rId9"/>
    <p:sldLayoutId id="2147483967" r:id="rId10"/>
    <p:sldLayoutId id="2147483966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Palatino Linotype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Palatino Linotype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Palatino Linotype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Palatino Linotype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/>
          <a:ea typeface="+mn-ea"/>
          <a:cs typeface="Calibri"/>
        </a:defRPr>
      </a:lvl1pPr>
      <a:lvl2pPr marL="639763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/>
          <a:ea typeface="+mn-ea"/>
          <a:cs typeface="Calibri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/>
          <a:ea typeface="+mn-ea"/>
          <a:cs typeface="Calibri"/>
        </a:defRPr>
      </a:lvl3pPr>
      <a:lvl4pPr marL="1371600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/>
          <a:ea typeface="+mn-ea"/>
          <a:cs typeface="Calibri"/>
        </a:defRPr>
      </a:lvl4pPr>
      <a:lvl5pPr marL="1644650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/>
          <a:ea typeface="+mn-ea"/>
          <a:cs typeface="Calibri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21.emf"/><Relationship Id="rId4" Type="http://schemas.openxmlformats.org/officeDocument/2006/relationships/image" Target="../media/image18.emf"/><Relationship Id="rId9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2.emf"/><Relationship Id="rId9" Type="http://schemas.openxmlformats.org/officeDocument/2006/relationships/oleObject" Target="../embeddings/oleObject11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4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Content Placeholder 3" descr="cats-reflection-in-the-mirror-marius-puluiki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85800"/>
            <a:ext cx="75438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875" y="4779963"/>
            <a:ext cx="7543800" cy="119538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speed of light varies, depending on the medium of transmission.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97908" y="1304636"/>
            <a:ext cx="3325091" cy="2609274"/>
          </a:xfrm>
          <a:prstGeom prst="rect">
            <a:avLst/>
          </a:prstGeom>
          <a:solidFill>
            <a:schemeClr val="tx1">
              <a:alpha val="50000"/>
            </a:schemeClr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2533" name="Group 2"/>
          <p:cNvGrpSpPr>
            <a:grpSpLocks/>
          </p:cNvGrpSpPr>
          <p:nvPr/>
        </p:nvGrpSpPr>
        <p:grpSpPr bwMode="auto">
          <a:xfrm>
            <a:off x="760413" y="1909763"/>
            <a:ext cx="2120900" cy="0"/>
            <a:chOff x="760308" y="1909773"/>
            <a:chExt cx="2120668" cy="0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760308" y="1909773"/>
              <a:ext cx="1196844" cy="0"/>
            </a:xfrm>
            <a:prstGeom prst="straightConnector1">
              <a:avLst/>
            </a:prstGeom>
            <a:ln w="38100" cmpd="sng">
              <a:solidFill>
                <a:srgbClr val="CC006A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1684132" y="1909773"/>
              <a:ext cx="1196844" cy="0"/>
            </a:xfrm>
            <a:prstGeom prst="straightConnector1">
              <a:avLst/>
            </a:prstGeom>
            <a:ln w="38100" cmpd="sng">
              <a:solidFill>
                <a:srgbClr val="CC006A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34" name="Group 20"/>
          <p:cNvGrpSpPr>
            <a:grpSpLocks/>
          </p:cNvGrpSpPr>
          <p:nvPr/>
        </p:nvGrpSpPr>
        <p:grpSpPr bwMode="auto">
          <a:xfrm>
            <a:off x="2914650" y="1911350"/>
            <a:ext cx="3300413" cy="3175"/>
            <a:chOff x="2914840" y="2858328"/>
            <a:chExt cx="3299697" cy="2368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2914840" y="2858328"/>
              <a:ext cx="1674450" cy="0"/>
            </a:xfrm>
            <a:prstGeom prst="straightConnector1">
              <a:avLst/>
            </a:prstGeom>
            <a:ln w="38100" cmpd="sng">
              <a:solidFill>
                <a:srgbClr val="CC006A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3932207" y="2860696"/>
              <a:ext cx="2282330" cy="0"/>
            </a:xfrm>
            <a:prstGeom prst="straightConnector1">
              <a:avLst/>
            </a:prstGeom>
            <a:ln w="38100" cmpd="sng">
              <a:solidFill>
                <a:srgbClr val="CC006A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35" name="Group 15"/>
          <p:cNvGrpSpPr>
            <a:grpSpLocks/>
          </p:cNvGrpSpPr>
          <p:nvPr/>
        </p:nvGrpSpPr>
        <p:grpSpPr bwMode="auto">
          <a:xfrm>
            <a:off x="6240463" y="1911350"/>
            <a:ext cx="2120900" cy="3175"/>
            <a:chOff x="777240" y="2854095"/>
            <a:chExt cx="2120668" cy="2368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777240" y="2854095"/>
              <a:ext cx="1196844" cy="0"/>
            </a:xfrm>
            <a:prstGeom prst="straightConnector1">
              <a:avLst/>
            </a:prstGeom>
            <a:ln w="38100" cmpd="sng">
              <a:solidFill>
                <a:srgbClr val="CC006A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1701064" y="2856463"/>
              <a:ext cx="1196844" cy="0"/>
            </a:xfrm>
            <a:prstGeom prst="straightConnector1">
              <a:avLst/>
            </a:prstGeom>
            <a:ln w="38100" cmpd="sng">
              <a:solidFill>
                <a:srgbClr val="CC006A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536" name="TextBox 21"/>
          <p:cNvSpPr txBox="1">
            <a:spLocks noChangeArrowheads="1"/>
          </p:cNvSpPr>
          <p:nvPr/>
        </p:nvSpPr>
        <p:spPr bwMode="auto">
          <a:xfrm>
            <a:off x="2892425" y="4084638"/>
            <a:ext cx="10398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Medium 2</a:t>
            </a:r>
          </a:p>
        </p:txBody>
      </p:sp>
      <p:sp>
        <p:nvSpPr>
          <p:cNvPr id="22537" name="TextBox 22"/>
          <p:cNvSpPr txBox="1">
            <a:spLocks noChangeArrowheads="1"/>
          </p:cNvSpPr>
          <p:nvPr/>
        </p:nvSpPr>
        <p:spPr bwMode="auto">
          <a:xfrm>
            <a:off x="760413" y="4084638"/>
            <a:ext cx="10398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Medium 1</a:t>
            </a:r>
          </a:p>
        </p:txBody>
      </p:sp>
      <p:sp>
        <p:nvSpPr>
          <p:cNvPr id="22538" name="TextBox 23"/>
          <p:cNvSpPr txBox="1">
            <a:spLocks noChangeArrowheads="1"/>
          </p:cNvSpPr>
          <p:nvPr/>
        </p:nvSpPr>
        <p:spPr bwMode="auto">
          <a:xfrm>
            <a:off x="6223000" y="4084638"/>
            <a:ext cx="10398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Medium 1</a:t>
            </a: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2892425" y="3913188"/>
            <a:ext cx="0" cy="625475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6223000" y="3913188"/>
            <a:ext cx="0" cy="625475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41" name="TextBox 31"/>
          <p:cNvSpPr txBox="1">
            <a:spLocks noChangeArrowheads="1"/>
          </p:cNvSpPr>
          <p:nvPr/>
        </p:nvSpPr>
        <p:spPr bwMode="auto">
          <a:xfrm>
            <a:off x="2892425" y="769938"/>
            <a:ext cx="2057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Speed of light changes</a:t>
            </a:r>
          </a:p>
        </p:txBody>
      </p:sp>
      <p:sp>
        <p:nvSpPr>
          <p:cNvPr id="19" name="Up Arrow 18"/>
          <p:cNvSpPr/>
          <p:nvPr/>
        </p:nvSpPr>
        <p:spPr>
          <a:xfrm>
            <a:off x="469078" y="1909773"/>
            <a:ext cx="616323" cy="1244274"/>
          </a:xfrm>
          <a:prstGeom prst="upArrow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2545" name="Group 24"/>
          <p:cNvGrpSpPr>
            <a:grpSpLocks/>
          </p:cNvGrpSpPr>
          <p:nvPr/>
        </p:nvGrpSpPr>
        <p:grpSpPr bwMode="auto">
          <a:xfrm>
            <a:off x="760413" y="3157538"/>
            <a:ext cx="2120900" cy="0"/>
            <a:chOff x="760308" y="1909773"/>
            <a:chExt cx="2120668" cy="0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760308" y="1909773"/>
              <a:ext cx="1196844" cy="0"/>
            </a:xfrm>
            <a:prstGeom prst="straightConnector1">
              <a:avLst/>
            </a:prstGeom>
            <a:ln w="38100" cmpd="sng">
              <a:solidFill>
                <a:srgbClr val="86CE24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1684132" y="1909773"/>
              <a:ext cx="1196844" cy="0"/>
            </a:xfrm>
            <a:prstGeom prst="straightConnector1">
              <a:avLst/>
            </a:prstGeom>
            <a:ln w="38100" cmpd="sng">
              <a:solidFill>
                <a:srgbClr val="86CE24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46" name="Group 27"/>
          <p:cNvGrpSpPr>
            <a:grpSpLocks/>
          </p:cNvGrpSpPr>
          <p:nvPr/>
        </p:nvGrpSpPr>
        <p:grpSpPr bwMode="auto">
          <a:xfrm>
            <a:off x="2914650" y="3159125"/>
            <a:ext cx="3300413" cy="1588"/>
            <a:chOff x="2914840" y="2858328"/>
            <a:chExt cx="3299697" cy="2368"/>
          </a:xfrm>
        </p:grpSpPr>
        <p:cxnSp>
          <p:nvCxnSpPr>
            <p:cNvPr id="30" name="Straight Arrow Connector 29"/>
            <p:cNvCxnSpPr/>
            <p:nvPr/>
          </p:nvCxnSpPr>
          <p:spPr>
            <a:xfrm>
              <a:off x="2914840" y="2858328"/>
              <a:ext cx="1674450" cy="0"/>
            </a:xfrm>
            <a:prstGeom prst="straightConnector1">
              <a:avLst/>
            </a:prstGeom>
            <a:ln w="38100" cmpd="sng">
              <a:solidFill>
                <a:srgbClr val="86CE24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3932207" y="2860696"/>
              <a:ext cx="2282330" cy="0"/>
            </a:xfrm>
            <a:prstGeom prst="straightConnector1">
              <a:avLst/>
            </a:prstGeom>
            <a:ln w="38100" cmpd="sng">
              <a:solidFill>
                <a:srgbClr val="86CE24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47" name="Group 33"/>
          <p:cNvGrpSpPr>
            <a:grpSpLocks/>
          </p:cNvGrpSpPr>
          <p:nvPr/>
        </p:nvGrpSpPr>
        <p:grpSpPr bwMode="auto">
          <a:xfrm>
            <a:off x="6240463" y="3159125"/>
            <a:ext cx="2120900" cy="1588"/>
            <a:chOff x="777240" y="2854095"/>
            <a:chExt cx="2120668" cy="2368"/>
          </a:xfrm>
        </p:grpSpPr>
        <p:cxnSp>
          <p:nvCxnSpPr>
            <p:cNvPr id="35" name="Straight Arrow Connector 34"/>
            <p:cNvCxnSpPr/>
            <p:nvPr/>
          </p:nvCxnSpPr>
          <p:spPr>
            <a:xfrm>
              <a:off x="777240" y="2854095"/>
              <a:ext cx="1196844" cy="0"/>
            </a:xfrm>
            <a:prstGeom prst="straightConnector1">
              <a:avLst/>
            </a:prstGeom>
            <a:ln w="38100" cmpd="sng">
              <a:solidFill>
                <a:srgbClr val="86CE24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1701064" y="2856463"/>
              <a:ext cx="1196844" cy="0"/>
            </a:xfrm>
            <a:prstGeom prst="straightConnector1">
              <a:avLst/>
            </a:prstGeom>
            <a:ln w="38100" cmpd="sng">
              <a:solidFill>
                <a:srgbClr val="86CE24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875" y="5470525"/>
            <a:ext cx="7543800" cy="6413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Difference in speed causes light to bend!</a:t>
            </a:r>
            <a:endParaRPr lang="en-US" dirty="0"/>
          </a:p>
        </p:txBody>
      </p:sp>
      <p:pic>
        <p:nvPicPr>
          <p:cNvPr id="23554" name="Picture 3"/>
          <p:cNvPicPr>
            <a:picLocks noChangeAspect="1"/>
          </p:cNvPicPr>
          <p:nvPr/>
        </p:nvPicPr>
        <p:blipFill>
          <a:blip r:embed="rId2"/>
          <a:srcRect l="5412" t="4172" r="5312" b="53789"/>
          <a:stretch>
            <a:fillRect/>
          </a:stretch>
        </p:blipFill>
        <p:spPr bwMode="auto">
          <a:xfrm>
            <a:off x="2522538" y="1598613"/>
            <a:ext cx="4540250" cy="318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 rot="10800000" flipH="1" flipV="1">
            <a:off x="1927225" y="539750"/>
            <a:ext cx="2768600" cy="2408238"/>
            <a:chOff x="1504221" y="2478138"/>
            <a:chExt cx="2700037" cy="2700037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1504221" y="2478138"/>
              <a:ext cx="2700037" cy="2700037"/>
            </a:xfrm>
            <a:prstGeom prst="straightConnector1">
              <a:avLst/>
            </a:prstGeom>
            <a:ln w="38100" cmpd="sng">
              <a:solidFill>
                <a:srgbClr val="CC006A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1502673" y="2479918"/>
              <a:ext cx="1442910" cy="1441681"/>
            </a:xfrm>
            <a:prstGeom prst="straightConnector1">
              <a:avLst/>
            </a:prstGeom>
            <a:ln w="38100" cmpd="sng">
              <a:solidFill>
                <a:srgbClr val="CC006A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309688" y="1084263"/>
            <a:ext cx="12128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Incident Ray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342188" y="3376613"/>
            <a:ext cx="1606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Medium – Water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342188" y="2260600"/>
            <a:ext cx="1320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Medium – Air</a:t>
            </a: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 rot="10800000" flipH="1" flipV="1">
            <a:off x="4695825" y="2947988"/>
            <a:ext cx="1479550" cy="2097087"/>
            <a:chOff x="1504221" y="2478138"/>
            <a:chExt cx="2700037" cy="2700037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1504221" y="2478138"/>
              <a:ext cx="2700037" cy="2700037"/>
            </a:xfrm>
            <a:prstGeom prst="straightConnector1">
              <a:avLst/>
            </a:prstGeom>
            <a:ln w="38100" cmpd="sng">
              <a:solidFill>
                <a:srgbClr val="CC006A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501325" y="2480181"/>
              <a:ext cx="1442724" cy="1443018"/>
            </a:xfrm>
            <a:prstGeom prst="straightConnector1">
              <a:avLst/>
            </a:prstGeom>
            <a:ln w="38100" cmpd="sng">
              <a:solidFill>
                <a:srgbClr val="CC006A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467225" y="4770438"/>
            <a:ext cx="13446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Refracted Ray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1560513" y="2947988"/>
            <a:ext cx="6489700" cy="0"/>
          </a:xfrm>
          <a:prstGeom prst="line">
            <a:avLst/>
          </a:prstGeom>
          <a:ln w="571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  <p:bldP spid="11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1650" y="646113"/>
            <a:ext cx="3481388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871538"/>
            <a:ext cx="3805237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875" y="1219200"/>
            <a:ext cx="7543800" cy="21526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Refraction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025"/>
            <a:ext cx="6172200" cy="685800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bending or change in direction of light when it travels from one medium into another.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4703763" y="1087438"/>
            <a:ext cx="225425" cy="3897312"/>
            <a:chOff x="4695984" y="1084216"/>
            <a:chExt cx="224696" cy="3897358"/>
          </a:xfrm>
        </p:grpSpPr>
        <p:sp>
          <p:nvSpPr>
            <p:cNvPr id="22" name="Rectangle 21"/>
            <p:cNvSpPr/>
            <p:nvPr/>
          </p:nvSpPr>
          <p:spPr>
            <a:xfrm rot="16200000">
              <a:off x="4695986" y="2711634"/>
              <a:ext cx="224694" cy="224694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rot="5400000" flipH="1">
              <a:off x="2747305" y="3032895"/>
              <a:ext cx="3897358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875" y="5470525"/>
            <a:ext cx="7543800" cy="64135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How to Measure Refraction</a:t>
            </a:r>
            <a:endParaRPr lang="en-US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 rot="10800000" flipH="1" flipV="1">
            <a:off x="2166938" y="749300"/>
            <a:ext cx="2528887" cy="2198688"/>
            <a:chOff x="1504221" y="2478138"/>
            <a:chExt cx="2700037" cy="2700037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1504221" y="2478138"/>
              <a:ext cx="2700037" cy="2700037"/>
            </a:xfrm>
            <a:prstGeom prst="straightConnector1">
              <a:avLst/>
            </a:prstGeom>
            <a:ln w="38100" cmpd="sng">
              <a:solidFill>
                <a:srgbClr val="CC006A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1502526" y="2480088"/>
              <a:ext cx="1442393" cy="1442619"/>
            </a:xfrm>
            <a:prstGeom prst="straightConnector1">
              <a:avLst/>
            </a:prstGeom>
            <a:ln w="38100" cmpd="sng">
              <a:solidFill>
                <a:srgbClr val="CC006A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309688" y="1084263"/>
            <a:ext cx="12128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Incident Ray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342188" y="3376613"/>
            <a:ext cx="1606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Medium – Water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342188" y="2260600"/>
            <a:ext cx="1320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Medium – Air</a:t>
            </a: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 rot="10800000" flipH="1" flipV="1">
            <a:off x="4695825" y="2947988"/>
            <a:ext cx="1779588" cy="2522537"/>
            <a:chOff x="1504221" y="2478138"/>
            <a:chExt cx="2700037" cy="2700037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1504221" y="2478138"/>
              <a:ext cx="2700037" cy="2700037"/>
            </a:xfrm>
            <a:prstGeom prst="straightConnector1">
              <a:avLst/>
            </a:prstGeom>
            <a:ln w="38100" cmpd="sng">
              <a:solidFill>
                <a:srgbClr val="CC006A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501813" y="2478138"/>
              <a:ext cx="1442748" cy="1442625"/>
            </a:xfrm>
            <a:prstGeom prst="straightConnector1">
              <a:avLst/>
            </a:prstGeom>
            <a:ln w="38100" cmpd="sng">
              <a:solidFill>
                <a:srgbClr val="CC006A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278563" y="4432300"/>
            <a:ext cx="1346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Refracted Ray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1560513" y="2947988"/>
            <a:ext cx="6489700" cy="0"/>
          </a:xfrm>
          <a:prstGeom prst="line">
            <a:avLst/>
          </a:prstGeom>
          <a:ln w="571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322763" y="749300"/>
            <a:ext cx="781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normal</a:t>
            </a:r>
          </a:p>
        </p:txBody>
      </p:sp>
      <p:sp>
        <p:nvSpPr>
          <p:cNvPr id="24" name="Arc 23"/>
          <p:cNvSpPr/>
          <p:nvPr/>
        </p:nvSpPr>
        <p:spPr>
          <a:xfrm rot="16200000">
            <a:off x="3916363" y="2155825"/>
            <a:ext cx="1558925" cy="1558925"/>
          </a:xfrm>
          <a:prstGeom prst="arc">
            <a:avLst>
              <a:gd name="adj1" fmla="val 18627068"/>
              <a:gd name="adj2" fmla="val 57706"/>
            </a:avLst>
          </a:prstGeom>
          <a:ln>
            <a:solidFill>
              <a:schemeClr val="bg2">
                <a:lumMod val="25000"/>
                <a:lumOff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Arc 25"/>
          <p:cNvSpPr/>
          <p:nvPr/>
        </p:nvSpPr>
        <p:spPr>
          <a:xfrm rot="5400000">
            <a:off x="3926681" y="2167732"/>
            <a:ext cx="1558925" cy="1560512"/>
          </a:xfrm>
          <a:prstGeom prst="arc">
            <a:avLst>
              <a:gd name="adj1" fmla="val 19613611"/>
              <a:gd name="adj2" fmla="val 57706"/>
            </a:avLst>
          </a:prstGeom>
          <a:ln>
            <a:solidFill>
              <a:schemeClr val="bg2">
                <a:lumMod val="25000"/>
                <a:lumOff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687763" y="3435350"/>
            <a:ext cx="1008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latin typeface="Calibri" pitchFamily="34" charset="0"/>
              </a:rPr>
              <a:t>angle of</a:t>
            </a:r>
          </a:p>
          <a:p>
            <a:pPr algn="ctr"/>
            <a:r>
              <a:rPr lang="en-US" sz="1600">
                <a:latin typeface="Calibri" pitchFamily="34" charset="0"/>
              </a:rPr>
              <a:t>refraction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708525" y="1806575"/>
            <a:ext cx="9794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latin typeface="Calibri" pitchFamily="34" charset="0"/>
              </a:rPr>
              <a:t>angle of</a:t>
            </a:r>
          </a:p>
          <a:p>
            <a:pPr algn="ctr"/>
            <a:r>
              <a:rPr lang="en-US" sz="1600">
                <a:latin typeface="Calibri" pitchFamily="34" charset="0"/>
              </a:rPr>
              <a:t>incidence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8" grpId="0"/>
      <p:bldP spid="21" grpId="0"/>
      <p:bldP spid="27" grpId="1"/>
      <p:bldP spid="2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875" y="5778500"/>
            <a:ext cx="7543800" cy="6429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Experiment</a:t>
            </a:r>
            <a:endParaRPr lang="en-US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 rot="10800000" flipH="1" flipV="1">
            <a:off x="2974975" y="1260475"/>
            <a:ext cx="1828800" cy="1590675"/>
            <a:chOff x="1504221" y="2478138"/>
            <a:chExt cx="2700037" cy="2700037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1504221" y="2478138"/>
              <a:ext cx="2700037" cy="2700037"/>
            </a:xfrm>
            <a:prstGeom prst="straightConnector1">
              <a:avLst/>
            </a:prstGeom>
            <a:ln w="38100" cmpd="sng">
              <a:solidFill>
                <a:srgbClr val="CC006A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1501878" y="2475444"/>
              <a:ext cx="1441425" cy="1441636"/>
            </a:xfrm>
            <a:prstGeom prst="straightConnector1">
              <a:avLst/>
            </a:prstGeom>
            <a:ln w="38100" cmpd="sng">
              <a:solidFill>
                <a:srgbClr val="CC006A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699" name="TextBox 7"/>
          <p:cNvSpPr txBox="1">
            <a:spLocks noChangeArrowheads="1"/>
          </p:cNvSpPr>
          <p:nvPr/>
        </p:nvSpPr>
        <p:spPr bwMode="auto">
          <a:xfrm>
            <a:off x="2147888" y="1843088"/>
            <a:ext cx="12128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Incident Ray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040313" y="2851150"/>
            <a:ext cx="14795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</a:rPr>
              <a:t>Medium – Acrylic or Glass</a:t>
            </a:r>
          </a:p>
        </p:txBody>
      </p:sp>
      <p:sp>
        <p:nvSpPr>
          <p:cNvPr id="29701" name="TextBox 10"/>
          <p:cNvSpPr txBox="1">
            <a:spLocks noChangeArrowheads="1"/>
          </p:cNvSpPr>
          <p:nvPr/>
        </p:nvSpPr>
        <p:spPr bwMode="auto">
          <a:xfrm>
            <a:off x="5859463" y="2151063"/>
            <a:ext cx="1320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Medium – Air</a:t>
            </a:r>
          </a:p>
        </p:txBody>
      </p:sp>
      <p:grpSp>
        <p:nvGrpSpPr>
          <p:cNvPr id="56" name="Group 55"/>
          <p:cNvGrpSpPr>
            <a:grpSpLocks/>
          </p:cNvGrpSpPr>
          <p:nvPr/>
        </p:nvGrpSpPr>
        <p:grpSpPr bwMode="auto">
          <a:xfrm>
            <a:off x="4422775" y="647700"/>
            <a:ext cx="781050" cy="4237038"/>
            <a:chOff x="5537199" y="745661"/>
            <a:chExt cx="781484" cy="4235913"/>
          </a:xfrm>
        </p:grpSpPr>
        <p:grpSp>
          <p:nvGrpSpPr>
            <p:cNvPr id="29731" name="Group 20"/>
            <p:cNvGrpSpPr>
              <a:grpSpLocks/>
            </p:cNvGrpSpPr>
            <p:nvPr/>
          </p:nvGrpSpPr>
          <p:grpSpPr bwMode="auto">
            <a:xfrm>
              <a:off x="5919200" y="1084216"/>
              <a:ext cx="224696" cy="3897358"/>
              <a:chOff x="4695984" y="1084216"/>
              <a:chExt cx="224696" cy="3897358"/>
            </a:xfrm>
          </p:grpSpPr>
          <p:sp>
            <p:nvSpPr>
              <p:cNvPr id="20" name="Rectangle 19"/>
              <p:cNvSpPr/>
              <p:nvPr/>
            </p:nvSpPr>
            <p:spPr>
              <a:xfrm rot="16200000">
                <a:off x="4695986" y="2711634"/>
                <a:ext cx="224694" cy="224694"/>
              </a:xfrm>
              <a:prstGeom prst="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Calibri"/>
                  <a:cs typeface="Calibri"/>
                </a:endParaRPr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 rot="5400000" flipH="1">
                <a:off x="2746262" y="3032642"/>
                <a:ext cx="3897865" cy="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732" name="TextBox 21"/>
            <p:cNvSpPr txBox="1">
              <a:spLocks noChangeArrowheads="1"/>
            </p:cNvSpPr>
            <p:nvPr/>
          </p:nvSpPr>
          <p:spPr bwMode="auto">
            <a:xfrm>
              <a:off x="5537199" y="745661"/>
              <a:ext cx="78148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alibri" pitchFamily="34" charset="0"/>
                </a:rPr>
                <a:t>normal</a:t>
              </a:r>
            </a:p>
          </p:txBody>
        </p:sp>
      </p:grpSp>
      <p:cxnSp>
        <p:nvCxnSpPr>
          <p:cNvPr id="12" name="Straight Connector 11"/>
          <p:cNvCxnSpPr/>
          <p:nvPr/>
        </p:nvCxnSpPr>
        <p:spPr>
          <a:xfrm flipH="1">
            <a:off x="2138363" y="2838450"/>
            <a:ext cx="5138737" cy="0"/>
          </a:xfrm>
          <a:prstGeom prst="line">
            <a:avLst/>
          </a:prstGeom>
          <a:ln w="571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Block Arc 12"/>
          <p:cNvSpPr/>
          <p:nvPr/>
        </p:nvSpPr>
        <p:spPr>
          <a:xfrm rot="10800000">
            <a:off x="3071980" y="1109984"/>
            <a:ext cx="3458146" cy="3458146"/>
          </a:xfrm>
          <a:prstGeom prst="blockArc">
            <a:avLst>
              <a:gd name="adj1" fmla="val 10800000"/>
              <a:gd name="adj2" fmla="val 0"/>
              <a:gd name="adj3" fmla="val 49484"/>
            </a:avLst>
          </a:prstGeom>
          <a:solidFill>
            <a:schemeClr val="tx1">
              <a:alpha val="50000"/>
            </a:schemeClr>
          </a:solidFill>
          <a:ln w="28575" cmpd="sng">
            <a:solidFill>
              <a:schemeClr val="tx1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10800000" flipH="1" flipV="1">
            <a:off x="4803775" y="2851150"/>
            <a:ext cx="557213" cy="1717675"/>
          </a:xfrm>
          <a:prstGeom prst="straightConnector1">
            <a:avLst/>
          </a:prstGeom>
          <a:ln w="38100" cmpd="sng">
            <a:solidFill>
              <a:srgbClr val="CC006A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>
            <a:grpSpLocks/>
          </p:cNvGrpSpPr>
          <p:nvPr/>
        </p:nvGrpSpPr>
        <p:grpSpPr bwMode="auto">
          <a:xfrm rot="10800000" flipH="1" flipV="1">
            <a:off x="5357813" y="4556125"/>
            <a:ext cx="365125" cy="1125538"/>
            <a:chOff x="1504221" y="2478138"/>
            <a:chExt cx="2700037" cy="2700037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1504221" y="2478138"/>
              <a:ext cx="2700037" cy="2700037"/>
            </a:xfrm>
            <a:prstGeom prst="straightConnector1">
              <a:avLst/>
            </a:prstGeom>
            <a:ln w="38100" cmpd="sng">
              <a:solidFill>
                <a:srgbClr val="CC006A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1480742" y="2478138"/>
              <a:ext cx="1443929" cy="1443321"/>
            </a:xfrm>
            <a:prstGeom prst="straightConnector1">
              <a:avLst/>
            </a:prstGeom>
            <a:ln w="38100" cmpd="sng">
              <a:solidFill>
                <a:srgbClr val="CC006A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197350" y="5210175"/>
            <a:ext cx="13462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Refracted Ray</a:t>
            </a:r>
          </a:p>
        </p:txBody>
      </p:sp>
      <p:sp>
        <p:nvSpPr>
          <p:cNvPr id="40" name="Oval 39"/>
          <p:cNvSpPr/>
          <p:nvPr/>
        </p:nvSpPr>
        <p:spPr>
          <a:xfrm>
            <a:off x="4002252" y="2150797"/>
            <a:ext cx="134408" cy="13440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313217" y="4536368"/>
            <a:ext cx="134408" cy="13440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" name="Arc 53"/>
          <p:cNvSpPr/>
          <p:nvPr/>
        </p:nvSpPr>
        <p:spPr>
          <a:xfrm rot="16200000">
            <a:off x="3817144" y="1859757"/>
            <a:ext cx="1976437" cy="1974850"/>
          </a:xfrm>
          <a:prstGeom prst="arc">
            <a:avLst>
              <a:gd name="adj1" fmla="val 18627068"/>
              <a:gd name="adj2" fmla="val 57706"/>
            </a:avLst>
          </a:prstGeom>
          <a:ln>
            <a:solidFill>
              <a:schemeClr val="bg2">
                <a:lumMod val="25000"/>
                <a:lumOff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" name="Arc 54"/>
          <p:cNvSpPr/>
          <p:nvPr/>
        </p:nvSpPr>
        <p:spPr>
          <a:xfrm rot="16200000" flipH="1">
            <a:off x="3611562" y="1663701"/>
            <a:ext cx="2373313" cy="2373312"/>
          </a:xfrm>
          <a:prstGeom prst="arc">
            <a:avLst>
              <a:gd name="adj1" fmla="val 72113"/>
              <a:gd name="adj2" fmla="val 1077527"/>
            </a:avLst>
          </a:prstGeom>
          <a:ln>
            <a:solidFill>
              <a:schemeClr val="bg2">
                <a:lumMod val="25000"/>
                <a:lumOff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4508500" y="3497263"/>
            <a:ext cx="2952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latin typeface="Calibri" pitchFamily="34" charset="0"/>
              </a:rPr>
              <a:t>B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4137025" y="1581150"/>
            <a:ext cx="3032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latin typeface="Calibri" pitchFamily="34" charset="0"/>
              </a:rPr>
              <a:t>A</a:t>
            </a:r>
          </a:p>
        </p:txBody>
      </p:sp>
      <p:grpSp>
        <p:nvGrpSpPr>
          <p:cNvPr id="59" name="Group 58"/>
          <p:cNvGrpSpPr>
            <a:grpSpLocks/>
          </p:cNvGrpSpPr>
          <p:nvPr/>
        </p:nvGrpSpPr>
        <p:grpSpPr bwMode="auto">
          <a:xfrm rot="10800000" flipH="1" flipV="1">
            <a:off x="2974975" y="1260475"/>
            <a:ext cx="1828800" cy="1590675"/>
            <a:chOff x="1504221" y="2478138"/>
            <a:chExt cx="2700037" cy="2700037"/>
          </a:xfrm>
        </p:grpSpPr>
        <p:cxnSp>
          <p:nvCxnSpPr>
            <p:cNvPr id="60" name="Straight Arrow Connector 59"/>
            <p:cNvCxnSpPr/>
            <p:nvPr/>
          </p:nvCxnSpPr>
          <p:spPr>
            <a:xfrm>
              <a:off x="1504221" y="2478138"/>
              <a:ext cx="2700037" cy="2700037"/>
            </a:xfrm>
            <a:prstGeom prst="straightConnector1">
              <a:avLst/>
            </a:prstGeom>
            <a:ln w="38100" cmpd="sng">
              <a:solidFill>
                <a:srgbClr val="86CE24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>
              <a:off x="1501878" y="2475444"/>
              <a:ext cx="1441425" cy="1441636"/>
            </a:xfrm>
            <a:prstGeom prst="straightConnector1">
              <a:avLst/>
            </a:prstGeom>
            <a:ln w="38100" cmpd="sng">
              <a:solidFill>
                <a:srgbClr val="86CE24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>
            <a:grpSpLocks/>
          </p:cNvGrpSpPr>
          <p:nvPr/>
        </p:nvGrpSpPr>
        <p:grpSpPr bwMode="auto">
          <a:xfrm rot="10800000" flipH="1" flipV="1">
            <a:off x="4803775" y="2851150"/>
            <a:ext cx="919163" cy="2830513"/>
            <a:chOff x="1504221" y="2478138"/>
            <a:chExt cx="2700037" cy="2700037"/>
          </a:xfrm>
        </p:grpSpPr>
        <p:cxnSp>
          <p:nvCxnSpPr>
            <p:cNvPr id="63" name="Straight Arrow Connector 62"/>
            <p:cNvCxnSpPr/>
            <p:nvPr/>
          </p:nvCxnSpPr>
          <p:spPr>
            <a:xfrm>
              <a:off x="1504221" y="2478138"/>
              <a:ext cx="2700037" cy="2700037"/>
            </a:xfrm>
            <a:prstGeom prst="straightConnector1">
              <a:avLst/>
            </a:prstGeom>
            <a:ln w="38100" cmpd="sng">
              <a:solidFill>
                <a:srgbClr val="86CE24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1499559" y="2478138"/>
              <a:ext cx="1440950" cy="1443150"/>
            </a:xfrm>
            <a:prstGeom prst="straightConnector1">
              <a:avLst/>
            </a:prstGeom>
            <a:ln w="38100" cmpd="sng">
              <a:solidFill>
                <a:srgbClr val="86CE24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 rot="18625500">
            <a:off x="2424398" y="553253"/>
            <a:ext cx="650738" cy="105252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9" grpId="0"/>
      <p:bldP spid="57" grpId="0"/>
      <p:bldP spid="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/>
          <p:nvPr/>
        </p:nvPicPr>
        <p:blipFill>
          <a:blip r:embed="rId2"/>
          <a:stretch>
            <a:fillRect/>
          </a:stretch>
        </p:blipFill>
        <p:spPr>
          <a:xfrm>
            <a:off x="2368975" y="541374"/>
            <a:ext cx="5040630" cy="462057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6600" y="5778500"/>
            <a:ext cx="7543800" cy="6429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29699" name="TextBox 7"/>
          <p:cNvSpPr txBox="1">
            <a:spLocks noChangeArrowheads="1"/>
          </p:cNvSpPr>
          <p:nvPr/>
        </p:nvSpPr>
        <p:spPr bwMode="auto">
          <a:xfrm>
            <a:off x="2973387" y="2386847"/>
            <a:ext cx="12128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  <a:latin typeface="Calibri" pitchFamily="34" charset="0"/>
              </a:rPr>
              <a:t>Incident Ray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040313" y="2851150"/>
            <a:ext cx="14795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Calibri" pitchFamily="34" charset="0"/>
              </a:rPr>
              <a:t>Medium – Acrylic or Glass</a:t>
            </a:r>
          </a:p>
        </p:txBody>
      </p:sp>
      <p:sp>
        <p:nvSpPr>
          <p:cNvPr id="29701" name="TextBox 10"/>
          <p:cNvSpPr txBox="1">
            <a:spLocks noChangeArrowheads="1"/>
          </p:cNvSpPr>
          <p:nvPr/>
        </p:nvSpPr>
        <p:spPr bwMode="auto">
          <a:xfrm>
            <a:off x="5062538" y="2276058"/>
            <a:ext cx="1320800" cy="3381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  <a:latin typeface="Calibri" pitchFamily="34" charset="0"/>
              </a:rPr>
              <a:t>Medium – Air</a:t>
            </a:r>
          </a:p>
        </p:txBody>
      </p:sp>
      <p:grpSp>
        <p:nvGrpSpPr>
          <p:cNvPr id="56" name="Group 55"/>
          <p:cNvGrpSpPr>
            <a:grpSpLocks/>
          </p:cNvGrpSpPr>
          <p:nvPr/>
        </p:nvGrpSpPr>
        <p:grpSpPr bwMode="auto">
          <a:xfrm>
            <a:off x="4804561" y="986345"/>
            <a:ext cx="810824" cy="3898393"/>
            <a:chOff x="5919200" y="1084216"/>
            <a:chExt cx="811275" cy="3897358"/>
          </a:xfrm>
        </p:grpSpPr>
        <p:grpSp>
          <p:nvGrpSpPr>
            <p:cNvPr id="29731" name="Group 20"/>
            <p:cNvGrpSpPr>
              <a:grpSpLocks/>
            </p:cNvGrpSpPr>
            <p:nvPr/>
          </p:nvGrpSpPr>
          <p:grpSpPr bwMode="auto">
            <a:xfrm>
              <a:off x="5919200" y="1084216"/>
              <a:ext cx="224696" cy="3897358"/>
              <a:chOff x="4695984" y="1084216"/>
              <a:chExt cx="224696" cy="3897358"/>
            </a:xfrm>
          </p:grpSpPr>
          <p:sp>
            <p:nvSpPr>
              <p:cNvPr id="20" name="Rectangle 19"/>
              <p:cNvSpPr/>
              <p:nvPr/>
            </p:nvSpPr>
            <p:spPr>
              <a:xfrm rot="16200000">
                <a:off x="4695986" y="2711634"/>
                <a:ext cx="224694" cy="224694"/>
              </a:xfrm>
              <a:prstGeom prst="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Calibri"/>
                  <a:cs typeface="Calibri"/>
                </a:endParaRPr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 rot="5400000" flipH="1">
                <a:off x="2746262" y="3032642"/>
                <a:ext cx="3897865" cy="0"/>
              </a:xfrm>
              <a:prstGeom prst="line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732" name="TextBox 21"/>
            <p:cNvSpPr txBox="1">
              <a:spLocks noChangeArrowheads="1"/>
            </p:cNvSpPr>
            <p:nvPr/>
          </p:nvSpPr>
          <p:spPr bwMode="auto">
            <a:xfrm>
              <a:off x="5948991" y="1422837"/>
              <a:ext cx="781484" cy="33855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00B0F0"/>
                  </a:solidFill>
                  <a:latin typeface="Calibri" pitchFamily="34" charset="0"/>
                </a:rPr>
                <a:t>normal</a:t>
              </a:r>
            </a:p>
          </p:txBody>
        </p:sp>
      </p:grpSp>
      <p:cxnSp>
        <p:nvCxnSpPr>
          <p:cNvPr id="12" name="Straight Connector 11"/>
          <p:cNvCxnSpPr/>
          <p:nvPr/>
        </p:nvCxnSpPr>
        <p:spPr>
          <a:xfrm flipH="1">
            <a:off x="2138363" y="2838450"/>
            <a:ext cx="5138737" cy="0"/>
          </a:xfrm>
          <a:prstGeom prst="line">
            <a:avLst/>
          </a:prstGeom>
          <a:ln w="571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Block Arc 12"/>
          <p:cNvSpPr/>
          <p:nvPr/>
        </p:nvSpPr>
        <p:spPr>
          <a:xfrm rot="10800000">
            <a:off x="3071980" y="1129034"/>
            <a:ext cx="3458146" cy="3458146"/>
          </a:xfrm>
          <a:prstGeom prst="blockArc">
            <a:avLst>
              <a:gd name="adj1" fmla="val 10800000"/>
              <a:gd name="adj2" fmla="val 0"/>
              <a:gd name="adj3" fmla="val 49484"/>
            </a:avLst>
          </a:prstGeom>
          <a:solidFill>
            <a:schemeClr val="tx2">
              <a:lumMod val="90000"/>
              <a:alpha val="50000"/>
            </a:schemeClr>
          </a:solidFill>
          <a:ln w="28575" cmpd="sng">
            <a:solidFill>
              <a:schemeClr val="bg1">
                <a:lumMod val="65000"/>
                <a:lumOff val="35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396356" y="3154436"/>
            <a:ext cx="13462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  <a:latin typeface="Calibri" pitchFamily="34" charset="0"/>
              </a:rPr>
              <a:t>Refracted Ray</a:t>
            </a:r>
          </a:p>
        </p:txBody>
      </p:sp>
      <p:sp>
        <p:nvSpPr>
          <p:cNvPr id="40" name="Oval 39"/>
          <p:cNvSpPr/>
          <p:nvPr/>
        </p:nvSpPr>
        <p:spPr>
          <a:xfrm>
            <a:off x="4002252" y="2150797"/>
            <a:ext cx="134408" cy="13440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B0F0"/>
              </a:solidFill>
            </a:endParaRPr>
          </a:p>
        </p:txBody>
      </p:sp>
      <p:sp>
        <p:nvSpPr>
          <p:cNvPr id="54" name="Arc 53"/>
          <p:cNvSpPr/>
          <p:nvPr/>
        </p:nvSpPr>
        <p:spPr>
          <a:xfrm rot="16200000">
            <a:off x="3817144" y="1859757"/>
            <a:ext cx="1976437" cy="1974850"/>
          </a:xfrm>
          <a:prstGeom prst="arc">
            <a:avLst>
              <a:gd name="adj1" fmla="val 18627068"/>
              <a:gd name="adj2" fmla="val 57706"/>
            </a:avLst>
          </a:prstGeom>
          <a:ln>
            <a:solidFill>
              <a:schemeClr val="bg2">
                <a:lumMod val="25000"/>
                <a:lumOff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" name="Arc 54"/>
          <p:cNvSpPr/>
          <p:nvPr/>
        </p:nvSpPr>
        <p:spPr>
          <a:xfrm rot="16200000" flipH="1">
            <a:off x="3611562" y="1663701"/>
            <a:ext cx="2373313" cy="2373312"/>
          </a:xfrm>
          <a:prstGeom prst="arc">
            <a:avLst>
              <a:gd name="adj1" fmla="val 72113"/>
              <a:gd name="adj2" fmla="val 1077527"/>
            </a:avLst>
          </a:prstGeom>
          <a:ln>
            <a:solidFill>
              <a:schemeClr val="bg2">
                <a:lumMod val="25000"/>
                <a:lumOff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4508500" y="3497263"/>
            <a:ext cx="2952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srgbClr val="00B0F0"/>
                </a:solidFill>
                <a:latin typeface="Calibri" pitchFamily="34" charset="0"/>
              </a:rPr>
              <a:t>B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4137025" y="1581150"/>
            <a:ext cx="3032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00B0F0"/>
                </a:solidFill>
                <a:latin typeface="Calibri" pitchFamily="34" charset="0"/>
              </a:rPr>
              <a:t>A</a:t>
            </a:r>
          </a:p>
        </p:txBody>
      </p:sp>
      <p:grpSp>
        <p:nvGrpSpPr>
          <p:cNvPr id="59" name="Group 58"/>
          <p:cNvGrpSpPr>
            <a:grpSpLocks/>
          </p:cNvGrpSpPr>
          <p:nvPr/>
        </p:nvGrpSpPr>
        <p:grpSpPr bwMode="auto">
          <a:xfrm rot="10800000" flipH="1" flipV="1">
            <a:off x="2965450" y="1260475"/>
            <a:ext cx="1828800" cy="1590675"/>
            <a:chOff x="1504221" y="2478138"/>
            <a:chExt cx="2700037" cy="2700037"/>
          </a:xfrm>
        </p:grpSpPr>
        <p:cxnSp>
          <p:nvCxnSpPr>
            <p:cNvPr id="60" name="Straight Arrow Connector 59"/>
            <p:cNvCxnSpPr/>
            <p:nvPr/>
          </p:nvCxnSpPr>
          <p:spPr>
            <a:xfrm>
              <a:off x="1504221" y="2478138"/>
              <a:ext cx="2700037" cy="2700037"/>
            </a:xfrm>
            <a:prstGeom prst="straightConnector1">
              <a:avLst/>
            </a:prstGeom>
            <a:ln w="38100" cmpd="sng">
              <a:solidFill>
                <a:srgbClr val="86CE24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>
              <a:off x="1501878" y="2475444"/>
              <a:ext cx="1441425" cy="1441636"/>
            </a:xfrm>
            <a:prstGeom prst="straightConnector1">
              <a:avLst/>
            </a:prstGeom>
            <a:ln w="38100" cmpd="sng">
              <a:solidFill>
                <a:srgbClr val="86CE24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>
            <a:grpSpLocks/>
          </p:cNvGrpSpPr>
          <p:nvPr/>
        </p:nvGrpSpPr>
        <p:grpSpPr bwMode="auto">
          <a:xfrm rot="10800000" flipH="1" flipV="1">
            <a:off x="4811713" y="2851150"/>
            <a:ext cx="920750" cy="2830513"/>
            <a:chOff x="1499559" y="2478138"/>
            <a:chExt cx="2704699" cy="2700037"/>
          </a:xfrm>
        </p:grpSpPr>
        <p:cxnSp>
          <p:nvCxnSpPr>
            <p:cNvPr id="63" name="Straight Arrow Connector 62"/>
            <p:cNvCxnSpPr/>
            <p:nvPr/>
          </p:nvCxnSpPr>
          <p:spPr>
            <a:xfrm>
              <a:off x="1504221" y="2478138"/>
              <a:ext cx="2700037" cy="2700037"/>
            </a:xfrm>
            <a:prstGeom prst="straightConnector1">
              <a:avLst/>
            </a:prstGeom>
            <a:ln w="38100" cmpd="sng">
              <a:solidFill>
                <a:srgbClr val="86CE24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1499559" y="2478138"/>
              <a:ext cx="1440950" cy="1443150"/>
            </a:xfrm>
            <a:prstGeom prst="straightConnector1">
              <a:avLst/>
            </a:prstGeom>
            <a:ln w="38100" cmpd="sng">
              <a:solidFill>
                <a:srgbClr val="86CE24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 rot="18625500">
            <a:off x="2424398" y="553253"/>
            <a:ext cx="650738" cy="105252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9253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10" grpId="0"/>
      <p:bldP spid="29701" grpId="0" animBg="1"/>
      <p:bldP spid="13" grpId="0" animBg="1"/>
      <p:bldP spid="39" grpId="0"/>
      <p:bldP spid="54" grpId="0" animBg="1"/>
      <p:bldP spid="55" grpId="0" animBg="1"/>
      <p:bldP spid="57" grpId="0"/>
      <p:bldP spid="58" grpId="0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875" y="3672873"/>
            <a:ext cx="7543800" cy="642937"/>
          </a:xfrm>
        </p:spPr>
        <p:txBody>
          <a:bodyPr/>
          <a:lstStyle/>
          <a:p>
            <a:pPr algn="ctr"/>
            <a:r>
              <a:rPr lang="en-CA" dirty="0" smtClean="0"/>
              <a:t>Why </a:t>
            </a:r>
            <a:r>
              <a:rPr lang="en-CA" dirty="0"/>
              <a:t>does light bend when it hits a medium?</a:t>
            </a:r>
            <a:br>
              <a:rPr lang="en-CA" dirty="0"/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7639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741" y="1603903"/>
            <a:ext cx="4138544" cy="25571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516" y="1603903"/>
            <a:ext cx="4138544" cy="253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22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 rot="16200000">
            <a:off x="3175794" y="2842419"/>
            <a:ext cx="3001962" cy="158750"/>
          </a:xfrm>
          <a:prstGeom prst="rect">
            <a:avLst/>
          </a:prstGeom>
          <a:pattFill prst="wdDnDiag">
            <a:fgClr>
              <a:schemeClr val="accent2"/>
            </a:fgClr>
            <a:bgClr>
              <a:schemeClr val="bg1">
                <a:lumMod val="75000"/>
                <a:lumOff val="25000"/>
              </a:schemeClr>
            </a:bgClr>
          </a:patt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6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875" y="5470525"/>
            <a:ext cx="7543800" cy="64135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Plane Mirror – Reflection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613275" y="1420813"/>
            <a:ext cx="0" cy="3001962"/>
          </a:xfrm>
          <a:prstGeom prst="line">
            <a:avLst/>
          </a:prstGeom>
          <a:ln w="571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Up Arrow 34"/>
          <p:cNvSpPr/>
          <p:nvPr/>
        </p:nvSpPr>
        <p:spPr>
          <a:xfrm>
            <a:off x="2209800" y="2290676"/>
            <a:ext cx="616323" cy="1244274"/>
          </a:xfrm>
          <a:prstGeom prst="upArrow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Up Arrow 36"/>
          <p:cNvSpPr/>
          <p:nvPr/>
        </p:nvSpPr>
        <p:spPr>
          <a:xfrm>
            <a:off x="6412512" y="2290676"/>
            <a:ext cx="616323" cy="1244274"/>
          </a:xfrm>
          <a:prstGeom prst="upArrow">
            <a:avLst/>
          </a:prstGeom>
          <a:solidFill>
            <a:schemeClr val="tx2">
              <a:alpha val="9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4714875" y="2266950"/>
            <a:ext cx="2114550" cy="0"/>
          </a:xfrm>
          <a:prstGeom prst="straightConnector1">
            <a:avLst/>
          </a:prstGeom>
          <a:ln w="38100" cmpd="sng">
            <a:solidFill>
              <a:srgbClr val="CC006A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3162300" y="2266950"/>
            <a:ext cx="1450975" cy="0"/>
          </a:xfrm>
          <a:prstGeom prst="straightConnector1">
            <a:avLst/>
          </a:prstGeom>
          <a:ln w="38100" cmpd="sng">
            <a:solidFill>
              <a:srgbClr val="CC006A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2498725" y="2266950"/>
            <a:ext cx="2098675" cy="0"/>
          </a:xfrm>
          <a:prstGeom prst="straightConnector1">
            <a:avLst/>
          </a:prstGeom>
          <a:ln w="38100" cmpd="sng">
            <a:solidFill>
              <a:srgbClr val="CC006A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8100000" flipH="1" flipV="1">
            <a:off x="2990850" y="1865313"/>
            <a:ext cx="798513" cy="798512"/>
          </a:xfrm>
          <a:prstGeom prst="straightConnector1">
            <a:avLst/>
          </a:prstGeom>
          <a:ln w="38100" cmpd="sng">
            <a:solidFill>
              <a:srgbClr val="CC006A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4714875" y="3554413"/>
            <a:ext cx="2114550" cy="0"/>
          </a:xfrm>
          <a:prstGeom prst="straightConnector1">
            <a:avLst/>
          </a:prstGeom>
          <a:ln w="38100" cmpd="sng">
            <a:solidFill>
              <a:schemeClr val="accent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351" name="Group 44"/>
          <p:cNvGrpSpPr>
            <a:grpSpLocks/>
          </p:cNvGrpSpPr>
          <p:nvPr/>
        </p:nvGrpSpPr>
        <p:grpSpPr bwMode="auto">
          <a:xfrm rot="8100000" flipH="1" flipV="1">
            <a:off x="2808288" y="2808288"/>
            <a:ext cx="1495425" cy="1493837"/>
            <a:chOff x="1504221" y="2478138"/>
            <a:chExt cx="2700037" cy="2700037"/>
          </a:xfrm>
        </p:grpSpPr>
        <p:cxnSp>
          <p:nvCxnSpPr>
            <p:cNvPr id="46" name="Straight Arrow Connector 45"/>
            <p:cNvCxnSpPr/>
            <p:nvPr/>
          </p:nvCxnSpPr>
          <p:spPr>
            <a:xfrm>
              <a:off x="1504221" y="2478138"/>
              <a:ext cx="2700037" cy="2700037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1920558" y="2896947"/>
              <a:ext cx="1441740" cy="1440403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Straight Arrow Connector 54"/>
          <p:cNvCxnSpPr/>
          <p:nvPr/>
        </p:nvCxnSpPr>
        <p:spPr>
          <a:xfrm flipH="1">
            <a:off x="3162300" y="3554413"/>
            <a:ext cx="1450975" cy="0"/>
          </a:xfrm>
          <a:prstGeom prst="straightConnector1">
            <a:avLst/>
          </a:prstGeom>
          <a:ln w="38100" cmpd="sng">
            <a:solidFill>
              <a:schemeClr val="accent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875" y="5484813"/>
            <a:ext cx="7543800" cy="6429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608388" y="2284413"/>
            <a:ext cx="12144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Incident Ray</a:t>
            </a:r>
          </a:p>
        </p:txBody>
      </p:sp>
      <p:sp>
        <p:nvSpPr>
          <p:cNvPr id="30723" name="TextBox 9"/>
          <p:cNvSpPr txBox="1">
            <a:spLocks noChangeArrowheads="1"/>
          </p:cNvSpPr>
          <p:nvPr/>
        </p:nvSpPr>
        <p:spPr bwMode="auto">
          <a:xfrm>
            <a:off x="6408738" y="3160713"/>
            <a:ext cx="1635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Medium – Acrylic</a:t>
            </a:r>
          </a:p>
        </p:txBody>
      </p:sp>
      <p:sp>
        <p:nvSpPr>
          <p:cNvPr id="30724" name="TextBox 10"/>
          <p:cNvSpPr txBox="1">
            <a:spLocks noChangeArrowheads="1"/>
          </p:cNvSpPr>
          <p:nvPr/>
        </p:nvSpPr>
        <p:spPr bwMode="auto">
          <a:xfrm>
            <a:off x="6408738" y="2255838"/>
            <a:ext cx="13223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Medium – Air</a:t>
            </a:r>
          </a:p>
        </p:txBody>
      </p:sp>
      <p:grpSp>
        <p:nvGrpSpPr>
          <p:cNvPr id="30725" name="Group 55"/>
          <p:cNvGrpSpPr>
            <a:grpSpLocks/>
          </p:cNvGrpSpPr>
          <p:nvPr/>
        </p:nvGrpSpPr>
        <p:grpSpPr bwMode="auto">
          <a:xfrm>
            <a:off x="5537200" y="746125"/>
            <a:ext cx="781050" cy="4235450"/>
            <a:chOff x="5537199" y="745661"/>
            <a:chExt cx="781484" cy="4235913"/>
          </a:xfrm>
        </p:grpSpPr>
        <p:grpSp>
          <p:nvGrpSpPr>
            <p:cNvPr id="30749" name="Group 20"/>
            <p:cNvGrpSpPr>
              <a:grpSpLocks/>
            </p:cNvGrpSpPr>
            <p:nvPr/>
          </p:nvGrpSpPr>
          <p:grpSpPr bwMode="auto">
            <a:xfrm>
              <a:off x="5919200" y="1084216"/>
              <a:ext cx="224696" cy="3897358"/>
              <a:chOff x="4695984" y="1084216"/>
              <a:chExt cx="224696" cy="3897358"/>
            </a:xfrm>
          </p:grpSpPr>
          <p:sp>
            <p:nvSpPr>
              <p:cNvPr id="20" name="Rectangle 19"/>
              <p:cNvSpPr/>
              <p:nvPr/>
            </p:nvSpPr>
            <p:spPr>
              <a:xfrm rot="16200000">
                <a:off x="4695986" y="2711634"/>
                <a:ext cx="224694" cy="224694"/>
              </a:xfrm>
              <a:prstGeom prst="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Calibri"/>
                  <a:cs typeface="Calibri"/>
                </a:endParaRPr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 rot="5400000" flipH="1">
                <a:off x="2746326" y="3032705"/>
                <a:ext cx="3897738" cy="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750" name="TextBox 21"/>
            <p:cNvSpPr txBox="1">
              <a:spLocks noChangeArrowheads="1"/>
            </p:cNvSpPr>
            <p:nvPr/>
          </p:nvSpPr>
          <p:spPr bwMode="auto">
            <a:xfrm>
              <a:off x="5537199" y="745661"/>
              <a:ext cx="78148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alibri" pitchFamily="34" charset="0"/>
                </a:rPr>
                <a:t>normal</a:t>
              </a:r>
            </a:p>
          </p:txBody>
        </p:sp>
      </p:grp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73063" y="1019175"/>
            <a:ext cx="27305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</a:rPr>
              <a:t>Incident angle at 0°: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6540500" y="4643438"/>
            <a:ext cx="13446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Refracted Ray</a:t>
            </a:r>
          </a:p>
        </p:txBody>
      </p:sp>
      <p:sp>
        <p:nvSpPr>
          <p:cNvPr id="54" name="Arc 53"/>
          <p:cNvSpPr/>
          <p:nvPr/>
        </p:nvSpPr>
        <p:spPr>
          <a:xfrm rot="16200000">
            <a:off x="4933157" y="1956594"/>
            <a:ext cx="1974850" cy="1976437"/>
          </a:xfrm>
          <a:prstGeom prst="arc">
            <a:avLst>
              <a:gd name="adj1" fmla="val 18627068"/>
              <a:gd name="adj2" fmla="val 57706"/>
            </a:avLst>
          </a:prstGeom>
          <a:ln>
            <a:solidFill>
              <a:schemeClr val="bg2">
                <a:lumMod val="25000"/>
                <a:lumOff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" name="Arc 54"/>
          <p:cNvSpPr/>
          <p:nvPr/>
        </p:nvSpPr>
        <p:spPr>
          <a:xfrm rot="16200000" flipH="1">
            <a:off x="4725194" y="1761332"/>
            <a:ext cx="2374900" cy="2373312"/>
          </a:xfrm>
          <a:prstGeom prst="arc">
            <a:avLst>
              <a:gd name="adj1" fmla="val 72113"/>
              <a:gd name="adj2" fmla="val 1077527"/>
            </a:avLst>
          </a:prstGeom>
          <a:ln>
            <a:solidFill>
              <a:schemeClr val="bg2">
                <a:lumMod val="25000"/>
                <a:lumOff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4670425" y="3549650"/>
            <a:ext cx="12906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latin typeface="Calibri" pitchFamily="34" charset="0"/>
              </a:rPr>
              <a:t>angle of</a:t>
            </a:r>
          </a:p>
          <a:p>
            <a:pPr algn="ctr"/>
            <a:r>
              <a:rPr lang="en-US" sz="1600">
                <a:latin typeface="Calibri" pitchFamily="34" charset="0"/>
              </a:rPr>
              <a:t>refraction (B)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4678363" y="1339850"/>
            <a:ext cx="126841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latin typeface="Calibri" pitchFamily="34" charset="0"/>
              </a:rPr>
              <a:t>angle of</a:t>
            </a:r>
          </a:p>
          <a:p>
            <a:pPr algn="ctr"/>
            <a:r>
              <a:rPr lang="en-US" sz="1600">
                <a:latin typeface="Calibri" pitchFamily="34" charset="0"/>
              </a:rPr>
              <a:t>incidence (A)</a:t>
            </a:r>
          </a:p>
        </p:txBody>
      </p:sp>
      <p:grpSp>
        <p:nvGrpSpPr>
          <p:cNvPr id="59" name="Group 58"/>
          <p:cNvGrpSpPr>
            <a:grpSpLocks/>
          </p:cNvGrpSpPr>
          <p:nvPr/>
        </p:nvGrpSpPr>
        <p:grpSpPr bwMode="auto">
          <a:xfrm rot="10800000" flipH="1" flipV="1">
            <a:off x="4090988" y="1357313"/>
            <a:ext cx="1828800" cy="1590675"/>
            <a:chOff x="1504221" y="2478138"/>
            <a:chExt cx="2700037" cy="2700037"/>
          </a:xfrm>
        </p:grpSpPr>
        <p:cxnSp>
          <p:nvCxnSpPr>
            <p:cNvPr id="60" name="Straight Arrow Connector 59"/>
            <p:cNvCxnSpPr/>
            <p:nvPr/>
          </p:nvCxnSpPr>
          <p:spPr>
            <a:xfrm>
              <a:off x="1504221" y="2478138"/>
              <a:ext cx="2700037" cy="2700037"/>
            </a:xfrm>
            <a:prstGeom prst="straightConnector1">
              <a:avLst/>
            </a:prstGeom>
            <a:ln w="38100" cmpd="sng">
              <a:solidFill>
                <a:srgbClr val="86CE24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>
              <a:off x="1501876" y="2475443"/>
              <a:ext cx="1441427" cy="1441637"/>
            </a:xfrm>
            <a:prstGeom prst="straightConnector1">
              <a:avLst/>
            </a:prstGeom>
            <a:ln w="38100" cmpd="sng">
              <a:solidFill>
                <a:srgbClr val="86CE24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>
            <a:grpSpLocks/>
          </p:cNvGrpSpPr>
          <p:nvPr/>
        </p:nvGrpSpPr>
        <p:grpSpPr bwMode="auto">
          <a:xfrm rot="10800000" flipH="1" flipV="1">
            <a:off x="5919788" y="2947988"/>
            <a:ext cx="925512" cy="2857500"/>
            <a:chOff x="1504221" y="2478138"/>
            <a:chExt cx="2700037" cy="2700037"/>
          </a:xfrm>
        </p:grpSpPr>
        <p:cxnSp>
          <p:nvCxnSpPr>
            <p:cNvPr id="63" name="Straight Arrow Connector 62"/>
            <p:cNvCxnSpPr/>
            <p:nvPr/>
          </p:nvCxnSpPr>
          <p:spPr>
            <a:xfrm>
              <a:off x="1504221" y="2478138"/>
              <a:ext cx="2700037" cy="2700037"/>
            </a:xfrm>
            <a:prstGeom prst="straightConnector1">
              <a:avLst/>
            </a:prstGeom>
            <a:ln w="38100" cmpd="sng">
              <a:solidFill>
                <a:srgbClr val="86CE24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1499588" y="2478138"/>
              <a:ext cx="1440331" cy="1443020"/>
            </a:xfrm>
            <a:prstGeom prst="straightConnector1">
              <a:avLst/>
            </a:prstGeom>
            <a:ln w="38100" cmpd="sng">
              <a:solidFill>
                <a:srgbClr val="86CE24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>
            <a:grpSpLocks/>
          </p:cNvGrpSpPr>
          <p:nvPr/>
        </p:nvGrpSpPr>
        <p:grpSpPr bwMode="auto">
          <a:xfrm rot="-7857094" flipH="1" flipV="1">
            <a:off x="5225257" y="1397794"/>
            <a:ext cx="1401762" cy="1219200"/>
            <a:chOff x="1504221" y="2478138"/>
            <a:chExt cx="2700037" cy="2700037"/>
          </a:xfrm>
        </p:grpSpPr>
        <p:cxnSp>
          <p:nvCxnSpPr>
            <p:cNvPr id="46" name="Straight Arrow Connector 45"/>
            <p:cNvCxnSpPr/>
            <p:nvPr/>
          </p:nvCxnSpPr>
          <p:spPr>
            <a:xfrm>
              <a:off x="1504221" y="2478138"/>
              <a:ext cx="2700037" cy="2700037"/>
            </a:xfrm>
            <a:prstGeom prst="straightConnector1">
              <a:avLst/>
            </a:prstGeom>
            <a:ln w="38100" cmpd="sng">
              <a:solidFill>
                <a:srgbClr val="86CE24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1503273" y="2479536"/>
              <a:ext cx="1443282" cy="1441426"/>
            </a:xfrm>
            <a:prstGeom prst="straightConnector1">
              <a:avLst/>
            </a:prstGeom>
            <a:ln w="38100" cmpd="sng">
              <a:solidFill>
                <a:srgbClr val="86CE24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>
            <a:grpSpLocks/>
          </p:cNvGrpSpPr>
          <p:nvPr/>
        </p:nvGrpSpPr>
        <p:grpSpPr bwMode="auto">
          <a:xfrm rot="-7857094" flipH="1" flipV="1">
            <a:off x="4856957" y="3432969"/>
            <a:ext cx="2132012" cy="1860550"/>
            <a:chOff x="1504221" y="2478138"/>
            <a:chExt cx="2700037" cy="2700037"/>
          </a:xfrm>
        </p:grpSpPr>
        <p:cxnSp>
          <p:nvCxnSpPr>
            <p:cNvPr id="49" name="Straight Arrow Connector 48"/>
            <p:cNvCxnSpPr/>
            <p:nvPr/>
          </p:nvCxnSpPr>
          <p:spPr>
            <a:xfrm>
              <a:off x="1504221" y="2478138"/>
              <a:ext cx="2700037" cy="2700037"/>
            </a:xfrm>
            <a:prstGeom prst="straightConnector1">
              <a:avLst/>
            </a:prstGeom>
            <a:ln w="38100" cmpd="sng">
              <a:solidFill>
                <a:srgbClr val="86CE24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1503146" y="2477192"/>
              <a:ext cx="1441495" cy="1442170"/>
            </a:xfrm>
            <a:prstGeom prst="straightConnector1">
              <a:avLst/>
            </a:prstGeom>
            <a:ln w="38100" cmpd="sng">
              <a:solidFill>
                <a:srgbClr val="86CE24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519113" y="1473200"/>
            <a:ext cx="33258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 pitchFamily="34" charset="0"/>
              </a:rPr>
              <a:t>Light travelled straight through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373063" y="3211513"/>
            <a:ext cx="30321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</a:rPr>
              <a:t>From air to glass or acrylic: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519113" y="3665538"/>
            <a:ext cx="3325812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 pitchFamily="34" charset="0"/>
              </a:rPr>
              <a:t>Angle of refraction less than incident angle</a:t>
            </a:r>
          </a:p>
          <a:p>
            <a:endParaRPr lang="en-US" sz="2000">
              <a:latin typeface="Calibri" pitchFamily="34" charset="0"/>
            </a:endParaRPr>
          </a:p>
          <a:p>
            <a:r>
              <a:rPr lang="en-US" sz="2000">
                <a:latin typeface="Calibri" pitchFamily="34" charset="0"/>
              </a:rPr>
              <a:t>A &gt; B</a:t>
            </a:r>
          </a:p>
        </p:txBody>
      </p:sp>
      <p:sp>
        <p:nvSpPr>
          <p:cNvPr id="30739" name="TextBox 14"/>
          <p:cNvSpPr txBox="1">
            <a:spLocks noChangeArrowheads="1"/>
          </p:cNvSpPr>
          <p:nvPr/>
        </p:nvSpPr>
        <p:spPr bwMode="auto">
          <a:xfrm>
            <a:off x="373063" y="376238"/>
            <a:ext cx="47482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Palatino Linotype" pitchFamily="18" charset="0"/>
              </a:rPr>
              <a:t>Light travelling from air into glass or acrylic: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4090988" y="2936875"/>
            <a:ext cx="3644900" cy="0"/>
          </a:xfrm>
          <a:prstGeom prst="line">
            <a:avLst/>
          </a:prstGeom>
          <a:ln w="571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5" grpId="0"/>
      <p:bldP spid="39" grpId="0"/>
      <p:bldP spid="57" grpId="0"/>
      <p:bldP spid="58" grpId="0"/>
      <p:bldP spid="51" grpId="0"/>
      <p:bldP spid="52" grpId="0"/>
      <p:bldP spid="5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875" y="5457825"/>
            <a:ext cx="7543800" cy="6413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705225" y="2519363"/>
            <a:ext cx="12144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Incident Ray</a:t>
            </a:r>
          </a:p>
        </p:txBody>
      </p:sp>
      <p:sp>
        <p:nvSpPr>
          <p:cNvPr id="31747" name="TextBox 9"/>
          <p:cNvSpPr txBox="1">
            <a:spLocks noChangeArrowheads="1"/>
          </p:cNvSpPr>
          <p:nvPr/>
        </p:nvSpPr>
        <p:spPr bwMode="auto">
          <a:xfrm>
            <a:off x="6369050" y="2519363"/>
            <a:ext cx="16335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Medium – Acrylic</a:t>
            </a:r>
          </a:p>
        </p:txBody>
      </p:sp>
      <p:sp>
        <p:nvSpPr>
          <p:cNvPr id="31748" name="TextBox 10"/>
          <p:cNvSpPr txBox="1">
            <a:spLocks noChangeArrowheads="1"/>
          </p:cNvSpPr>
          <p:nvPr/>
        </p:nvSpPr>
        <p:spPr bwMode="auto">
          <a:xfrm>
            <a:off x="6489700" y="3479800"/>
            <a:ext cx="13208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Medium – Air</a:t>
            </a:r>
          </a:p>
        </p:txBody>
      </p:sp>
      <p:grpSp>
        <p:nvGrpSpPr>
          <p:cNvPr id="31749" name="Group 55"/>
          <p:cNvGrpSpPr>
            <a:grpSpLocks/>
          </p:cNvGrpSpPr>
          <p:nvPr/>
        </p:nvGrpSpPr>
        <p:grpSpPr bwMode="auto">
          <a:xfrm>
            <a:off x="5027613" y="1060450"/>
            <a:ext cx="781050" cy="4237038"/>
            <a:chOff x="5537199" y="745661"/>
            <a:chExt cx="781484" cy="4235913"/>
          </a:xfrm>
        </p:grpSpPr>
        <p:grpSp>
          <p:nvGrpSpPr>
            <p:cNvPr id="31765" name="Group 20"/>
            <p:cNvGrpSpPr>
              <a:grpSpLocks/>
            </p:cNvGrpSpPr>
            <p:nvPr/>
          </p:nvGrpSpPr>
          <p:grpSpPr bwMode="auto">
            <a:xfrm>
              <a:off x="5919200" y="1084216"/>
              <a:ext cx="224696" cy="3897358"/>
              <a:chOff x="4695984" y="1084216"/>
              <a:chExt cx="224696" cy="3897358"/>
            </a:xfrm>
          </p:grpSpPr>
          <p:sp>
            <p:nvSpPr>
              <p:cNvPr id="20" name="Rectangle 19"/>
              <p:cNvSpPr/>
              <p:nvPr/>
            </p:nvSpPr>
            <p:spPr>
              <a:xfrm rot="16200000">
                <a:off x="4695986" y="2711634"/>
                <a:ext cx="224694" cy="224694"/>
              </a:xfrm>
              <a:prstGeom prst="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Calibri"/>
                  <a:cs typeface="Calibri"/>
                </a:endParaRPr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 rot="5400000" flipH="1">
                <a:off x="2746262" y="3032642"/>
                <a:ext cx="3897865" cy="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766" name="TextBox 21"/>
            <p:cNvSpPr txBox="1">
              <a:spLocks noChangeArrowheads="1"/>
            </p:cNvSpPr>
            <p:nvPr/>
          </p:nvSpPr>
          <p:spPr bwMode="auto">
            <a:xfrm>
              <a:off x="5537199" y="745661"/>
              <a:ext cx="78148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alibri" pitchFamily="34" charset="0"/>
                </a:rPr>
                <a:t>normal</a:t>
              </a:r>
            </a:p>
          </p:txBody>
        </p:sp>
      </p:grp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6029325" y="4959350"/>
            <a:ext cx="13446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Refracted Ray</a:t>
            </a:r>
          </a:p>
        </p:txBody>
      </p:sp>
      <p:sp>
        <p:nvSpPr>
          <p:cNvPr id="54" name="Arc 53"/>
          <p:cNvSpPr/>
          <p:nvPr/>
        </p:nvSpPr>
        <p:spPr>
          <a:xfrm rot="5400000">
            <a:off x="4421981" y="2272507"/>
            <a:ext cx="1976437" cy="1974850"/>
          </a:xfrm>
          <a:prstGeom prst="arc">
            <a:avLst>
              <a:gd name="adj1" fmla="val 18627068"/>
              <a:gd name="adj2" fmla="val 57706"/>
            </a:avLst>
          </a:prstGeom>
          <a:ln>
            <a:solidFill>
              <a:schemeClr val="bg2">
                <a:lumMod val="25000"/>
                <a:lumOff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" name="Arc 54"/>
          <p:cNvSpPr/>
          <p:nvPr/>
        </p:nvSpPr>
        <p:spPr>
          <a:xfrm rot="5400000" flipH="1">
            <a:off x="4216400" y="2076450"/>
            <a:ext cx="2373313" cy="2373313"/>
          </a:xfrm>
          <a:prstGeom prst="arc">
            <a:avLst>
              <a:gd name="adj1" fmla="val 72113"/>
              <a:gd name="adj2" fmla="val 1077527"/>
            </a:avLst>
          </a:prstGeom>
          <a:ln>
            <a:solidFill>
              <a:schemeClr val="bg2">
                <a:lumMod val="25000"/>
                <a:lumOff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4152900" y="3865563"/>
            <a:ext cx="1304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latin typeface="Calibri" pitchFamily="34" charset="0"/>
              </a:rPr>
              <a:t>angle of</a:t>
            </a:r>
          </a:p>
          <a:p>
            <a:pPr algn="ctr"/>
            <a:r>
              <a:rPr lang="en-US" sz="1600">
                <a:latin typeface="Calibri" pitchFamily="34" charset="0"/>
              </a:rPr>
              <a:t>refraction (D)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5494338" y="1687513"/>
            <a:ext cx="12588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latin typeface="Calibri" pitchFamily="34" charset="0"/>
              </a:rPr>
              <a:t>angle of</a:t>
            </a:r>
          </a:p>
          <a:p>
            <a:pPr algn="ctr"/>
            <a:r>
              <a:rPr lang="en-US" sz="1600">
                <a:latin typeface="Calibri" pitchFamily="34" charset="0"/>
              </a:rPr>
              <a:t>incidence (C)</a:t>
            </a:r>
          </a:p>
        </p:txBody>
      </p:sp>
      <p:grpSp>
        <p:nvGrpSpPr>
          <p:cNvPr id="59" name="Group 58"/>
          <p:cNvGrpSpPr>
            <a:grpSpLocks/>
          </p:cNvGrpSpPr>
          <p:nvPr/>
        </p:nvGrpSpPr>
        <p:grpSpPr bwMode="auto">
          <a:xfrm rot="10800000" flipH="1" flipV="1">
            <a:off x="5391150" y="3251200"/>
            <a:ext cx="2352675" cy="2046288"/>
            <a:chOff x="1504221" y="2478138"/>
            <a:chExt cx="2700037" cy="2700037"/>
          </a:xfrm>
        </p:grpSpPr>
        <p:cxnSp>
          <p:nvCxnSpPr>
            <p:cNvPr id="60" name="Straight Arrow Connector 59"/>
            <p:cNvCxnSpPr/>
            <p:nvPr/>
          </p:nvCxnSpPr>
          <p:spPr>
            <a:xfrm>
              <a:off x="1504221" y="2478138"/>
              <a:ext cx="2700037" cy="2700037"/>
            </a:xfrm>
            <a:prstGeom prst="straightConnector1">
              <a:avLst/>
            </a:prstGeom>
            <a:ln w="38100" cmpd="sng">
              <a:solidFill>
                <a:srgbClr val="86CE24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>
              <a:off x="1502400" y="2478138"/>
              <a:ext cx="1442935" cy="1443232"/>
            </a:xfrm>
            <a:prstGeom prst="straightConnector1">
              <a:avLst/>
            </a:prstGeom>
            <a:ln w="38100" cmpd="sng">
              <a:solidFill>
                <a:srgbClr val="86CE24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>
            <a:grpSpLocks/>
          </p:cNvGrpSpPr>
          <p:nvPr/>
        </p:nvGrpSpPr>
        <p:grpSpPr bwMode="auto">
          <a:xfrm rot="10800000" flipH="1" flipV="1">
            <a:off x="4765675" y="1354138"/>
            <a:ext cx="619125" cy="1909762"/>
            <a:chOff x="1504221" y="2478138"/>
            <a:chExt cx="2700037" cy="2700037"/>
          </a:xfrm>
        </p:grpSpPr>
        <p:cxnSp>
          <p:nvCxnSpPr>
            <p:cNvPr id="63" name="Straight Arrow Connector 62"/>
            <p:cNvCxnSpPr/>
            <p:nvPr/>
          </p:nvCxnSpPr>
          <p:spPr>
            <a:xfrm>
              <a:off x="1504221" y="2478138"/>
              <a:ext cx="2700037" cy="2700037"/>
            </a:xfrm>
            <a:prstGeom prst="straightConnector1">
              <a:avLst/>
            </a:prstGeom>
            <a:ln w="38100" cmpd="sng">
              <a:solidFill>
                <a:srgbClr val="86CE24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1504221" y="2478138"/>
              <a:ext cx="1440020" cy="1443162"/>
            </a:xfrm>
            <a:prstGeom prst="straightConnector1">
              <a:avLst/>
            </a:prstGeom>
            <a:ln w="38100" cmpd="sng">
              <a:solidFill>
                <a:srgbClr val="86CE24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592138" y="1778000"/>
            <a:ext cx="27305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Angle of refraction </a:t>
            </a:r>
            <a:r>
              <a:rPr lang="en-US" sz="2000" dirty="0" smtClean="0">
                <a:latin typeface="Calibri" pitchFamily="34" charset="0"/>
              </a:rPr>
              <a:t>more </a:t>
            </a:r>
            <a:r>
              <a:rPr lang="en-US" sz="2000" dirty="0">
                <a:latin typeface="Calibri" pitchFamily="34" charset="0"/>
              </a:rPr>
              <a:t>than incident angle.</a:t>
            </a:r>
          </a:p>
          <a:p>
            <a:endParaRPr lang="en-US" sz="2000" dirty="0">
              <a:latin typeface="Calibri" pitchFamily="34" charset="0"/>
            </a:endParaRPr>
          </a:p>
          <a:p>
            <a:r>
              <a:rPr lang="en-US" sz="2000" dirty="0">
                <a:latin typeface="Calibri" pitchFamily="34" charset="0"/>
              </a:rPr>
              <a:t>C &lt; D</a:t>
            </a:r>
          </a:p>
        </p:txBody>
      </p:sp>
      <p:sp>
        <p:nvSpPr>
          <p:cNvPr id="31758" name="TextBox 14"/>
          <p:cNvSpPr txBox="1">
            <a:spLocks noChangeArrowheads="1"/>
          </p:cNvSpPr>
          <p:nvPr/>
        </p:nvSpPr>
        <p:spPr bwMode="auto">
          <a:xfrm>
            <a:off x="373063" y="376238"/>
            <a:ext cx="4546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Palatino Linotype" pitchFamily="18" charset="0"/>
              </a:rPr>
              <a:t>Light travelling from glass or acrylic to air: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92138" y="3432175"/>
            <a:ext cx="2730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 pitchFamily="34" charset="0"/>
              </a:rPr>
              <a:t>A = D</a:t>
            </a:r>
          </a:p>
          <a:p>
            <a:endParaRPr lang="en-US" sz="2000">
              <a:latin typeface="Calibri" pitchFamily="34" charset="0"/>
            </a:endParaRPr>
          </a:p>
          <a:p>
            <a:r>
              <a:rPr lang="en-US" sz="2000">
                <a:latin typeface="Calibri" pitchFamily="34" charset="0"/>
              </a:rPr>
              <a:t>B = C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579813" y="3251200"/>
            <a:ext cx="3644900" cy="0"/>
          </a:xfrm>
          <a:prstGeom prst="line">
            <a:avLst/>
          </a:prstGeom>
          <a:ln w="571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9" grpId="0"/>
      <p:bldP spid="57" grpId="0"/>
      <p:bldP spid="58" grpId="0"/>
      <p:bldP spid="53" grpId="0"/>
      <p:bldP spid="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325" y="685800"/>
            <a:ext cx="7407275" cy="1957388"/>
          </a:xfrm>
        </p:spPr>
        <p:txBody>
          <a:bodyPr/>
          <a:lstStyle/>
          <a:p>
            <a:pPr marL="18288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/>
              <a:t>Incident Ray, Refracted Ray, and normal all on the same plane (just like reflection).</a:t>
            </a:r>
          </a:p>
          <a:p>
            <a:pPr marL="18288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/>
          </a:p>
          <a:p>
            <a:pPr marL="18288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/>
              <a:t>Incident Ray and Refracted Ray are on the </a:t>
            </a:r>
            <a:r>
              <a:rPr lang="en-US" b="1" dirty="0" smtClean="0"/>
              <a:t>opposite</a:t>
            </a:r>
            <a:r>
              <a:rPr lang="en-US" dirty="0" smtClean="0"/>
              <a:t> sides of the line indicating the separation of two mediums.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Conclusions – Refraction</a:t>
            </a:r>
            <a:endParaRPr lang="en-US" dirty="0"/>
          </a:p>
        </p:txBody>
      </p:sp>
      <p:sp>
        <p:nvSpPr>
          <p:cNvPr id="32771" name="TextBox 4"/>
          <p:cNvSpPr txBox="1">
            <a:spLocks noChangeArrowheads="1"/>
          </p:cNvSpPr>
          <p:nvPr/>
        </p:nvSpPr>
        <p:spPr bwMode="auto">
          <a:xfrm>
            <a:off x="5351463" y="3154363"/>
            <a:ext cx="12112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</a:rPr>
              <a:t>Incident Ray</a:t>
            </a:r>
          </a:p>
        </p:txBody>
      </p:sp>
      <p:grpSp>
        <p:nvGrpSpPr>
          <p:cNvPr id="32772" name="Group 6"/>
          <p:cNvGrpSpPr>
            <a:grpSpLocks/>
          </p:cNvGrpSpPr>
          <p:nvPr/>
        </p:nvGrpSpPr>
        <p:grpSpPr bwMode="auto">
          <a:xfrm>
            <a:off x="6956425" y="2613025"/>
            <a:ext cx="138113" cy="2390775"/>
            <a:chOff x="4695984" y="1084216"/>
            <a:chExt cx="224696" cy="3897358"/>
          </a:xfrm>
        </p:grpSpPr>
        <p:sp>
          <p:nvSpPr>
            <p:cNvPr id="9" name="Rectangle 8"/>
            <p:cNvSpPr/>
            <p:nvPr/>
          </p:nvSpPr>
          <p:spPr>
            <a:xfrm rot="16200000">
              <a:off x="4695986" y="2711634"/>
              <a:ext cx="224694" cy="224694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5400000" flipH="1">
              <a:off x="2747304" y="3032896"/>
              <a:ext cx="3897358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773" name="TextBox 7"/>
          <p:cNvSpPr txBox="1">
            <a:spLocks noChangeArrowheads="1"/>
          </p:cNvSpPr>
          <p:nvPr/>
        </p:nvSpPr>
        <p:spPr bwMode="auto">
          <a:xfrm>
            <a:off x="6956425" y="2405063"/>
            <a:ext cx="9096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</a:rPr>
              <a:t>normal</a:t>
            </a:r>
          </a:p>
        </p:txBody>
      </p:sp>
      <p:sp>
        <p:nvSpPr>
          <p:cNvPr id="32774" name="TextBox 11"/>
          <p:cNvSpPr txBox="1">
            <a:spLocks noChangeArrowheads="1"/>
          </p:cNvSpPr>
          <p:nvPr/>
        </p:nvSpPr>
        <p:spPr bwMode="auto">
          <a:xfrm>
            <a:off x="6918325" y="4824413"/>
            <a:ext cx="14033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</a:rPr>
              <a:t>Refracted Ray</a:t>
            </a:r>
          </a:p>
        </p:txBody>
      </p:sp>
      <p:grpSp>
        <p:nvGrpSpPr>
          <p:cNvPr id="32775" name="Group 12"/>
          <p:cNvGrpSpPr>
            <a:grpSpLocks/>
          </p:cNvGrpSpPr>
          <p:nvPr/>
        </p:nvGrpSpPr>
        <p:grpSpPr bwMode="auto">
          <a:xfrm rot="10800000" flipH="1" flipV="1">
            <a:off x="6946900" y="3749675"/>
            <a:ext cx="1441450" cy="1254125"/>
            <a:chOff x="1504221" y="2478138"/>
            <a:chExt cx="2700037" cy="2700037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1504221" y="2478138"/>
              <a:ext cx="2700037" cy="2700037"/>
            </a:xfrm>
            <a:prstGeom prst="straightConnector1">
              <a:avLst/>
            </a:prstGeom>
            <a:ln w="38100" cmpd="sng">
              <a:solidFill>
                <a:srgbClr val="86CE24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1501248" y="2478138"/>
              <a:ext cx="1442199" cy="1442298"/>
            </a:xfrm>
            <a:prstGeom prst="straightConnector1">
              <a:avLst/>
            </a:prstGeom>
            <a:ln w="38100" cmpd="sng">
              <a:solidFill>
                <a:srgbClr val="86CE24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776" name="Group 15"/>
          <p:cNvGrpSpPr>
            <a:grpSpLocks/>
          </p:cNvGrpSpPr>
          <p:nvPr/>
        </p:nvGrpSpPr>
        <p:grpSpPr bwMode="auto">
          <a:xfrm rot="10800000" flipH="1" flipV="1">
            <a:off x="6562725" y="2584450"/>
            <a:ext cx="379413" cy="1171575"/>
            <a:chOff x="1504221" y="2478138"/>
            <a:chExt cx="2700037" cy="2700037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1504221" y="2478138"/>
              <a:ext cx="2700037" cy="2700037"/>
            </a:xfrm>
            <a:prstGeom prst="straightConnector1">
              <a:avLst/>
            </a:prstGeom>
            <a:ln w="38100" cmpd="sng">
              <a:solidFill>
                <a:srgbClr val="86CE24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1515522" y="2478138"/>
              <a:ext cx="1446043" cy="1441483"/>
            </a:xfrm>
            <a:prstGeom prst="straightConnector1">
              <a:avLst/>
            </a:prstGeom>
            <a:ln w="38100" cmpd="sng">
              <a:solidFill>
                <a:srgbClr val="86CE24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 flipH="1">
            <a:off x="5835650" y="3749675"/>
            <a:ext cx="2235200" cy="0"/>
          </a:xfrm>
          <a:prstGeom prst="line">
            <a:avLst/>
          </a:prstGeom>
          <a:ln w="571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325" y="685800"/>
            <a:ext cx="7407275" cy="1898650"/>
          </a:xfrm>
        </p:spPr>
        <p:txBody>
          <a:bodyPr/>
          <a:lstStyle/>
          <a:p>
            <a:pPr marL="18288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/>
              <a:t>Light bends </a:t>
            </a:r>
            <a:r>
              <a:rPr lang="en-US" b="1" dirty="0" smtClean="0"/>
              <a:t>towards</a:t>
            </a:r>
            <a:r>
              <a:rPr lang="en-US" dirty="0" smtClean="0"/>
              <a:t> the normal when light in the second medium is slower than the first medium.</a:t>
            </a:r>
          </a:p>
          <a:p>
            <a:pPr marL="18288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/>
          </a:p>
          <a:p>
            <a:pPr marL="18288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/>
              <a:t>Light bends </a:t>
            </a:r>
            <a:r>
              <a:rPr lang="en-US" b="1" dirty="0" smtClean="0"/>
              <a:t>away from</a:t>
            </a:r>
            <a:r>
              <a:rPr lang="en-US" dirty="0" smtClean="0"/>
              <a:t> the </a:t>
            </a:r>
            <a:r>
              <a:rPr lang="en-US" dirty="0"/>
              <a:t>normal when light in the second medium is </a:t>
            </a:r>
            <a:r>
              <a:rPr lang="en-US" dirty="0" smtClean="0"/>
              <a:t>faster </a:t>
            </a:r>
            <a:r>
              <a:rPr lang="en-US" dirty="0"/>
              <a:t>than the first medium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Conclusions – Refraction</a:t>
            </a:r>
            <a:endParaRPr lang="en-US" dirty="0"/>
          </a:p>
        </p:txBody>
      </p:sp>
      <p:sp>
        <p:nvSpPr>
          <p:cNvPr id="33795" name="TextBox 3"/>
          <p:cNvSpPr txBox="1">
            <a:spLocks noChangeArrowheads="1"/>
          </p:cNvSpPr>
          <p:nvPr/>
        </p:nvSpPr>
        <p:spPr bwMode="auto">
          <a:xfrm>
            <a:off x="5351463" y="3154363"/>
            <a:ext cx="12112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</a:rPr>
              <a:t>Incident Ray</a:t>
            </a:r>
          </a:p>
        </p:txBody>
      </p:sp>
      <p:grpSp>
        <p:nvGrpSpPr>
          <p:cNvPr id="33796" name="Group 4"/>
          <p:cNvGrpSpPr>
            <a:grpSpLocks/>
          </p:cNvGrpSpPr>
          <p:nvPr/>
        </p:nvGrpSpPr>
        <p:grpSpPr bwMode="auto">
          <a:xfrm>
            <a:off x="6956425" y="2613025"/>
            <a:ext cx="138113" cy="2390775"/>
            <a:chOff x="4695984" y="1084216"/>
            <a:chExt cx="224696" cy="3897358"/>
          </a:xfrm>
        </p:grpSpPr>
        <p:sp>
          <p:nvSpPr>
            <p:cNvPr id="6" name="Rectangle 5"/>
            <p:cNvSpPr/>
            <p:nvPr/>
          </p:nvSpPr>
          <p:spPr>
            <a:xfrm rot="16200000">
              <a:off x="4695986" y="2711634"/>
              <a:ext cx="224694" cy="224694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 rot="5400000" flipH="1">
              <a:off x="2747304" y="3032896"/>
              <a:ext cx="3897358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797" name="TextBox 7"/>
          <p:cNvSpPr txBox="1">
            <a:spLocks noChangeArrowheads="1"/>
          </p:cNvSpPr>
          <p:nvPr/>
        </p:nvSpPr>
        <p:spPr bwMode="auto">
          <a:xfrm>
            <a:off x="6956425" y="2405063"/>
            <a:ext cx="9096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</a:rPr>
              <a:t>normal</a:t>
            </a:r>
          </a:p>
        </p:txBody>
      </p:sp>
      <p:sp>
        <p:nvSpPr>
          <p:cNvPr id="33798" name="TextBox 9"/>
          <p:cNvSpPr txBox="1">
            <a:spLocks noChangeArrowheads="1"/>
          </p:cNvSpPr>
          <p:nvPr/>
        </p:nvSpPr>
        <p:spPr bwMode="auto">
          <a:xfrm>
            <a:off x="6918325" y="4824413"/>
            <a:ext cx="14033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</a:rPr>
              <a:t>Refracted Ray</a:t>
            </a:r>
          </a:p>
        </p:txBody>
      </p:sp>
      <p:grpSp>
        <p:nvGrpSpPr>
          <p:cNvPr id="33799" name="Group 10"/>
          <p:cNvGrpSpPr>
            <a:grpSpLocks/>
          </p:cNvGrpSpPr>
          <p:nvPr/>
        </p:nvGrpSpPr>
        <p:grpSpPr bwMode="auto">
          <a:xfrm rot="10800000" flipH="1" flipV="1">
            <a:off x="6946900" y="3749675"/>
            <a:ext cx="1441450" cy="1254125"/>
            <a:chOff x="1504221" y="2478138"/>
            <a:chExt cx="2700037" cy="2700037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1504221" y="2478138"/>
              <a:ext cx="2700037" cy="2700037"/>
            </a:xfrm>
            <a:prstGeom prst="straightConnector1">
              <a:avLst/>
            </a:prstGeom>
            <a:ln w="38100" cmpd="sng">
              <a:solidFill>
                <a:srgbClr val="86CE24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1501248" y="2478138"/>
              <a:ext cx="1442199" cy="1442298"/>
            </a:xfrm>
            <a:prstGeom prst="straightConnector1">
              <a:avLst/>
            </a:prstGeom>
            <a:ln w="38100" cmpd="sng">
              <a:solidFill>
                <a:srgbClr val="86CE24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800" name="Group 13"/>
          <p:cNvGrpSpPr>
            <a:grpSpLocks/>
          </p:cNvGrpSpPr>
          <p:nvPr/>
        </p:nvGrpSpPr>
        <p:grpSpPr bwMode="auto">
          <a:xfrm rot="10800000" flipH="1" flipV="1">
            <a:off x="6562725" y="2584450"/>
            <a:ext cx="379413" cy="1171575"/>
            <a:chOff x="1504221" y="2478138"/>
            <a:chExt cx="2700037" cy="2700037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1504221" y="2478138"/>
              <a:ext cx="2700037" cy="2700037"/>
            </a:xfrm>
            <a:prstGeom prst="straightConnector1">
              <a:avLst/>
            </a:prstGeom>
            <a:ln w="38100" cmpd="sng">
              <a:solidFill>
                <a:srgbClr val="86CE24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515522" y="2478138"/>
              <a:ext cx="1446043" cy="1441483"/>
            </a:xfrm>
            <a:prstGeom prst="straightConnector1">
              <a:avLst/>
            </a:prstGeom>
            <a:ln w="38100" cmpd="sng">
              <a:solidFill>
                <a:srgbClr val="86CE24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/>
          <p:cNvCxnSpPr/>
          <p:nvPr/>
        </p:nvCxnSpPr>
        <p:spPr>
          <a:xfrm flipH="1">
            <a:off x="5835650" y="3749675"/>
            <a:ext cx="2235200" cy="0"/>
          </a:xfrm>
          <a:prstGeom prst="line">
            <a:avLst/>
          </a:prstGeom>
          <a:ln w="571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0626879"/>
              </p:ext>
            </p:extLst>
          </p:nvPr>
        </p:nvGraphicFramePr>
        <p:xfrm>
          <a:off x="822325" y="685800"/>
          <a:ext cx="7407276" cy="4544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546"/>
                <a:gridCol w="1234546"/>
                <a:gridCol w="1234546"/>
                <a:gridCol w="1234546"/>
                <a:gridCol w="1234546"/>
                <a:gridCol w="1234546"/>
              </a:tblGrid>
              <a:tr h="757338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∠</a:t>
                      </a:r>
                      <a:r>
                        <a:rPr lang="en-CA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∠</a:t>
                      </a:r>
                      <a:r>
                        <a:rPr lang="en-CA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∠</a:t>
                      </a:r>
                      <a:r>
                        <a:rPr lang="en-CA" sz="1800" b="1" i="1" u="sng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u="sng" dirty="0" smtClean="0">
                          <a:effectLst/>
                        </a:rPr>
                        <a:t> </a:t>
                      </a:r>
                      <a:endParaRPr lang="en-US" u="sng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∠</a:t>
                      </a:r>
                      <a:r>
                        <a:rPr lang="en-US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∠</a:t>
                      </a:r>
                      <a:r>
                        <a:rPr lang="en-CA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∠</a:t>
                      </a:r>
                      <a:r>
                        <a:rPr lang="en-CA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1" u="sng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</a:t>
                      </a:r>
                      <a:r>
                        <a:rPr lang="en-US" sz="1800" b="1" u="sng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∠</a:t>
                      </a:r>
                      <a:r>
                        <a:rPr lang="en-US" sz="1800" b="1" i="1" u="sng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endParaRPr lang="en-US" u="sng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CA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∠</a:t>
                      </a:r>
                      <a:r>
                        <a:rPr lang="en-US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757338"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bg1"/>
                          </a:solidFill>
                        </a:rPr>
                        <a:t>0°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75733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30°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75733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40°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75733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50°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75733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60°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 and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66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2947055"/>
              </p:ext>
            </p:extLst>
          </p:nvPr>
        </p:nvGraphicFramePr>
        <p:xfrm>
          <a:off x="822325" y="685800"/>
          <a:ext cx="7407276" cy="3786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546"/>
                <a:gridCol w="1234546"/>
                <a:gridCol w="1234546"/>
                <a:gridCol w="1234546"/>
                <a:gridCol w="1234546"/>
                <a:gridCol w="1234546"/>
              </a:tblGrid>
              <a:tr h="757338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∠</a:t>
                      </a:r>
                      <a:r>
                        <a:rPr lang="en-CA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∠</a:t>
                      </a:r>
                      <a:r>
                        <a:rPr lang="en-CA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∠</a:t>
                      </a:r>
                      <a:r>
                        <a:rPr lang="en-CA" sz="1800" b="1" i="1" u="sng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u="sng" dirty="0" smtClean="0">
                          <a:effectLst/>
                        </a:rPr>
                        <a:t> </a:t>
                      </a:r>
                      <a:endParaRPr lang="en-US" u="sng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∠</a:t>
                      </a:r>
                      <a:r>
                        <a:rPr lang="en-US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∠</a:t>
                      </a:r>
                      <a:r>
                        <a:rPr lang="en-CA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∠</a:t>
                      </a:r>
                      <a:r>
                        <a:rPr lang="en-CA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1" u="sng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</a:t>
                      </a:r>
                      <a:r>
                        <a:rPr lang="en-US" sz="1800" b="1" u="sng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∠</a:t>
                      </a:r>
                      <a:r>
                        <a:rPr lang="en-US" sz="1800" b="1" i="1" u="sng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endParaRPr lang="en-US" u="sng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CA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∠</a:t>
                      </a:r>
                      <a:r>
                        <a:rPr lang="en-US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75733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30°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19.0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1.51</a:t>
                      </a:r>
                      <a:endParaRPr lang="en-US" dirty="0"/>
                    </a:p>
                  </a:txBody>
                  <a:tcPr anchor="ctr"/>
                </a:tc>
              </a:tr>
              <a:tr h="75733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40°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25.0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1.60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1.52</a:t>
                      </a:r>
                      <a:endParaRPr lang="en-US" dirty="0"/>
                    </a:p>
                  </a:txBody>
                  <a:tcPr anchor="ctr"/>
                </a:tc>
              </a:tr>
              <a:tr h="75733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50°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30.0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1.67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1.53</a:t>
                      </a:r>
                      <a:endParaRPr lang="en-US" dirty="0"/>
                    </a:p>
                  </a:txBody>
                  <a:tcPr anchor="ctr"/>
                </a:tc>
              </a:tr>
              <a:tr h="75733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60°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34.5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1.74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1.53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 and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79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016000"/>
            <a:ext cx="9144000" cy="390939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 of Refraction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4081367"/>
              </p:ext>
            </p:extLst>
          </p:nvPr>
        </p:nvGraphicFramePr>
        <p:xfrm>
          <a:off x="2444190" y="1660963"/>
          <a:ext cx="2516540" cy="21084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469900" imgH="393700" progId="Equation.3">
                  <p:embed/>
                </p:oleObj>
              </mc:Choice>
              <mc:Fallback>
                <p:oleObj name="Equation" r:id="rId3" imgW="469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44190" y="1660963"/>
                        <a:ext cx="2516540" cy="210845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1895994"/>
              </p:ext>
            </p:extLst>
          </p:nvPr>
        </p:nvGraphicFramePr>
        <p:xfrm>
          <a:off x="1001086" y="2339975"/>
          <a:ext cx="1292225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5" imgW="241300" imgH="139700" progId="Equation.3">
                  <p:embed/>
                </p:oleObj>
              </mc:Choice>
              <mc:Fallback>
                <p:oleObj name="Equation" r:id="rId5" imgW="241300" imgH="139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01086" y="2339975"/>
                        <a:ext cx="1292225" cy="747713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4382710"/>
              </p:ext>
            </p:extLst>
          </p:nvPr>
        </p:nvGraphicFramePr>
        <p:xfrm>
          <a:off x="5161517" y="2136775"/>
          <a:ext cx="2244725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7" imgW="419100" imgH="177800" progId="Equation.3">
                  <p:embed/>
                </p:oleObj>
              </mc:Choice>
              <mc:Fallback>
                <p:oleObj name="Equation" r:id="rId7" imgW="4191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61517" y="2136775"/>
                        <a:ext cx="2244725" cy="950913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863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5469829"/>
            <a:ext cx="7543800" cy="642739"/>
          </a:xfrm>
        </p:spPr>
        <p:txBody>
          <a:bodyPr/>
          <a:lstStyle/>
          <a:p>
            <a:r>
              <a:rPr lang="en-US" dirty="0" smtClean="0"/>
              <a:t>Index of Refraction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669167"/>
              </p:ext>
            </p:extLst>
          </p:nvPr>
        </p:nvGraphicFramePr>
        <p:xfrm>
          <a:off x="2142736" y="442462"/>
          <a:ext cx="5064999" cy="4886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1359"/>
                <a:gridCol w="1803640"/>
              </a:tblGrid>
              <a:tr h="444254">
                <a:tc>
                  <a:txBody>
                    <a:bodyPr/>
                    <a:lstStyle/>
                    <a:p>
                      <a:r>
                        <a:rPr lang="en-US" i="0" dirty="0" smtClean="0"/>
                        <a:t>Medium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n</a:t>
                      </a:r>
                      <a:endParaRPr lang="en-US" i="1" dirty="0"/>
                    </a:p>
                  </a:txBody>
                  <a:tcPr/>
                </a:tc>
              </a:tr>
              <a:tr h="444254">
                <a:tc>
                  <a:txBody>
                    <a:bodyPr/>
                    <a:lstStyle/>
                    <a:p>
                      <a:r>
                        <a:rPr lang="en-US" dirty="0" smtClean="0"/>
                        <a:t>Vacuum/space</a:t>
                      </a:r>
                      <a:r>
                        <a:rPr lang="en-US" baseline="0" dirty="0" smtClean="0"/>
                        <a:t> and Air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1.00</a:t>
                      </a:r>
                      <a:endParaRPr lang="en-US" dirty="0"/>
                    </a:p>
                  </a:txBody>
                  <a:tcPr/>
                </a:tc>
              </a:tr>
              <a:tr h="444254">
                <a:tc>
                  <a:txBody>
                    <a:bodyPr/>
                    <a:lstStyle/>
                    <a:p>
                      <a:r>
                        <a:rPr lang="en-US" dirty="0" smtClean="0"/>
                        <a:t>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1.31</a:t>
                      </a:r>
                      <a:endParaRPr lang="en-US" dirty="0"/>
                    </a:p>
                  </a:txBody>
                  <a:tcPr/>
                </a:tc>
              </a:tr>
              <a:tr h="444254">
                <a:tc>
                  <a:txBody>
                    <a:bodyPr/>
                    <a:lstStyle/>
                    <a:p>
                      <a:r>
                        <a:rPr lang="en-US" dirty="0" smtClean="0"/>
                        <a:t>Water (pure)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1.33</a:t>
                      </a:r>
                      <a:endParaRPr lang="en-US" dirty="0"/>
                    </a:p>
                  </a:txBody>
                  <a:tcPr/>
                </a:tc>
              </a:tr>
              <a:tr h="444254">
                <a:tc>
                  <a:txBody>
                    <a:bodyPr/>
                    <a:lstStyle/>
                    <a:p>
                      <a:r>
                        <a:rPr lang="en-US" dirty="0" smtClean="0"/>
                        <a:t>Ethyl alcohol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1.36</a:t>
                      </a:r>
                      <a:endParaRPr lang="en-US" dirty="0"/>
                    </a:p>
                  </a:txBody>
                  <a:tcPr/>
                </a:tc>
              </a:tr>
              <a:tr h="444254">
                <a:tc>
                  <a:txBody>
                    <a:bodyPr/>
                    <a:lstStyle/>
                    <a:p>
                      <a:r>
                        <a:rPr lang="en-US" dirty="0" smtClean="0"/>
                        <a:t>Quartz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1.46</a:t>
                      </a:r>
                      <a:endParaRPr lang="en-US" dirty="0"/>
                    </a:p>
                  </a:txBody>
                  <a:tcPr/>
                </a:tc>
              </a:tr>
              <a:tr h="444254">
                <a:tc>
                  <a:txBody>
                    <a:bodyPr/>
                    <a:lstStyle/>
                    <a:p>
                      <a:r>
                        <a:rPr lang="en-US" dirty="0" smtClean="0"/>
                        <a:t>Vegetable oil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1.47</a:t>
                      </a:r>
                      <a:endParaRPr lang="en-US" dirty="0"/>
                    </a:p>
                  </a:txBody>
                  <a:tcPr/>
                </a:tc>
              </a:tr>
              <a:tr h="444254">
                <a:tc>
                  <a:txBody>
                    <a:bodyPr/>
                    <a:lstStyle/>
                    <a:p>
                      <a:r>
                        <a:rPr lang="en-US" dirty="0" smtClean="0"/>
                        <a:t>Olive oil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1.48</a:t>
                      </a:r>
                      <a:endParaRPr lang="en-US" dirty="0"/>
                    </a:p>
                  </a:txBody>
                  <a:tcPr/>
                </a:tc>
              </a:tr>
              <a:tr h="444254">
                <a:tc>
                  <a:txBody>
                    <a:bodyPr/>
                    <a:lstStyle/>
                    <a:p>
                      <a:r>
                        <a:rPr lang="en-US" dirty="0" smtClean="0"/>
                        <a:t>Acrylic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1.49</a:t>
                      </a:r>
                      <a:endParaRPr lang="en-US" dirty="0"/>
                    </a:p>
                  </a:txBody>
                  <a:tcPr/>
                </a:tc>
              </a:tr>
              <a:tr h="444254">
                <a:tc>
                  <a:txBody>
                    <a:bodyPr/>
                    <a:lstStyle/>
                    <a:p>
                      <a:r>
                        <a:rPr lang="en-US" dirty="0" smtClean="0"/>
                        <a:t>Glass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1.52</a:t>
                      </a:r>
                      <a:endParaRPr lang="en-US" dirty="0"/>
                    </a:p>
                  </a:txBody>
                  <a:tcPr/>
                </a:tc>
              </a:tr>
              <a:tr h="444254">
                <a:tc>
                  <a:txBody>
                    <a:bodyPr/>
                    <a:lstStyle/>
                    <a:p>
                      <a:r>
                        <a:rPr lang="en-US" dirty="0" smtClean="0"/>
                        <a:t>Diamond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2.42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477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 rot="16200000">
            <a:off x="4523265" y="2328702"/>
            <a:ext cx="224694" cy="224694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5510689"/>
            <a:ext cx="7543800" cy="642739"/>
          </a:xfrm>
        </p:spPr>
        <p:txBody>
          <a:bodyPr/>
          <a:lstStyle/>
          <a:p>
            <a:r>
              <a:rPr lang="en-US" dirty="0" smtClean="0"/>
              <a:t>What of the Speed of Light?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 rot="10800000" flipH="1" flipV="1">
            <a:off x="2529220" y="828819"/>
            <a:ext cx="1984430" cy="1725599"/>
            <a:chOff x="1504221" y="2478138"/>
            <a:chExt cx="2700037" cy="2700037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1504221" y="2478138"/>
              <a:ext cx="2700037" cy="2700037"/>
            </a:xfrm>
            <a:prstGeom prst="straightConnector1">
              <a:avLst/>
            </a:prstGeom>
            <a:ln w="38100" cmpd="sng">
              <a:solidFill>
                <a:srgbClr val="86CE24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1504221" y="2478138"/>
              <a:ext cx="1442480" cy="1442480"/>
            </a:xfrm>
            <a:prstGeom prst="straightConnector1">
              <a:avLst/>
            </a:prstGeom>
            <a:ln w="38100" cmpd="sng">
              <a:solidFill>
                <a:srgbClr val="86CE24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5730844" y="2981915"/>
            <a:ext cx="1769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/>
                <a:cs typeface="Calibri"/>
              </a:rPr>
              <a:t>medium</a:t>
            </a: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30844" y="1622787"/>
            <a:ext cx="1410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/>
                <a:cs typeface="Calibri"/>
              </a:rPr>
              <a:t>Space/vacuum</a:t>
            </a:r>
            <a:endParaRPr lang="en-US" sz="1600" dirty="0">
              <a:latin typeface="Calibri"/>
              <a:cs typeface="Calibri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5400000" flipH="1">
            <a:off x="2562676" y="2892971"/>
            <a:ext cx="3897358" cy="1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443214" y="604871"/>
            <a:ext cx="781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/>
                <a:cs typeface="Calibri"/>
              </a:rPr>
              <a:t>normal</a:t>
            </a: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54" name="Arc 53"/>
          <p:cNvSpPr/>
          <p:nvPr/>
        </p:nvSpPr>
        <p:spPr>
          <a:xfrm rot="16200000">
            <a:off x="3733787" y="1774556"/>
            <a:ext cx="1559725" cy="1559725"/>
          </a:xfrm>
          <a:prstGeom prst="arc">
            <a:avLst>
              <a:gd name="adj1" fmla="val 18627068"/>
              <a:gd name="adj2" fmla="val 57706"/>
            </a:avLst>
          </a:prstGeom>
          <a:ln>
            <a:solidFill>
              <a:schemeClr val="bg2">
                <a:lumMod val="25000"/>
                <a:lumOff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c 54"/>
          <p:cNvSpPr/>
          <p:nvPr/>
        </p:nvSpPr>
        <p:spPr>
          <a:xfrm rot="16200000" flipH="1">
            <a:off x="3716444" y="1759576"/>
            <a:ext cx="1591834" cy="1591835"/>
          </a:xfrm>
          <a:prstGeom prst="arc">
            <a:avLst>
              <a:gd name="adj1" fmla="val 72113"/>
              <a:gd name="adj2" fmla="val 1077527"/>
            </a:avLst>
          </a:prstGeom>
          <a:ln>
            <a:solidFill>
              <a:schemeClr val="bg2">
                <a:lumMod val="25000"/>
                <a:lumOff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3878975" y="2812799"/>
            <a:ext cx="574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"/>
                <a:cs typeface="Calibri"/>
              </a:rPr>
              <a:t>∠</a:t>
            </a:r>
            <a:r>
              <a:rPr lang="en-US" sz="1600" i="1" dirty="0" smtClean="0">
                <a:latin typeface="Calibri"/>
                <a:cs typeface="Calibri"/>
              </a:rPr>
              <a:t>R</a:t>
            </a:r>
            <a:endParaRPr lang="en-US" sz="1600" i="1" dirty="0">
              <a:latin typeface="Calibri"/>
              <a:cs typeface="Calibri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928479" y="1408467"/>
            <a:ext cx="4754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Calibri"/>
                <a:cs typeface="Calibri"/>
              </a:rPr>
              <a:t>∠</a:t>
            </a:r>
            <a:r>
              <a:rPr lang="en-US" sz="1600" i="1" dirty="0" err="1" smtClean="0">
                <a:latin typeface="Calibri"/>
                <a:cs typeface="Calibri"/>
              </a:rPr>
              <a:t>i</a:t>
            </a:r>
            <a:endParaRPr lang="en-US" sz="1600" i="1" dirty="0">
              <a:latin typeface="Calibri"/>
              <a:cs typeface="Calibri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5124825" y="4605239"/>
            <a:ext cx="134408" cy="13440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/>
        </p:nvGrpSpPr>
        <p:grpSpPr>
          <a:xfrm rot="10800000" flipH="1" flipV="1">
            <a:off x="4513649" y="2554418"/>
            <a:ext cx="931687" cy="2873361"/>
            <a:chOff x="1504221" y="2478138"/>
            <a:chExt cx="2700037" cy="2700037"/>
          </a:xfrm>
        </p:grpSpPr>
        <p:cxnSp>
          <p:nvCxnSpPr>
            <p:cNvPr id="67" name="Straight Arrow Connector 66"/>
            <p:cNvCxnSpPr/>
            <p:nvPr/>
          </p:nvCxnSpPr>
          <p:spPr>
            <a:xfrm>
              <a:off x="1504221" y="2478138"/>
              <a:ext cx="2700037" cy="2700037"/>
            </a:xfrm>
            <a:prstGeom prst="straightConnector1">
              <a:avLst/>
            </a:prstGeom>
            <a:ln w="38100" cmpd="sng">
              <a:solidFill>
                <a:srgbClr val="86CE24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1504221" y="2478138"/>
              <a:ext cx="1442480" cy="1442480"/>
            </a:xfrm>
            <a:prstGeom prst="straightConnector1">
              <a:avLst/>
            </a:prstGeom>
            <a:ln w="38100" cmpd="sng">
              <a:solidFill>
                <a:srgbClr val="86CE24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Straight Connector 3"/>
          <p:cNvCxnSpPr/>
          <p:nvPr/>
        </p:nvCxnSpPr>
        <p:spPr>
          <a:xfrm>
            <a:off x="2158819" y="2553396"/>
            <a:ext cx="4728891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370178" y="162278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17269" y="1483987"/>
            <a:ext cx="4239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Calibri"/>
                <a:cs typeface="Calibri"/>
              </a:rPr>
              <a:t>c</a:t>
            </a:r>
            <a:endParaRPr lang="en-US" sz="2800" i="1" dirty="0">
              <a:latin typeface="Calibri"/>
              <a:cs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48142" y="3954817"/>
            <a:ext cx="434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Calibri"/>
                <a:cs typeface="Calibri"/>
              </a:rPr>
              <a:t>v</a:t>
            </a:r>
            <a:endParaRPr lang="en-US" sz="2800" i="1" dirty="0">
              <a:latin typeface="Calibri"/>
              <a:cs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0249" y="1436410"/>
            <a:ext cx="1789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Speed of light (vacuum)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46611" y="3958907"/>
            <a:ext cx="1789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Speed of light (medium)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101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0" grpId="0"/>
      <p:bldP spid="11" grpId="0"/>
      <p:bldP spid="22" grpId="0"/>
      <p:bldP spid="54" grpId="0" animBg="1"/>
      <p:bldP spid="55" grpId="0" animBg="1"/>
      <p:bldP spid="57" grpId="0"/>
      <p:bldP spid="58" grpId="0"/>
      <p:bldP spid="46" grpId="0" animBg="1"/>
      <p:bldP spid="8" grpId="0"/>
      <p:bldP spid="23" grpId="0"/>
      <p:bldP spid="24" grpId="0"/>
      <p:bldP spid="2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016000"/>
            <a:ext cx="9144000" cy="390939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the Speed of Light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3474881"/>
              </p:ext>
            </p:extLst>
          </p:nvPr>
        </p:nvGraphicFramePr>
        <p:xfrm>
          <a:off x="4025378" y="1906170"/>
          <a:ext cx="1224924" cy="1697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3" imgW="330200" imgH="457200" progId="Equation.3">
                  <p:embed/>
                </p:oleObj>
              </mc:Choice>
              <mc:Fallback>
                <p:oleObj name="Equation" r:id="rId3" imgW="330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25378" y="1906170"/>
                        <a:ext cx="1224924" cy="1697064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64413"/>
              </p:ext>
            </p:extLst>
          </p:nvPr>
        </p:nvGraphicFramePr>
        <p:xfrm>
          <a:off x="2185988" y="1806575"/>
          <a:ext cx="3881437" cy="172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5" imgW="1028520" imgH="457200" progId="Equation.3">
                  <p:embed/>
                </p:oleObj>
              </mc:Choice>
              <mc:Fallback>
                <p:oleObj name="Equation" r:id="rId5" imgW="102852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85988" y="1806575"/>
                        <a:ext cx="3881437" cy="1724025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0151281"/>
              </p:ext>
            </p:extLst>
          </p:nvPr>
        </p:nvGraphicFramePr>
        <p:xfrm>
          <a:off x="6430836" y="2237478"/>
          <a:ext cx="16986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7" imgW="419100" imgH="177800" progId="Equation.3">
                  <p:embed/>
                </p:oleObj>
              </mc:Choice>
              <mc:Fallback>
                <p:oleObj name="Equation" r:id="rId7" imgW="4191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30836" y="2237478"/>
                        <a:ext cx="1698625" cy="720725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6570848"/>
              </p:ext>
            </p:extLst>
          </p:nvPr>
        </p:nvGraphicFramePr>
        <p:xfrm>
          <a:off x="2334018" y="4197816"/>
          <a:ext cx="2314929" cy="457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9" imgW="1155700" imgH="228600" progId="Equation.3">
                  <p:embed/>
                </p:oleObj>
              </mc:Choice>
              <mc:Fallback>
                <p:oleObj name="Equation" r:id="rId9" imgW="11557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334018" y="4197816"/>
                        <a:ext cx="2314929" cy="45759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598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5986E-6 1.06895E-6 L -0.36686 1.06895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875" y="5440363"/>
            <a:ext cx="7543800" cy="6429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Concave Mirror – Reflection</a:t>
            </a:r>
            <a:endParaRPr lang="en-US" dirty="0"/>
          </a:p>
        </p:txBody>
      </p:sp>
      <p:grpSp>
        <p:nvGrpSpPr>
          <p:cNvPr id="15362" name="Group 4"/>
          <p:cNvGrpSpPr>
            <a:grpSpLocks/>
          </p:cNvGrpSpPr>
          <p:nvPr/>
        </p:nvGrpSpPr>
        <p:grpSpPr bwMode="auto">
          <a:xfrm>
            <a:off x="3333750" y="566738"/>
            <a:ext cx="4137025" cy="4581525"/>
            <a:chOff x="2586107" y="566336"/>
            <a:chExt cx="4884807" cy="4582124"/>
          </a:xfrm>
        </p:grpSpPr>
        <p:sp>
          <p:nvSpPr>
            <p:cNvPr id="6" name="Arc 5"/>
            <p:cNvSpPr/>
            <p:nvPr/>
          </p:nvSpPr>
          <p:spPr>
            <a:xfrm>
              <a:off x="2586107" y="566336"/>
              <a:ext cx="4583022" cy="4582124"/>
            </a:xfrm>
            <a:prstGeom prst="arc">
              <a:avLst>
                <a:gd name="adj1" fmla="val 18240690"/>
                <a:gd name="adj2" fmla="val 3425725"/>
              </a:avLst>
            </a:prstGeom>
            <a:ln w="57150" cmpd="sng">
              <a:solidFill>
                <a:srgbClr val="00A2E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5397" name="Group 43"/>
            <p:cNvGrpSpPr>
              <a:grpSpLocks/>
            </p:cNvGrpSpPr>
            <p:nvPr/>
          </p:nvGrpSpPr>
          <p:grpSpPr bwMode="auto">
            <a:xfrm>
              <a:off x="6387388" y="1140883"/>
              <a:ext cx="1083526" cy="3467100"/>
              <a:chOff x="6285753" y="1140883"/>
              <a:chExt cx="1083526" cy="3467100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6302719" y="1141086"/>
                <a:ext cx="296163" cy="0"/>
              </a:xfrm>
              <a:prstGeom prst="line">
                <a:avLst/>
              </a:prstGeom>
              <a:ln w="28575" cmpd="sng">
                <a:solidFill>
                  <a:schemeClr val="accent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6542648" y="1388768"/>
                <a:ext cx="296163" cy="0"/>
              </a:xfrm>
              <a:prstGeom prst="line">
                <a:avLst/>
              </a:prstGeom>
              <a:ln w="28575" cmpd="sng">
                <a:solidFill>
                  <a:schemeClr val="accent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6715098" y="1630100"/>
                <a:ext cx="296163" cy="0"/>
              </a:xfrm>
              <a:prstGeom prst="line">
                <a:avLst/>
              </a:prstGeom>
              <a:ln w="28575" cmpd="sng">
                <a:solidFill>
                  <a:schemeClr val="accent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6846309" y="1865081"/>
                <a:ext cx="296163" cy="0"/>
              </a:xfrm>
              <a:prstGeom prst="line">
                <a:avLst/>
              </a:prstGeom>
              <a:ln w="28575" cmpd="sng">
                <a:solidFill>
                  <a:schemeClr val="accent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6943780" y="2106412"/>
                <a:ext cx="296163" cy="0"/>
              </a:xfrm>
              <a:prstGeom prst="line">
                <a:avLst/>
              </a:prstGeom>
              <a:ln w="28575" cmpd="sng">
                <a:solidFill>
                  <a:schemeClr val="accent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7018758" y="2360445"/>
                <a:ext cx="296163" cy="0"/>
              </a:xfrm>
              <a:prstGeom prst="line">
                <a:avLst/>
              </a:prstGeom>
              <a:ln w="28575" cmpd="sng">
                <a:solidFill>
                  <a:schemeClr val="accent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7059996" y="2601777"/>
                <a:ext cx="296163" cy="0"/>
              </a:xfrm>
              <a:prstGeom prst="line">
                <a:avLst/>
              </a:prstGeom>
              <a:ln w="28575" cmpd="sng">
                <a:solidFill>
                  <a:schemeClr val="accent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7073116" y="2855810"/>
                <a:ext cx="296163" cy="0"/>
              </a:xfrm>
              <a:prstGeom prst="line">
                <a:avLst/>
              </a:prstGeom>
              <a:ln w="28575" cmpd="sng">
                <a:solidFill>
                  <a:schemeClr val="accent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406" name="Group 42"/>
              <p:cNvGrpSpPr>
                <a:grpSpLocks/>
              </p:cNvGrpSpPr>
              <p:nvPr/>
            </p:nvGrpSpPr>
            <p:grpSpPr bwMode="auto">
              <a:xfrm flipV="1">
                <a:off x="6285753" y="3147483"/>
                <a:ext cx="1054100" cy="1460500"/>
                <a:chOff x="7221112" y="1140883"/>
                <a:chExt cx="1054100" cy="1460500"/>
              </a:xfrm>
            </p:grpSpPr>
            <p:cxnSp>
              <p:nvCxnSpPr>
                <p:cNvPr id="36" name="Straight Connector 35"/>
                <p:cNvCxnSpPr/>
                <p:nvPr/>
              </p:nvCxnSpPr>
              <p:spPr>
                <a:xfrm>
                  <a:off x="7221208" y="1140227"/>
                  <a:ext cx="296163" cy="0"/>
                </a:xfrm>
                <a:prstGeom prst="line">
                  <a:avLst/>
                </a:prstGeom>
                <a:ln w="28575" cmpd="sng">
                  <a:solidFill>
                    <a:schemeClr val="accent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7461137" y="1387909"/>
                  <a:ext cx="296163" cy="0"/>
                </a:xfrm>
                <a:prstGeom prst="line">
                  <a:avLst/>
                </a:prstGeom>
                <a:ln w="28575" cmpd="sng">
                  <a:solidFill>
                    <a:schemeClr val="accent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7633586" y="1629241"/>
                  <a:ext cx="296163" cy="0"/>
                </a:xfrm>
                <a:prstGeom prst="line">
                  <a:avLst/>
                </a:prstGeom>
                <a:ln w="28575" cmpd="sng">
                  <a:solidFill>
                    <a:schemeClr val="accent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7764797" y="1864222"/>
                  <a:ext cx="296163" cy="0"/>
                </a:xfrm>
                <a:prstGeom prst="line">
                  <a:avLst/>
                </a:prstGeom>
                <a:ln w="28575" cmpd="sng">
                  <a:solidFill>
                    <a:schemeClr val="accent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7862268" y="2105553"/>
                  <a:ext cx="296163" cy="0"/>
                </a:xfrm>
                <a:prstGeom prst="line">
                  <a:avLst/>
                </a:prstGeom>
                <a:ln w="28575" cmpd="sng">
                  <a:solidFill>
                    <a:schemeClr val="accent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7937246" y="2359586"/>
                  <a:ext cx="296163" cy="0"/>
                </a:xfrm>
                <a:prstGeom prst="line">
                  <a:avLst/>
                </a:prstGeom>
                <a:ln w="28575" cmpd="sng">
                  <a:solidFill>
                    <a:schemeClr val="accent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7978484" y="2600918"/>
                  <a:ext cx="296163" cy="0"/>
                </a:xfrm>
                <a:prstGeom prst="line">
                  <a:avLst/>
                </a:prstGeom>
                <a:ln w="28575" cmpd="sng">
                  <a:solidFill>
                    <a:schemeClr val="accent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46" name="Straight Connector 45"/>
          <p:cNvCxnSpPr/>
          <p:nvPr/>
        </p:nvCxnSpPr>
        <p:spPr>
          <a:xfrm flipH="1">
            <a:off x="1576388" y="2855913"/>
            <a:ext cx="5584825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64" name="TextBox 60"/>
          <p:cNvSpPr txBox="1">
            <a:spLocks noChangeArrowheads="1"/>
          </p:cNvSpPr>
          <p:nvPr/>
        </p:nvSpPr>
        <p:spPr bwMode="auto">
          <a:xfrm>
            <a:off x="736600" y="2860675"/>
            <a:ext cx="21732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latin typeface="Calibri" pitchFamily="34" charset="0"/>
              </a:rPr>
              <a:t>principle axis</a:t>
            </a:r>
          </a:p>
        </p:txBody>
      </p:sp>
      <p:grpSp>
        <p:nvGrpSpPr>
          <p:cNvPr id="15365" name="Group 53"/>
          <p:cNvGrpSpPr>
            <a:grpSpLocks/>
          </p:cNvGrpSpPr>
          <p:nvPr/>
        </p:nvGrpSpPr>
        <p:grpSpPr bwMode="auto">
          <a:xfrm>
            <a:off x="3749675" y="2787650"/>
            <a:ext cx="3494088" cy="560388"/>
            <a:chOff x="3748904" y="2788178"/>
            <a:chExt cx="3494572" cy="559360"/>
          </a:xfrm>
        </p:grpSpPr>
        <p:sp>
          <p:nvSpPr>
            <p:cNvPr id="74" name="Oval 73"/>
            <p:cNvSpPr/>
            <p:nvPr/>
          </p:nvSpPr>
          <p:spPr>
            <a:xfrm>
              <a:off x="3834240" y="2788178"/>
              <a:ext cx="134408" cy="1344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387" name="TextBox 74"/>
            <p:cNvSpPr txBox="1">
              <a:spLocks noChangeArrowheads="1"/>
            </p:cNvSpPr>
            <p:nvPr/>
          </p:nvSpPr>
          <p:spPr bwMode="auto">
            <a:xfrm>
              <a:off x="3748904" y="2947428"/>
              <a:ext cx="38028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latin typeface="Calibri" pitchFamily="34" charset="0"/>
                </a:rPr>
                <a:t>C</a:t>
              </a:r>
            </a:p>
          </p:txBody>
        </p:sp>
        <p:sp>
          <p:nvSpPr>
            <p:cNvPr id="15388" name="TextBox 75"/>
            <p:cNvSpPr txBox="1">
              <a:spLocks noChangeArrowheads="1"/>
            </p:cNvSpPr>
            <p:nvPr/>
          </p:nvSpPr>
          <p:spPr bwMode="auto">
            <a:xfrm>
              <a:off x="6846674" y="2947428"/>
              <a:ext cx="3918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latin typeface="Calibri" pitchFamily="34" charset="0"/>
                </a:rPr>
                <a:t>V</a:t>
              </a:r>
            </a:p>
          </p:txBody>
        </p:sp>
        <p:sp>
          <p:nvSpPr>
            <p:cNvPr id="77" name="Oval 76"/>
            <p:cNvSpPr/>
            <p:nvPr/>
          </p:nvSpPr>
          <p:spPr>
            <a:xfrm>
              <a:off x="7109068" y="2794527"/>
              <a:ext cx="134408" cy="1344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5465682" y="2788178"/>
              <a:ext cx="134408" cy="1344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395" name="TextBox 78"/>
            <p:cNvSpPr txBox="1">
              <a:spLocks noChangeArrowheads="1"/>
            </p:cNvSpPr>
            <p:nvPr/>
          </p:nvSpPr>
          <p:spPr bwMode="auto">
            <a:xfrm>
              <a:off x="5380346" y="2947428"/>
              <a:ext cx="36412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latin typeface="Calibri" pitchFamily="34" charset="0"/>
                </a:rPr>
                <a:t>F</a:t>
              </a:r>
            </a:p>
          </p:txBody>
        </p:sp>
      </p:grpSp>
      <p:grpSp>
        <p:nvGrpSpPr>
          <p:cNvPr id="15366" name="Group 64"/>
          <p:cNvGrpSpPr>
            <a:grpSpLocks/>
          </p:cNvGrpSpPr>
          <p:nvPr/>
        </p:nvGrpSpPr>
        <p:grpSpPr bwMode="auto">
          <a:xfrm rot="10158678" flipH="1" flipV="1">
            <a:off x="2727325" y="1149350"/>
            <a:ext cx="4160838" cy="2776538"/>
            <a:chOff x="1504221" y="2478138"/>
            <a:chExt cx="2700037" cy="2700037"/>
          </a:xfrm>
        </p:grpSpPr>
        <p:cxnSp>
          <p:nvCxnSpPr>
            <p:cNvPr id="67" name="Straight Arrow Connector 66"/>
            <p:cNvCxnSpPr/>
            <p:nvPr/>
          </p:nvCxnSpPr>
          <p:spPr>
            <a:xfrm>
              <a:off x="1504221" y="2478138"/>
              <a:ext cx="2700037" cy="2700037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1505087" y="2479481"/>
              <a:ext cx="1442217" cy="1441872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67" name="Group 68"/>
          <p:cNvGrpSpPr>
            <a:grpSpLocks/>
          </p:cNvGrpSpPr>
          <p:nvPr/>
        </p:nvGrpSpPr>
        <p:grpSpPr bwMode="auto">
          <a:xfrm rot="-2700000" flipH="1" flipV="1">
            <a:off x="2781300" y="1724025"/>
            <a:ext cx="3582988" cy="3584575"/>
            <a:chOff x="1504221" y="2478138"/>
            <a:chExt cx="2700037" cy="2700037"/>
          </a:xfrm>
        </p:grpSpPr>
        <p:cxnSp>
          <p:nvCxnSpPr>
            <p:cNvPr id="70" name="Straight Arrow Connector 69"/>
            <p:cNvCxnSpPr/>
            <p:nvPr/>
          </p:nvCxnSpPr>
          <p:spPr>
            <a:xfrm>
              <a:off x="1504221" y="2478138"/>
              <a:ext cx="2700037" cy="2700037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1503941" y="2478456"/>
              <a:ext cx="1442731" cy="1442092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68" name="Group 46"/>
          <p:cNvGrpSpPr>
            <a:grpSpLocks/>
          </p:cNvGrpSpPr>
          <p:nvPr/>
        </p:nvGrpSpPr>
        <p:grpSpPr bwMode="auto">
          <a:xfrm rot="-5400000" flipH="1" flipV="1">
            <a:off x="3589338" y="1570038"/>
            <a:ext cx="3227387" cy="3227387"/>
            <a:chOff x="1504221" y="2478138"/>
            <a:chExt cx="2700037" cy="2700037"/>
          </a:xfrm>
        </p:grpSpPr>
        <p:cxnSp>
          <p:nvCxnSpPr>
            <p:cNvPr id="48" name="Straight Arrow Connector 47"/>
            <p:cNvCxnSpPr/>
            <p:nvPr/>
          </p:nvCxnSpPr>
          <p:spPr>
            <a:xfrm>
              <a:off x="1504221" y="2478138"/>
              <a:ext cx="2700037" cy="2700037"/>
            </a:xfrm>
            <a:prstGeom prst="straightConnector1">
              <a:avLst/>
            </a:prstGeom>
            <a:ln w="38100" cmpd="sng">
              <a:solidFill>
                <a:srgbClr val="CC006A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1505549" y="2478138"/>
              <a:ext cx="1442322" cy="1442322"/>
            </a:xfrm>
            <a:prstGeom prst="straightConnector1">
              <a:avLst/>
            </a:prstGeom>
            <a:ln w="38100" cmpd="sng">
              <a:solidFill>
                <a:srgbClr val="CC006A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69" name="Group 49"/>
          <p:cNvGrpSpPr>
            <a:grpSpLocks/>
          </p:cNvGrpSpPr>
          <p:nvPr/>
        </p:nvGrpSpPr>
        <p:grpSpPr bwMode="auto">
          <a:xfrm rot="8100000" flipH="1" flipV="1">
            <a:off x="3141663" y="38100"/>
            <a:ext cx="3059112" cy="3059113"/>
            <a:chOff x="1504221" y="2478138"/>
            <a:chExt cx="2700037" cy="2700037"/>
          </a:xfrm>
        </p:grpSpPr>
        <p:cxnSp>
          <p:nvCxnSpPr>
            <p:cNvPr id="51" name="Straight Arrow Connector 50"/>
            <p:cNvCxnSpPr/>
            <p:nvPr/>
          </p:nvCxnSpPr>
          <p:spPr>
            <a:xfrm>
              <a:off x="1504221" y="2478138"/>
              <a:ext cx="2700037" cy="2700037"/>
            </a:xfrm>
            <a:prstGeom prst="straightConnector1">
              <a:avLst/>
            </a:prstGeom>
            <a:ln w="38100" cmpd="sng">
              <a:solidFill>
                <a:srgbClr val="CC006A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1504203" y="2478120"/>
              <a:ext cx="1441794" cy="1441794"/>
            </a:xfrm>
            <a:prstGeom prst="straightConnector1">
              <a:avLst/>
            </a:prstGeom>
            <a:ln w="38100" cmpd="sng">
              <a:solidFill>
                <a:srgbClr val="CC006A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Up Arrow 63"/>
          <p:cNvSpPr/>
          <p:nvPr/>
        </p:nvSpPr>
        <p:spPr>
          <a:xfrm>
            <a:off x="2209800" y="1591107"/>
            <a:ext cx="616323" cy="1244274"/>
          </a:xfrm>
          <a:prstGeom prst="upArrow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Up Arrow 65"/>
          <p:cNvSpPr/>
          <p:nvPr/>
        </p:nvSpPr>
        <p:spPr>
          <a:xfrm rot="10800000">
            <a:off x="4686075" y="2855383"/>
            <a:ext cx="332888" cy="672056"/>
          </a:xfrm>
          <a:prstGeom prst="upArrow">
            <a:avLst/>
          </a:prstGeom>
          <a:solidFill>
            <a:schemeClr val="tx2">
              <a:alpha val="9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016000"/>
            <a:ext cx="9144000" cy="390939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 of Refraction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2621463"/>
              </p:ext>
            </p:extLst>
          </p:nvPr>
        </p:nvGraphicFramePr>
        <p:xfrm>
          <a:off x="5905963" y="1662321"/>
          <a:ext cx="2519362" cy="210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3" imgW="469900" imgH="393700" progId="Equation.3">
                  <p:embed/>
                </p:oleObj>
              </mc:Choice>
              <mc:Fallback>
                <p:oleObj name="Equation" r:id="rId3" imgW="469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05963" y="1662321"/>
                        <a:ext cx="2519362" cy="21082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404394"/>
              </p:ext>
            </p:extLst>
          </p:nvPr>
        </p:nvGraphicFramePr>
        <p:xfrm>
          <a:off x="678583" y="2404993"/>
          <a:ext cx="1292225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5" imgW="241300" imgH="139700" progId="Equation.3">
                  <p:embed/>
                </p:oleObj>
              </mc:Choice>
              <mc:Fallback>
                <p:oleObj name="Equation" r:id="rId5" imgW="241300" imgH="139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8583" y="2404993"/>
                        <a:ext cx="1292225" cy="747713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474160"/>
              </p:ext>
            </p:extLst>
          </p:nvPr>
        </p:nvGraphicFramePr>
        <p:xfrm>
          <a:off x="1791574" y="1662321"/>
          <a:ext cx="2379662" cy="231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7" imgW="444500" imgH="431800" progId="Equation.3">
                  <p:embed/>
                </p:oleObj>
              </mc:Choice>
              <mc:Fallback>
                <p:oleObj name="Equation" r:id="rId7" imgW="4445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91574" y="1662321"/>
                        <a:ext cx="2379662" cy="2312988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7396449"/>
              </p:ext>
            </p:extLst>
          </p:nvPr>
        </p:nvGraphicFramePr>
        <p:xfrm>
          <a:off x="4803516" y="2404993"/>
          <a:ext cx="1292225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9" imgW="241300" imgH="139700" progId="Equation.3">
                  <p:embed/>
                </p:oleObj>
              </mc:Choice>
              <mc:Fallback>
                <p:oleObj name="Equation" r:id="rId9" imgW="241300" imgH="139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03516" y="2404993"/>
                        <a:ext cx="1292225" cy="747713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198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016000"/>
            <a:ext cx="9144000" cy="390939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 of Refraction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785595"/>
              </p:ext>
            </p:extLst>
          </p:nvPr>
        </p:nvGraphicFramePr>
        <p:xfrm>
          <a:off x="4209923" y="1660525"/>
          <a:ext cx="3130550" cy="210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3" imgW="584200" imgH="393700" progId="Equation.3">
                  <p:embed/>
                </p:oleObj>
              </mc:Choice>
              <mc:Fallback>
                <p:oleObj name="Equation" r:id="rId3" imgW="5842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09923" y="1660525"/>
                        <a:ext cx="3130550" cy="21082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503266"/>
              </p:ext>
            </p:extLst>
          </p:nvPr>
        </p:nvGraphicFramePr>
        <p:xfrm>
          <a:off x="1747780" y="1662321"/>
          <a:ext cx="2379662" cy="231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5" imgW="444500" imgH="431800" progId="Equation.3">
                  <p:embed/>
                </p:oleObj>
              </mc:Choice>
              <mc:Fallback>
                <p:oleObj name="Equation" r:id="rId5" imgW="4445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47780" y="1662321"/>
                        <a:ext cx="2379662" cy="2312988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259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 rot="16200000">
            <a:off x="4523265" y="2328702"/>
            <a:ext cx="224694" cy="224694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5510689"/>
            <a:ext cx="7543800" cy="642739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 rot="10800000" flipH="1" flipV="1">
            <a:off x="2529220" y="828819"/>
            <a:ext cx="1984430" cy="1725599"/>
            <a:chOff x="1504221" y="2478138"/>
            <a:chExt cx="2700037" cy="2700037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1504221" y="2478138"/>
              <a:ext cx="2700037" cy="2700037"/>
            </a:xfrm>
            <a:prstGeom prst="straightConnector1">
              <a:avLst/>
            </a:prstGeom>
            <a:ln w="38100" cmpd="sng">
              <a:solidFill>
                <a:srgbClr val="86CE24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1504221" y="2478138"/>
              <a:ext cx="1442480" cy="1442480"/>
            </a:xfrm>
            <a:prstGeom prst="straightConnector1">
              <a:avLst/>
            </a:prstGeom>
            <a:ln w="38100" cmpd="sng">
              <a:solidFill>
                <a:srgbClr val="86CE24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5730844" y="2981915"/>
            <a:ext cx="1769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/>
                <a:cs typeface="Calibri"/>
              </a:rPr>
              <a:t>medium</a:t>
            </a: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30844" y="1622787"/>
            <a:ext cx="1410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/>
                <a:cs typeface="Calibri"/>
              </a:rPr>
              <a:t>Space/vacuum</a:t>
            </a:r>
            <a:endParaRPr lang="en-US" sz="1600" dirty="0">
              <a:latin typeface="Calibri"/>
              <a:cs typeface="Calibri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5400000" flipH="1">
            <a:off x="2562676" y="2892971"/>
            <a:ext cx="3897358" cy="1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443214" y="604871"/>
            <a:ext cx="781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/>
                <a:cs typeface="Calibri"/>
              </a:rPr>
              <a:t>normal</a:t>
            </a: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54" name="Arc 53"/>
          <p:cNvSpPr/>
          <p:nvPr/>
        </p:nvSpPr>
        <p:spPr>
          <a:xfrm rot="16200000">
            <a:off x="3733787" y="1774556"/>
            <a:ext cx="1559725" cy="1559725"/>
          </a:xfrm>
          <a:prstGeom prst="arc">
            <a:avLst>
              <a:gd name="adj1" fmla="val 18627068"/>
              <a:gd name="adj2" fmla="val 57706"/>
            </a:avLst>
          </a:prstGeom>
          <a:ln>
            <a:solidFill>
              <a:schemeClr val="bg2">
                <a:lumMod val="25000"/>
                <a:lumOff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c 54"/>
          <p:cNvSpPr/>
          <p:nvPr/>
        </p:nvSpPr>
        <p:spPr>
          <a:xfrm rot="16200000" flipH="1">
            <a:off x="3716444" y="1759576"/>
            <a:ext cx="1591834" cy="1591835"/>
          </a:xfrm>
          <a:prstGeom prst="arc">
            <a:avLst>
              <a:gd name="adj1" fmla="val 72113"/>
              <a:gd name="adj2" fmla="val 1077527"/>
            </a:avLst>
          </a:prstGeom>
          <a:ln>
            <a:solidFill>
              <a:schemeClr val="bg2">
                <a:lumMod val="25000"/>
                <a:lumOff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3878975" y="2812799"/>
            <a:ext cx="574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"/>
                <a:cs typeface="Calibri"/>
              </a:rPr>
              <a:t>∠</a:t>
            </a:r>
            <a:r>
              <a:rPr lang="en-US" sz="1600" i="1" dirty="0" smtClean="0">
                <a:latin typeface="Calibri"/>
                <a:cs typeface="Calibri"/>
              </a:rPr>
              <a:t>R</a:t>
            </a:r>
            <a:endParaRPr lang="en-US" sz="1600" i="1" dirty="0">
              <a:latin typeface="Calibri"/>
              <a:cs typeface="Calibri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928479" y="1408467"/>
            <a:ext cx="4754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Calibri"/>
                <a:cs typeface="Calibri"/>
              </a:rPr>
              <a:t>∠</a:t>
            </a:r>
            <a:r>
              <a:rPr lang="en-US" sz="1600" i="1" dirty="0" err="1" smtClean="0">
                <a:latin typeface="Calibri"/>
                <a:cs typeface="Calibri"/>
              </a:rPr>
              <a:t>i</a:t>
            </a:r>
            <a:endParaRPr lang="en-US" sz="1600" i="1" dirty="0">
              <a:latin typeface="Calibri"/>
              <a:cs typeface="Calibri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5124825" y="4605239"/>
            <a:ext cx="134408" cy="13440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/>
        </p:nvGrpSpPr>
        <p:grpSpPr>
          <a:xfrm rot="10800000" flipH="1" flipV="1">
            <a:off x="4513649" y="2554418"/>
            <a:ext cx="931687" cy="2873361"/>
            <a:chOff x="1504221" y="2478138"/>
            <a:chExt cx="2700037" cy="2700037"/>
          </a:xfrm>
        </p:grpSpPr>
        <p:cxnSp>
          <p:nvCxnSpPr>
            <p:cNvPr id="67" name="Straight Arrow Connector 66"/>
            <p:cNvCxnSpPr/>
            <p:nvPr/>
          </p:nvCxnSpPr>
          <p:spPr>
            <a:xfrm>
              <a:off x="1504221" y="2478138"/>
              <a:ext cx="2700037" cy="2700037"/>
            </a:xfrm>
            <a:prstGeom prst="straightConnector1">
              <a:avLst/>
            </a:prstGeom>
            <a:ln w="38100" cmpd="sng">
              <a:solidFill>
                <a:srgbClr val="86CE24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1504221" y="2478138"/>
              <a:ext cx="1442480" cy="1442480"/>
            </a:xfrm>
            <a:prstGeom prst="straightConnector1">
              <a:avLst/>
            </a:prstGeom>
            <a:ln w="38100" cmpd="sng">
              <a:solidFill>
                <a:srgbClr val="86CE24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Straight Connector 3"/>
          <p:cNvCxnSpPr/>
          <p:nvPr/>
        </p:nvCxnSpPr>
        <p:spPr>
          <a:xfrm>
            <a:off x="2158819" y="2553396"/>
            <a:ext cx="4728891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370178" y="162278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17269" y="1483987"/>
            <a:ext cx="4239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Calibri"/>
                <a:cs typeface="Calibri"/>
              </a:rPr>
              <a:t>c</a:t>
            </a:r>
            <a:endParaRPr lang="en-US" sz="2800" i="1" dirty="0">
              <a:latin typeface="Calibri"/>
              <a:cs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48142" y="3954817"/>
            <a:ext cx="434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Calibri"/>
                <a:cs typeface="Calibri"/>
              </a:rPr>
              <a:t>v</a:t>
            </a:r>
            <a:endParaRPr lang="en-US" sz="2800" i="1" dirty="0">
              <a:latin typeface="Calibri"/>
              <a:cs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0249" y="1436410"/>
            <a:ext cx="1789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Speed of light (vacuum)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46611" y="3958907"/>
            <a:ext cx="1789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Speed of light (medium)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530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116" y="5674781"/>
            <a:ext cx="7543800" cy="642739"/>
          </a:xfrm>
        </p:spPr>
        <p:txBody>
          <a:bodyPr/>
          <a:lstStyle/>
          <a:p>
            <a:r>
              <a:rPr lang="en-US" dirty="0" smtClean="0"/>
              <a:t>Index of Refractions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17514"/>
              </p:ext>
            </p:extLst>
          </p:nvPr>
        </p:nvGraphicFramePr>
        <p:xfrm>
          <a:off x="2142736" y="171340"/>
          <a:ext cx="5064999" cy="5331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1359"/>
                <a:gridCol w="1803640"/>
              </a:tblGrid>
              <a:tr h="444254">
                <a:tc>
                  <a:txBody>
                    <a:bodyPr/>
                    <a:lstStyle/>
                    <a:p>
                      <a:r>
                        <a:rPr lang="en-US" i="0" dirty="0" smtClean="0"/>
                        <a:t>Medium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n</a:t>
                      </a:r>
                      <a:endParaRPr lang="en-US" i="1" dirty="0"/>
                    </a:p>
                  </a:txBody>
                  <a:tcPr/>
                </a:tc>
              </a:tr>
              <a:tr h="444254">
                <a:tc>
                  <a:txBody>
                    <a:bodyPr/>
                    <a:lstStyle/>
                    <a:p>
                      <a:r>
                        <a:rPr lang="en-US" dirty="0" smtClean="0"/>
                        <a:t>Vacuum/space</a:t>
                      </a:r>
                      <a:r>
                        <a:rPr lang="en-US" baseline="0" dirty="0" smtClean="0"/>
                        <a:t> and Air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1.00</a:t>
                      </a:r>
                      <a:endParaRPr lang="en-US" dirty="0"/>
                    </a:p>
                  </a:txBody>
                  <a:tcPr/>
                </a:tc>
              </a:tr>
              <a:tr h="444254">
                <a:tc>
                  <a:txBody>
                    <a:bodyPr/>
                    <a:lstStyle/>
                    <a:p>
                      <a:r>
                        <a:rPr lang="en-US" dirty="0" smtClean="0"/>
                        <a:t>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1.31</a:t>
                      </a:r>
                      <a:endParaRPr lang="en-US" dirty="0"/>
                    </a:p>
                  </a:txBody>
                  <a:tcPr/>
                </a:tc>
              </a:tr>
              <a:tr h="444254">
                <a:tc>
                  <a:txBody>
                    <a:bodyPr/>
                    <a:lstStyle/>
                    <a:p>
                      <a:r>
                        <a:rPr lang="en-US" dirty="0" smtClean="0"/>
                        <a:t>Water (pure)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1.33</a:t>
                      </a:r>
                      <a:endParaRPr lang="en-US" dirty="0"/>
                    </a:p>
                  </a:txBody>
                  <a:tcPr/>
                </a:tc>
              </a:tr>
              <a:tr h="444254">
                <a:tc>
                  <a:txBody>
                    <a:bodyPr/>
                    <a:lstStyle/>
                    <a:p>
                      <a:r>
                        <a:rPr lang="en-US" dirty="0" smtClean="0"/>
                        <a:t>Ethyl alcohol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1.36</a:t>
                      </a:r>
                      <a:endParaRPr lang="en-US" dirty="0"/>
                    </a:p>
                  </a:txBody>
                  <a:tcPr/>
                </a:tc>
              </a:tr>
              <a:tr h="444254">
                <a:tc>
                  <a:txBody>
                    <a:bodyPr/>
                    <a:lstStyle/>
                    <a:p>
                      <a:r>
                        <a:rPr lang="en-US" dirty="0" smtClean="0"/>
                        <a:t>Quartz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1.46</a:t>
                      </a:r>
                      <a:endParaRPr lang="en-US" dirty="0"/>
                    </a:p>
                  </a:txBody>
                  <a:tcPr/>
                </a:tc>
              </a:tr>
              <a:tr h="444254">
                <a:tc>
                  <a:txBody>
                    <a:bodyPr/>
                    <a:lstStyle/>
                    <a:p>
                      <a:r>
                        <a:rPr lang="en-US" dirty="0" smtClean="0"/>
                        <a:t>Vegetable oil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1.47</a:t>
                      </a:r>
                      <a:endParaRPr lang="en-US" dirty="0"/>
                    </a:p>
                  </a:txBody>
                  <a:tcPr/>
                </a:tc>
              </a:tr>
              <a:tr h="444254">
                <a:tc>
                  <a:txBody>
                    <a:bodyPr/>
                    <a:lstStyle/>
                    <a:p>
                      <a:r>
                        <a:rPr lang="en-US" dirty="0" smtClean="0"/>
                        <a:t>Olive oil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1.48</a:t>
                      </a:r>
                      <a:endParaRPr lang="en-US" dirty="0"/>
                    </a:p>
                  </a:txBody>
                  <a:tcPr/>
                </a:tc>
              </a:tr>
              <a:tr h="444254">
                <a:tc>
                  <a:txBody>
                    <a:bodyPr/>
                    <a:lstStyle/>
                    <a:p>
                      <a:r>
                        <a:rPr lang="en-US" dirty="0" smtClean="0"/>
                        <a:t>Acrylic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1.49</a:t>
                      </a:r>
                      <a:endParaRPr lang="en-US" dirty="0"/>
                    </a:p>
                  </a:txBody>
                  <a:tcPr/>
                </a:tc>
              </a:tr>
              <a:tr h="444254">
                <a:tc>
                  <a:txBody>
                    <a:bodyPr/>
                    <a:lstStyle/>
                    <a:p>
                      <a:r>
                        <a:rPr lang="en-US" dirty="0" smtClean="0"/>
                        <a:t>Glass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1.52</a:t>
                      </a:r>
                      <a:endParaRPr lang="en-US" dirty="0"/>
                    </a:p>
                  </a:txBody>
                  <a:tcPr/>
                </a:tc>
              </a:tr>
              <a:tr h="444254">
                <a:tc>
                  <a:txBody>
                    <a:bodyPr/>
                    <a:lstStyle/>
                    <a:p>
                      <a:r>
                        <a:rPr lang="en-US" dirty="0" smtClean="0"/>
                        <a:t>Zircon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1.92</a:t>
                      </a:r>
                      <a:endParaRPr lang="en-US" dirty="0"/>
                    </a:p>
                  </a:txBody>
                  <a:tcPr/>
                </a:tc>
              </a:tr>
              <a:tr h="444254">
                <a:tc>
                  <a:txBody>
                    <a:bodyPr/>
                    <a:lstStyle/>
                    <a:p>
                      <a:r>
                        <a:rPr lang="en-US" dirty="0" smtClean="0"/>
                        <a:t>Diamond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2.42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450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540758" y="804042"/>
                <a:ext cx="7406640" cy="2200308"/>
              </a:xfrm>
            </p:spPr>
            <p:txBody>
              <a:bodyPr>
                <a:normAutofit/>
              </a:bodyPr>
              <a:lstStyle/>
              <a:p>
                <a:pPr marL="18288" indent="0">
                  <a:buNone/>
                </a:pPr>
                <a:r>
                  <a:rPr lang="en-CA" sz="2800" dirty="0" smtClean="0"/>
                  <a:t>The speed of light in ice is </a:t>
                </a:r>
                <a14:m>
                  <m:oMath xmlns:m="http://schemas.openxmlformats.org/officeDocument/2006/math">
                    <m:r>
                      <a:rPr lang="en-CA" sz="2800" i="1" dirty="0">
                        <a:latin typeface="Cambria Math"/>
                      </a:rPr>
                      <m:t>2.29</m:t>
                    </m:r>
                    <m:r>
                      <a:rPr lang="en-CA" sz="2800" i="1" dirty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CA" sz="28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CA" sz="2800" i="1" dirty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CA" sz="2800" i="1" dirty="0">
                            <a:latin typeface="Cambria Math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CA" sz="2800" dirty="0" smtClean="0"/>
                  <a:t>. Calculate the index of refraction. </a:t>
                </a:r>
                <a:endParaRPr lang="en-CA" sz="28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0758" y="804042"/>
                <a:ext cx="7406640" cy="2200308"/>
              </a:xfrm>
              <a:blipFill rotWithShape="1">
                <a:blip r:embed="rId2"/>
                <a:stretch>
                  <a:fillRect l="-156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0758" y="685801"/>
            <a:ext cx="7543800" cy="642739"/>
          </a:xfrm>
        </p:spPr>
        <p:txBody>
          <a:bodyPr/>
          <a:lstStyle/>
          <a:p>
            <a:r>
              <a:rPr lang="en-CA" dirty="0" smtClean="0"/>
              <a:t>Example 1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215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540758" y="1639615"/>
                <a:ext cx="8161808" cy="4193626"/>
              </a:xfrm>
            </p:spPr>
            <p:txBody>
              <a:bodyPr>
                <a:noAutofit/>
              </a:bodyPr>
              <a:lstStyle/>
              <a:p>
                <a:pPr marL="18288" indent="0">
                  <a:buNone/>
                </a:pPr>
                <a:r>
                  <a:rPr lang="en-CA" sz="2800" dirty="0" smtClean="0"/>
                  <a:t>The speed of light in ice is </a:t>
                </a:r>
                <a14:m>
                  <m:oMath xmlns:m="http://schemas.openxmlformats.org/officeDocument/2006/math">
                    <m:r>
                      <a:rPr lang="en-CA" sz="2800" i="1" dirty="0" smtClean="0">
                        <a:latin typeface="Cambria Math"/>
                      </a:rPr>
                      <m:t>2.29</m:t>
                    </m:r>
                    <m:r>
                      <a:rPr lang="en-CA" sz="2800" i="1" dirty="0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CA" sz="28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CA" sz="2800" i="1" dirty="0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CA" sz="2800" i="1" dirty="0" smtClean="0">
                            <a:latin typeface="Cambria Math"/>
                          </a:rPr>
                          <m:t>8</m:t>
                        </m:r>
                      </m:sup>
                    </m:sSup>
                    <m:r>
                      <a:rPr lang="en-CA" sz="2800" b="0" i="1" dirty="0" smtClean="0">
                        <a:latin typeface="Cambria Math"/>
                      </a:rPr>
                      <m:t>𝑚</m:t>
                    </m:r>
                    <m:r>
                      <a:rPr lang="en-CA" sz="2800" b="0" i="1" dirty="0" smtClean="0">
                        <a:latin typeface="Cambria Math"/>
                      </a:rPr>
                      <m:t>/</m:t>
                    </m:r>
                    <m:r>
                      <a:rPr lang="en-CA" sz="2800" b="0" i="1" dirty="0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CA" sz="2800" dirty="0" smtClean="0"/>
                  <a:t> . Calculate the index of refraction. </a:t>
                </a:r>
              </a:p>
              <a:p>
                <a:pPr marL="18288" indent="0">
                  <a:buNone/>
                </a:pPr>
                <a:endParaRPr lang="en-CA" sz="2800" dirty="0" smtClean="0"/>
              </a:p>
              <a:p>
                <a:pPr marL="1828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b="0" i="1" smtClean="0">
                          <a:latin typeface="Cambria Math"/>
                        </a:rPr>
                        <m:t>𝑛</m:t>
                      </m:r>
                      <m:r>
                        <a:rPr lang="en-CA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CA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CA" sz="2800" b="0" i="1" smtClean="0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CA" sz="2800" b="0" i="1" smtClean="0">
                              <a:latin typeface="Cambria Math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en-CA" sz="2800" dirty="0" smtClean="0"/>
              </a:p>
              <a:p>
                <a:pPr marL="18288" indent="0">
                  <a:buNone/>
                </a:pPr>
                <a:endParaRPr lang="en-CA" sz="2800" dirty="0" smtClean="0"/>
              </a:p>
              <a:p>
                <a:pPr marL="1828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b="0" i="1" smtClean="0">
                          <a:latin typeface="Cambria Math"/>
                        </a:rPr>
                        <m:t>𝑛</m:t>
                      </m:r>
                      <m:r>
                        <a:rPr lang="en-CA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CA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CA" sz="2800" b="0" i="1" smtClean="0">
                              <a:latin typeface="Cambria Math"/>
                            </a:rPr>
                            <m:t>3.00</m:t>
                          </m:r>
                          <m:r>
                            <a:rPr lang="en-CA" sz="28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en-CA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CA" sz="2800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CA" sz="2800" b="0" i="1" smtClean="0">
                                  <a:latin typeface="Cambria Math"/>
                                  <a:ea typeface="Cambria Math"/>
                                </a:rPr>
                                <m:t>8</m:t>
                              </m:r>
                            </m:sup>
                          </m:sSup>
                          <m:r>
                            <a:rPr lang="en-CA" sz="28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  <m:r>
                            <a:rPr lang="en-CA" sz="2800" b="0" i="1" smtClean="0">
                              <a:latin typeface="Cambria Math"/>
                              <a:ea typeface="Cambria Math"/>
                            </a:rPr>
                            <m:t>/</m:t>
                          </m:r>
                          <m:r>
                            <a:rPr lang="en-CA" sz="28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num>
                        <m:den>
                          <m:r>
                            <a:rPr lang="en-CA" sz="2800" b="0" i="1" smtClean="0">
                              <a:latin typeface="Cambria Math"/>
                              <a:ea typeface="Cambria Math"/>
                            </a:rPr>
                            <m:t>2.29×</m:t>
                          </m:r>
                          <m:sSup>
                            <m:sSupPr>
                              <m:ctrlPr>
                                <a:rPr lang="en-CA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CA" sz="2800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CA" sz="2800" b="0" i="1" smtClean="0">
                                  <a:latin typeface="Cambria Math"/>
                                  <a:ea typeface="Cambria Math"/>
                                </a:rPr>
                                <m:t>8</m:t>
                              </m:r>
                            </m:sup>
                          </m:sSup>
                          <m:r>
                            <a:rPr lang="en-CA" sz="28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  <m:r>
                            <a:rPr lang="en-CA" sz="2800" b="0" i="1" smtClean="0">
                              <a:latin typeface="Cambria Math"/>
                              <a:ea typeface="Cambria Math"/>
                            </a:rPr>
                            <m:t>/</m:t>
                          </m:r>
                          <m:r>
                            <a:rPr lang="en-CA" sz="28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CA" sz="2800" b="0" dirty="0" smtClean="0">
                  <a:ea typeface="Cambria Math"/>
                </a:endParaRPr>
              </a:p>
              <a:p>
                <a:pPr marL="18288" indent="0">
                  <a:buNone/>
                </a:pPr>
                <a:endParaRPr lang="en-CA" sz="2800" dirty="0" smtClean="0"/>
              </a:p>
              <a:p>
                <a:pPr marL="1828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b="0" i="1" smtClean="0">
                          <a:latin typeface="Cambria Math"/>
                        </a:rPr>
                        <m:t>𝑛</m:t>
                      </m:r>
                      <m:r>
                        <a:rPr lang="en-CA" sz="2800" b="0" i="1" smtClean="0">
                          <a:latin typeface="Cambria Math"/>
                        </a:rPr>
                        <m:t>=1.31</m:t>
                      </m:r>
                    </m:oMath>
                  </m:oMathPara>
                </a14:m>
                <a:endParaRPr lang="en-CA" sz="2800" dirty="0"/>
              </a:p>
              <a:p>
                <a:pPr marL="18288" indent="0">
                  <a:buNone/>
                </a:pPr>
                <a:endParaRPr lang="en-CA" sz="28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0758" y="1639615"/>
                <a:ext cx="8161808" cy="4193626"/>
              </a:xfrm>
              <a:blipFill rotWithShape="1">
                <a:blip r:embed="rId2"/>
                <a:stretch>
                  <a:fillRect l="-1419" t="-1206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0758" y="480849"/>
            <a:ext cx="7543800" cy="642739"/>
          </a:xfrm>
        </p:spPr>
        <p:txBody>
          <a:bodyPr/>
          <a:lstStyle/>
          <a:p>
            <a:r>
              <a:rPr lang="en-CA" dirty="0" smtClean="0"/>
              <a:t>Example 1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0132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0758" y="804042"/>
            <a:ext cx="7406640" cy="2200308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CA" sz="2800" dirty="0" smtClean="0"/>
              <a:t>Calculate the speed of light in zircon. </a:t>
            </a:r>
            <a:endParaRPr lang="en-CA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0758" y="685801"/>
            <a:ext cx="7543800" cy="642739"/>
          </a:xfrm>
        </p:spPr>
        <p:txBody>
          <a:bodyPr/>
          <a:lstStyle/>
          <a:p>
            <a:r>
              <a:rPr lang="en-CA" dirty="0" smtClean="0"/>
              <a:t>Example 2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2132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0758" y="1745629"/>
            <a:ext cx="7783435" cy="1683371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CA" sz="2800" dirty="0" smtClean="0"/>
              <a:t>Calculate the speed of light in zircon. </a:t>
            </a:r>
          </a:p>
          <a:p>
            <a:pPr marL="18288" indent="0">
              <a:buNone/>
            </a:pPr>
            <a:endParaRPr lang="en-CA" sz="2800" dirty="0"/>
          </a:p>
          <a:p>
            <a:pPr marL="18288" indent="0">
              <a:buNone/>
            </a:pPr>
            <a:endParaRPr lang="en-CA" sz="2800" dirty="0" smtClean="0"/>
          </a:p>
          <a:p>
            <a:pPr marL="18288" indent="0">
              <a:buNone/>
            </a:pPr>
            <a:endParaRPr lang="en-CA" sz="2800" dirty="0" smtClean="0"/>
          </a:p>
          <a:p>
            <a:pPr marL="18288" indent="0">
              <a:buNone/>
            </a:pPr>
            <a:endParaRPr lang="en-CA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0758" y="364431"/>
            <a:ext cx="7543800" cy="642739"/>
          </a:xfrm>
        </p:spPr>
        <p:txBody>
          <a:bodyPr/>
          <a:lstStyle/>
          <a:p>
            <a:r>
              <a:rPr lang="en-CA" dirty="0" smtClean="0"/>
              <a:t>Example 2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40758" y="2006880"/>
                <a:ext cx="2727435" cy="37693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288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600" i="1" smtClean="0">
                          <a:latin typeface="Cambria Math"/>
                        </a:rPr>
                        <m:t>𝑛</m:t>
                      </m:r>
                      <m:r>
                        <m:rPr>
                          <m:aln/>
                        </m:rPr>
                        <a:rPr lang="en-CA" sz="36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CA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CA" sz="3600" i="1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CA" sz="3600" i="1">
                              <a:latin typeface="Cambria Math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en-CA" sz="3600" dirty="0"/>
              </a:p>
              <a:p>
                <a:pPr marL="18288" indent="0">
                  <a:lnSpc>
                    <a:spcPct val="150000"/>
                  </a:lnSpc>
                  <a:buNone/>
                </a:pPr>
                <a:r>
                  <a:rPr lang="en-CA" sz="3600" dirty="0" smtClean="0"/>
                  <a:t>    </a:t>
                </a:r>
                <a14:m>
                  <m:oMath xmlns:m="http://schemas.openxmlformats.org/officeDocument/2006/math">
                    <m:r>
                      <a:rPr lang="en-CA" sz="3600" i="1">
                        <a:latin typeface="Cambria Math"/>
                      </a:rPr>
                      <m:t>𝑛𝑣</m:t>
                    </m:r>
                    <m:r>
                      <m:rPr>
                        <m:aln/>
                      </m:rPr>
                      <a:rPr lang="en-CA" sz="3600" i="1">
                        <a:latin typeface="Cambria Math"/>
                      </a:rPr>
                      <m:t>=</m:t>
                    </m:r>
                    <m:r>
                      <a:rPr lang="en-CA" sz="3600" i="1">
                        <a:latin typeface="Cambria Math"/>
                      </a:rPr>
                      <m:t>𝑐</m:t>
                    </m:r>
                  </m:oMath>
                </a14:m>
                <a:r>
                  <a:rPr lang="en-CA" sz="3600" dirty="0" smtClean="0"/>
                  <a:t> </a:t>
                </a:r>
                <a:endParaRPr lang="en-CA" sz="3600" dirty="0"/>
              </a:p>
              <a:p>
                <a:pPr marL="18288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600" i="1" dirty="0">
                          <a:latin typeface="Cambria Math"/>
                        </a:rPr>
                        <m:t>𝑣</m:t>
                      </m:r>
                      <m:r>
                        <a:rPr lang="en-CA" sz="36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CA" sz="36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CA" sz="3600" i="1" dirty="0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CA" sz="3600" i="1" dirty="0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CA" sz="36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58" y="2006880"/>
                <a:ext cx="2727435" cy="37693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272456" y="1796762"/>
                <a:ext cx="4572000" cy="401353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18288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600" i="1" dirty="0">
                          <a:latin typeface="Cambria Math"/>
                        </a:rPr>
                        <m:t>𝑣</m:t>
                      </m:r>
                      <m:r>
                        <a:rPr lang="en-CA" sz="36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CA" sz="36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CA" sz="3600" i="1" dirty="0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CA" sz="3600" i="1" dirty="0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CA" sz="3600" i="1" dirty="0" smtClean="0">
                  <a:latin typeface="Cambria Math"/>
                </a:endParaRPr>
              </a:p>
              <a:p>
                <a:pPr marL="18288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600" i="1">
                          <a:latin typeface="Cambria Math"/>
                        </a:rPr>
                        <m:t>𝑣</m:t>
                      </m:r>
                      <m:r>
                        <a:rPr lang="en-CA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CA" sz="36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CA" sz="3600" i="1">
                              <a:latin typeface="Cambria Math"/>
                            </a:rPr>
                            <m:t>3.00</m:t>
                          </m:r>
                          <m:r>
                            <a:rPr lang="en-CA" sz="3600" i="1">
                              <a:latin typeface="Cambria Math"/>
                              <a:ea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en-CA" sz="36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CA" sz="3600" i="1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CA" sz="3600" i="1">
                                  <a:latin typeface="Cambria Math"/>
                                  <a:ea typeface="Cambria Math"/>
                                </a:rPr>
                                <m:t>8 </m:t>
                              </m:r>
                            </m:sup>
                          </m:sSup>
                          <m:r>
                            <a:rPr lang="en-CA" sz="3600" i="1">
                              <a:latin typeface="Cambria Math"/>
                              <a:ea typeface="Cambria Math"/>
                            </a:rPr>
                            <m:t>𝑚</m:t>
                          </m:r>
                          <m:r>
                            <a:rPr lang="en-CA" sz="3600" i="1">
                              <a:latin typeface="Cambria Math"/>
                              <a:ea typeface="Cambria Math"/>
                            </a:rPr>
                            <m:t>/</m:t>
                          </m:r>
                          <m:r>
                            <a:rPr lang="en-CA" sz="3600" i="1">
                              <a:latin typeface="Cambria Math"/>
                              <a:ea typeface="Cambria Math"/>
                            </a:rPr>
                            <m:t>𝑠</m:t>
                          </m:r>
                        </m:num>
                        <m:den>
                          <m:r>
                            <a:rPr lang="en-CA" sz="3600" i="1">
                              <a:latin typeface="Cambria Math"/>
                              <a:ea typeface="Cambria Math"/>
                            </a:rPr>
                            <m:t>1.92</m:t>
                          </m:r>
                        </m:den>
                      </m:f>
                    </m:oMath>
                  </m:oMathPara>
                </a14:m>
                <a:endParaRPr lang="en-CA" sz="3600" dirty="0"/>
              </a:p>
              <a:p>
                <a:pPr marL="18288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600" i="1">
                          <a:latin typeface="Cambria Math"/>
                        </a:rPr>
                        <m:t>𝑣</m:t>
                      </m:r>
                      <m:r>
                        <a:rPr lang="en-CA" sz="3600" i="1">
                          <a:latin typeface="Cambria Math"/>
                        </a:rPr>
                        <m:t>=1.56×</m:t>
                      </m:r>
                      <m:sSup>
                        <m:sSupPr>
                          <m:ctrlPr>
                            <a:rPr lang="en-CA" sz="36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CA" sz="3600" i="1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CA" sz="3600" i="1">
                              <a:latin typeface="Cambria Math"/>
                              <a:ea typeface="Cambria Math"/>
                            </a:rPr>
                            <m:t>8</m:t>
                          </m:r>
                        </m:sup>
                      </m:sSup>
                      <m:r>
                        <a:rPr lang="en-CA" sz="3600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CA" sz="3600" i="1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CA" sz="3600" i="1">
                          <a:latin typeface="Cambria Math"/>
                          <a:ea typeface="Cambria Math"/>
                        </a:rPr>
                        <m:t>/</m:t>
                      </m:r>
                      <m:r>
                        <a:rPr lang="en-CA" sz="3600" i="1">
                          <a:latin typeface="Cambria Math"/>
                          <a:ea typeface="Cambria Math"/>
                        </a:rPr>
                        <m:t>𝑠</m:t>
                      </m:r>
                    </m:oMath>
                  </m:oMathPara>
                </a14:m>
                <a:endParaRPr lang="en-CA" sz="36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2456" y="1796762"/>
                <a:ext cx="4572000" cy="401353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819807" y="4382814"/>
            <a:ext cx="2448386" cy="171844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989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44517" y="687702"/>
            <a:ext cx="7676523" cy="4462659"/>
          </a:xfrm>
        </p:spPr>
        <p:txBody>
          <a:bodyPr/>
          <a:lstStyle/>
          <a:p>
            <a:pPr marL="475488" indent="-457200">
              <a:spcAft>
                <a:spcPts val="5400"/>
              </a:spcAft>
              <a:buFont typeface="+mj-lt"/>
              <a:buAutoNum type="arabicPeriod"/>
            </a:pPr>
            <a:r>
              <a:rPr lang="en-CA" dirty="0">
                <a:effectLst/>
              </a:rPr>
              <a:t>The speed of light in salt (sodium chloride) is 1.96</a:t>
            </a:r>
            <a:r>
              <a:rPr lang="en-CA" dirty="0">
                <a:effectLst/>
                <a:sym typeface="Symbol"/>
              </a:rPr>
              <a:t></a:t>
            </a:r>
            <a:r>
              <a:rPr lang="en-CA" dirty="0">
                <a:effectLst/>
              </a:rPr>
              <a:t>10</a:t>
            </a:r>
            <a:r>
              <a:rPr lang="en-CA" baseline="30000" dirty="0">
                <a:effectLst/>
              </a:rPr>
              <a:t>8</a:t>
            </a:r>
            <a:r>
              <a:rPr lang="en-CA" dirty="0">
                <a:effectLst/>
              </a:rPr>
              <a:t> m/s. Calculate the index of refraction for sodium chloride</a:t>
            </a:r>
            <a:r>
              <a:rPr lang="en-CA" dirty="0" smtClean="0">
                <a:effectLst/>
              </a:rPr>
              <a:t>.</a:t>
            </a:r>
            <a:endParaRPr lang="en-US" dirty="0" smtClean="0">
              <a:effectLst/>
            </a:endParaRPr>
          </a:p>
          <a:p>
            <a:pPr marL="475488" indent="-457200">
              <a:spcAft>
                <a:spcPts val="5400"/>
              </a:spcAft>
              <a:buFont typeface="+mj-lt"/>
              <a:buAutoNum type="arabicPeriod"/>
            </a:pPr>
            <a:r>
              <a:rPr lang="en-CA" dirty="0">
                <a:effectLst/>
              </a:rPr>
              <a:t>Calculate the speed of light as it is transmitted through olive oil</a:t>
            </a:r>
            <a:r>
              <a:rPr lang="en-CA" dirty="0" smtClean="0">
                <a:effectLst/>
              </a:rPr>
              <a:t>.</a:t>
            </a:r>
            <a:endParaRPr lang="en-US" dirty="0" smtClean="0">
              <a:effectLst/>
            </a:endParaRPr>
          </a:p>
          <a:p>
            <a:pPr marL="475488" lvl="0" indent="-457200">
              <a:spcAft>
                <a:spcPts val="5400"/>
              </a:spcAft>
              <a:buFont typeface="+mj-lt"/>
              <a:buAutoNum type="arabicPeriod"/>
            </a:pPr>
            <a:r>
              <a:rPr lang="en-CA" dirty="0">
                <a:effectLst/>
              </a:rPr>
              <a:t>Light from air is observed to enter a medium with an incident angle of </a:t>
            </a:r>
            <a:r>
              <a:rPr lang="en-CA" dirty="0" smtClean="0">
                <a:effectLst/>
              </a:rPr>
              <a:t>51° </a:t>
            </a:r>
            <a:r>
              <a:rPr lang="en-CA" dirty="0">
                <a:effectLst/>
              </a:rPr>
              <a:t>and a refracted angle </a:t>
            </a:r>
            <a:r>
              <a:rPr lang="en-CA">
                <a:effectLst/>
              </a:rPr>
              <a:t>of </a:t>
            </a:r>
            <a:r>
              <a:rPr lang="en-CA" smtClean="0">
                <a:effectLst/>
              </a:rPr>
              <a:t>32°. </a:t>
            </a:r>
            <a:r>
              <a:rPr lang="en-CA" dirty="0">
                <a:effectLst/>
              </a:rPr>
              <a:t>What is the medium? How fast does light travel through the medium</a:t>
            </a:r>
            <a:r>
              <a:rPr lang="en-CA" dirty="0" smtClean="0">
                <a:effectLst/>
              </a:rPr>
              <a:t>?</a:t>
            </a:r>
            <a:endParaRPr lang="en-US" dirty="0">
              <a:effectLst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80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Up Arrow 13"/>
          <p:cNvSpPr/>
          <p:nvPr/>
        </p:nvSpPr>
        <p:spPr>
          <a:xfrm>
            <a:off x="3119594" y="2302139"/>
            <a:ext cx="555263" cy="1121002"/>
          </a:xfrm>
          <a:prstGeom prst="upArrow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875" y="5440363"/>
            <a:ext cx="7543800" cy="6429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Convex Mirror – Reflection</a:t>
            </a:r>
            <a:endParaRPr lang="en-US" dirty="0"/>
          </a:p>
        </p:txBody>
      </p:sp>
      <p:grpSp>
        <p:nvGrpSpPr>
          <p:cNvPr id="16389" name="Group 2"/>
          <p:cNvGrpSpPr>
            <a:grpSpLocks/>
          </p:cNvGrpSpPr>
          <p:nvPr/>
        </p:nvGrpSpPr>
        <p:grpSpPr bwMode="auto">
          <a:xfrm>
            <a:off x="4741863" y="1133475"/>
            <a:ext cx="4275137" cy="4583113"/>
            <a:chOff x="7159319" y="566336"/>
            <a:chExt cx="4275635" cy="4582124"/>
          </a:xfrm>
        </p:grpSpPr>
        <p:sp>
          <p:nvSpPr>
            <p:cNvPr id="6" name="Arc 5"/>
            <p:cNvSpPr/>
            <p:nvPr/>
          </p:nvSpPr>
          <p:spPr>
            <a:xfrm flipH="1">
              <a:off x="7159319" y="566336"/>
              <a:ext cx="4275635" cy="4582124"/>
            </a:xfrm>
            <a:prstGeom prst="arc">
              <a:avLst>
                <a:gd name="adj1" fmla="val 18240690"/>
                <a:gd name="adj2" fmla="val 3425725"/>
              </a:avLst>
            </a:prstGeom>
            <a:ln w="57150" cmpd="sng">
              <a:solidFill>
                <a:srgbClr val="00A2E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6423" name="Group 43"/>
            <p:cNvGrpSpPr>
              <a:grpSpLocks/>
            </p:cNvGrpSpPr>
            <p:nvPr/>
          </p:nvGrpSpPr>
          <p:grpSpPr bwMode="auto">
            <a:xfrm flipH="1">
              <a:off x="7160761" y="1140883"/>
              <a:ext cx="1011051" cy="3467100"/>
              <a:chOff x="6285753" y="1140883"/>
              <a:chExt cx="1083526" cy="3467100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6302286" y="1140887"/>
                <a:ext cx="296060" cy="0"/>
              </a:xfrm>
              <a:prstGeom prst="line">
                <a:avLst/>
              </a:prstGeom>
              <a:ln w="28575" cmpd="sng">
                <a:solidFill>
                  <a:schemeClr val="accent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6542197" y="1388484"/>
                <a:ext cx="296060" cy="0"/>
              </a:xfrm>
              <a:prstGeom prst="line">
                <a:avLst/>
              </a:prstGeom>
              <a:ln w="28575" cmpd="sng">
                <a:solidFill>
                  <a:schemeClr val="accent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6715749" y="1629732"/>
                <a:ext cx="296060" cy="0"/>
              </a:xfrm>
              <a:prstGeom prst="line">
                <a:avLst/>
              </a:prstGeom>
              <a:ln w="28575" cmpd="sng">
                <a:solidFill>
                  <a:schemeClr val="accent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6845063" y="1864631"/>
                <a:ext cx="296060" cy="0"/>
              </a:xfrm>
              <a:prstGeom prst="line">
                <a:avLst/>
              </a:prstGeom>
              <a:ln w="28575" cmpd="sng">
                <a:solidFill>
                  <a:schemeClr val="accent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6943750" y="2105879"/>
                <a:ext cx="296060" cy="0"/>
              </a:xfrm>
              <a:prstGeom prst="line">
                <a:avLst/>
              </a:prstGeom>
              <a:ln w="28575" cmpd="sng">
                <a:solidFill>
                  <a:schemeClr val="accent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7018616" y="2359824"/>
                <a:ext cx="296060" cy="0"/>
              </a:xfrm>
              <a:prstGeom prst="line">
                <a:avLst/>
              </a:prstGeom>
              <a:ln w="28575" cmpd="sng">
                <a:solidFill>
                  <a:schemeClr val="accent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7059451" y="2601072"/>
                <a:ext cx="297761" cy="0"/>
              </a:xfrm>
              <a:prstGeom prst="line">
                <a:avLst/>
              </a:prstGeom>
              <a:ln w="28575" cmpd="sng">
                <a:solidFill>
                  <a:schemeClr val="accent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7073063" y="2855017"/>
                <a:ext cx="296060" cy="0"/>
              </a:xfrm>
              <a:prstGeom prst="line">
                <a:avLst/>
              </a:prstGeom>
              <a:ln w="28575" cmpd="sng">
                <a:solidFill>
                  <a:schemeClr val="accent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432" name="Group 42"/>
              <p:cNvGrpSpPr>
                <a:grpSpLocks/>
              </p:cNvGrpSpPr>
              <p:nvPr/>
            </p:nvGrpSpPr>
            <p:grpSpPr bwMode="auto">
              <a:xfrm flipV="1">
                <a:off x="6285753" y="3147483"/>
                <a:ext cx="1054100" cy="1460500"/>
                <a:chOff x="7221112" y="1140883"/>
                <a:chExt cx="1054100" cy="1460500"/>
              </a:xfrm>
            </p:grpSpPr>
            <p:cxnSp>
              <p:nvCxnSpPr>
                <p:cNvPr id="36" name="Straight Connector 35"/>
                <p:cNvCxnSpPr/>
                <p:nvPr/>
              </p:nvCxnSpPr>
              <p:spPr>
                <a:xfrm>
                  <a:off x="7220630" y="1141627"/>
                  <a:ext cx="296060" cy="0"/>
                </a:xfrm>
                <a:prstGeom prst="line">
                  <a:avLst/>
                </a:prstGeom>
                <a:ln w="28575" cmpd="sng">
                  <a:solidFill>
                    <a:schemeClr val="accent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7460541" y="1389223"/>
                  <a:ext cx="297761" cy="0"/>
                </a:xfrm>
                <a:prstGeom prst="line">
                  <a:avLst/>
                </a:prstGeom>
                <a:ln w="28575" cmpd="sng">
                  <a:solidFill>
                    <a:schemeClr val="accent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7634094" y="1630471"/>
                  <a:ext cx="296060" cy="0"/>
                </a:xfrm>
                <a:prstGeom prst="line">
                  <a:avLst/>
                </a:prstGeom>
                <a:ln w="28575" cmpd="sng">
                  <a:solidFill>
                    <a:schemeClr val="accent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7763407" y="1865371"/>
                  <a:ext cx="297761" cy="0"/>
                </a:xfrm>
                <a:prstGeom prst="line">
                  <a:avLst/>
                </a:prstGeom>
                <a:ln w="28575" cmpd="sng">
                  <a:solidFill>
                    <a:schemeClr val="accent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7862094" y="2106619"/>
                  <a:ext cx="297761" cy="0"/>
                </a:xfrm>
                <a:prstGeom prst="line">
                  <a:avLst/>
                </a:prstGeom>
                <a:ln w="28575" cmpd="sng">
                  <a:solidFill>
                    <a:schemeClr val="accent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7936960" y="2360564"/>
                  <a:ext cx="296060" cy="0"/>
                </a:xfrm>
                <a:prstGeom prst="line">
                  <a:avLst/>
                </a:prstGeom>
                <a:ln w="28575" cmpd="sng">
                  <a:solidFill>
                    <a:schemeClr val="accent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7979497" y="2601812"/>
                  <a:ext cx="296060" cy="0"/>
                </a:xfrm>
                <a:prstGeom prst="line">
                  <a:avLst/>
                </a:prstGeom>
                <a:ln w="28575" cmpd="sng">
                  <a:solidFill>
                    <a:schemeClr val="accent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46" name="Straight Connector 45"/>
          <p:cNvCxnSpPr/>
          <p:nvPr/>
        </p:nvCxnSpPr>
        <p:spPr>
          <a:xfrm flipH="1">
            <a:off x="1270000" y="3422650"/>
            <a:ext cx="7246938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91" name="TextBox 60"/>
          <p:cNvSpPr txBox="1">
            <a:spLocks noChangeArrowheads="1"/>
          </p:cNvSpPr>
          <p:nvPr/>
        </p:nvSpPr>
        <p:spPr bwMode="auto">
          <a:xfrm>
            <a:off x="696913" y="3370263"/>
            <a:ext cx="21732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latin typeface="Calibri" pitchFamily="34" charset="0"/>
              </a:rPr>
              <a:t>principle axis</a:t>
            </a:r>
          </a:p>
        </p:txBody>
      </p:sp>
      <p:grpSp>
        <p:nvGrpSpPr>
          <p:cNvPr id="16392" name="Group 8"/>
          <p:cNvGrpSpPr>
            <a:grpSpLocks/>
          </p:cNvGrpSpPr>
          <p:nvPr/>
        </p:nvGrpSpPr>
        <p:grpSpPr bwMode="auto">
          <a:xfrm>
            <a:off x="4349750" y="3355975"/>
            <a:ext cx="3933825" cy="558800"/>
            <a:chOff x="4813482" y="2788178"/>
            <a:chExt cx="3933157" cy="559360"/>
          </a:xfrm>
        </p:grpSpPr>
        <p:sp>
          <p:nvSpPr>
            <p:cNvPr id="16409" name="TextBox 74"/>
            <p:cNvSpPr txBox="1">
              <a:spLocks noChangeArrowheads="1"/>
            </p:cNvSpPr>
            <p:nvPr/>
          </p:nvSpPr>
          <p:spPr bwMode="auto">
            <a:xfrm>
              <a:off x="8366357" y="2947428"/>
              <a:ext cx="38028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latin typeface="Calibri" pitchFamily="34" charset="0"/>
                </a:rPr>
                <a:t>C</a:t>
              </a:r>
            </a:p>
          </p:txBody>
        </p:sp>
        <p:sp>
          <p:nvSpPr>
            <p:cNvPr id="16410" name="TextBox 75"/>
            <p:cNvSpPr txBox="1">
              <a:spLocks noChangeArrowheads="1"/>
            </p:cNvSpPr>
            <p:nvPr/>
          </p:nvSpPr>
          <p:spPr bwMode="auto">
            <a:xfrm>
              <a:off x="4813482" y="2947428"/>
              <a:ext cx="3918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latin typeface="Calibri" pitchFamily="34" charset="0"/>
                </a:rPr>
                <a:t>V</a:t>
              </a:r>
            </a:p>
          </p:txBody>
        </p:sp>
        <p:grpSp>
          <p:nvGrpSpPr>
            <p:cNvPr id="16411" name="Group 6"/>
            <p:cNvGrpSpPr>
              <a:grpSpLocks/>
            </p:cNvGrpSpPr>
            <p:nvPr/>
          </p:nvGrpSpPr>
          <p:grpSpPr bwMode="auto">
            <a:xfrm>
              <a:off x="5142056" y="2788178"/>
              <a:ext cx="3409236" cy="140757"/>
              <a:chOff x="3834240" y="2788178"/>
              <a:chExt cx="3409236" cy="140757"/>
            </a:xfrm>
          </p:grpSpPr>
          <p:sp>
            <p:nvSpPr>
              <p:cNvPr id="74" name="Oval 73"/>
              <p:cNvSpPr/>
              <p:nvPr/>
            </p:nvSpPr>
            <p:spPr>
              <a:xfrm>
                <a:off x="3834240" y="2788178"/>
                <a:ext cx="134408" cy="13440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7109068" y="2794527"/>
                <a:ext cx="134408" cy="13440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5465682" y="2788178"/>
                <a:ext cx="134408" cy="13440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16412" name="TextBox 78"/>
            <p:cNvSpPr txBox="1">
              <a:spLocks noChangeArrowheads="1"/>
            </p:cNvSpPr>
            <p:nvPr/>
          </p:nvSpPr>
          <p:spPr bwMode="auto">
            <a:xfrm>
              <a:off x="6725842" y="2947428"/>
              <a:ext cx="36412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latin typeface="Calibri" pitchFamily="34" charset="0"/>
                </a:rPr>
                <a:t>F</a:t>
              </a:r>
            </a:p>
          </p:txBody>
        </p:sp>
      </p:grpSp>
      <p:grpSp>
        <p:nvGrpSpPr>
          <p:cNvPr id="16393" name="Group 64"/>
          <p:cNvGrpSpPr>
            <a:grpSpLocks/>
          </p:cNvGrpSpPr>
          <p:nvPr/>
        </p:nvGrpSpPr>
        <p:grpSpPr bwMode="auto">
          <a:xfrm rot="10158678" flipH="1" flipV="1">
            <a:off x="3454400" y="2132013"/>
            <a:ext cx="1293813" cy="798512"/>
            <a:chOff x="1504221" y="2478138"/>
            <a:chExt cx="2700037" cy="2700037"/>
          </a:xfrm>
        </p:grpSpPr>
        <p:cxnSp>
          <p:nvCxnSpPr>
            <p:cNvPr id="67" name="Straight Arrow Connector 66"/>
            <p:cNvCxnSpPr/>
            <p:nvPr/>
          </p:nvCxnSpPr>
          <p:spPr>
            <a:xfrm>
              <a:off x="1504221" y="2478138"/>
              <a:ext cx="2700037" cy="2700037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1502447" y="2476119"/>
              <a:ext cx="1441122" cy="1443959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94" name="Group 68"/>
          <p:cNvGrpSpPr>
            <a:grpSpLocks/>
          </p:cNvGrpSpPr>
          <p:nvPr/>
        </p:nvGrpSpPr>
        <p:grpSpPr bwMode="auto">
          <a:xfrm rot="-2700000" flipH="1" flipV="1">
            <a:off x="1693863" y="1504950"/>
            <a:ext cx="2584450" cy="2584450"/>
            <a:chOff x="1504221" y="2478138"/>
            <a:chExt cx="2700037" cy="2700037"/>
          </a:xfrm>
        </p:grpSpPr>
        <p:cxnSp>
          <p:nvCxnSpPr>
            <p:cNvPr id="70" name="Straight Arrow Connector 69"/>
            <p:cNvCxnSpPr/>
            <p:nvPr/>
          </p:nvCxnSpPr>
          <p:spPr>
            <a:xfrm>
              <a:off x="1504221" y="2478138"/>
              <a:ext cx="2700037" cy="2700037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1505379" y="2479295"/>
              <a:ext cx="1442894" cy="1442894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Arrow Connector 47"/>
          <p:cNvCxnSpPr/>
          <p:nvPr/>
        </p:nvCxnSpPr>
        <p:spPr>
          <a:xfrm rot="16200000" flipV="1">
            <a:off x="2863851" y="142875"/>
            <a:ext cx="1928812" cy="2344737"/>
          </a:xfrm>
          <a:prstGeom prst="straightConnector1">
            <a:avLst/>
          </a:prstGeom>
          <a:ln w="38100" cmpd="sng">
            <a:solidFill>
              <a:srgbClr val="CC006A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6200000" flipV="1">
            <a:off x="3859213" y="1138238"/>
            <a:ext cx="1030287" cy="1252537"/>
          </a:xfrm>
          <a:prstGeom prst="straightConnector1">
            <a:avLst/>
          </a:prstGeom>
          <a:ln w="38100" cmpd="sng">
            <a:solidFill>
              <a:srgbClr val="CC006A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16200000" flipV="1">
            <a:off x="5240337" y="2116138"/>
            <a:ext cx="1928813" cy="2344738"/>
          </a:xfrm>
          <a:prstGeom prst="straightConnector1">
            <a:avLst/>
          </a:prstGeom>
          <a:ln w="38100" cmpd="sng">
            <a:solidFill>
              <a:srgbClr val="CC006A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398" name="Group 49"/>
          <p:cNvGrpSpPr>
            <a:grpSpLocks/>
          </p:cNvGrpSpPr>
          <p:nvPr/>
        </p:nvGrpSpPr>
        <p:grpSpPr bwMode="auto">
          <a:xfrm rot="8100000" flipH="1" flipV="1">
            <a:off x="3630613" y="1700213"/>
            <a:ext cx="1135062" cy="1135062"/>
            <a:chOff x="1504221" y="2478138"/>
            <a:chExt cx="2700037" cy="2700037"/>
          </a:xfrm>
        </p:grpSpPr>
        <p:cxnSp>
          <p:nvCxnSpPr>
            <p:cNvPr id="51" name="Straight Arrow Connector 50"/>
            <p:cNvCxnSpPr/>
            <p:nvPr/>
          </p:nvCxnSpPr>
          <p:spPr>
            <a:xfrm>
              <a:off x="1504221" y="2478138"/>
              <a:ext cx="2700037" cy="2700037"/>
            </a:xfrm>
            <a:prstGeom prst="straightConnector1">
              <a:avLst/>
            </a:prstGeom>
            <a:ln w="38100" cmpd="sng">
              <a:solidFill>
                <a:srgbClr val="CC006A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1505467" y="2482053"/>
              <a:ext cx="1442538" cy="1442538"/>
            </a:xfrm>
            <a:prstGeom prst="straightConnector1">
              <a:avLst/>
            </a:prstGeom>
            <a:ln w="38100" cmpd="sng">
              <a:solidFill>
                <a:srgbClr val="CC006A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9" name="Straight Arrow Connector 58"/>
          <p:cNvCxnSpPr/>
          <p:nvPr/>
        </p:nvCxnSpPr>
        <p:spPr>
          <a:xfrm flipH="1">
            <a:off x="4860925" y="2797175"/>
            <a:ext cx="2797175" cy="0"/>
          </a:xfrm>
          <a:prstGeom prst="straightConnector1">
            <a:avLst/>
          </a:prstGeom>
          <a:ln w="38100" cmpd="sng">
            <a:solidFill>
              <a:schemeClr val="accent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Up Arrow 62"/>
          <p:cNvSpPr/>
          <p:nvPr/>
        </p:nvSpPr>
        <p:spPr>
          <a:xfrm flipH="1">
            <a:off x="5444598" y="2797271"/>
            <a:ext cx="310010" cy="625869"/>
          </a:xfrm>
          <a:prstGeom prst="upArrow">
            <a:avLst/>
          </a:prstGeom>
          <a:solidFill>
            <a:schemeClr val="tx2">
              <a:alpha val="9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/>
          <p:cNvCxnSpPr/>
          <p:nvPr/>
        </p:nvCxnSpPr>
        <p:spPr>
          <a:xfrm rot="5400000" flipH="1">
            <a:off x="4512468" y="2945607"/>
            <a:ext cx="3897313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875" y="5470525"/>
            <a:ext cx="7543800" cy="64135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Reflection</a:t>
            </a:r>
            <a:endParaRPr lang="en-US" dirty="0"/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1441450" y="2741613"/>
            <a:ext cx="5032375" cy="338137"/>
            <a:chOff x="1440814" y="2740831"/>
            <a:chExt cx="5033447" cy="338554"/>
          </a:xfrm>
        </p:grpSpPr>
        <p:sp>
          <p:nvSpPr>
            <p:cNvPr id="28" name="Rectangle 27"/>
            <p:cNvSpPr/>
            <p:nvPr/>
          </p:nvSpPr>
          <p:spPr>
            <a:xfrm rot="16200000">
              <a:off x="6249567" y="2740832"/>
              <a:ext cx="224694" cy="224694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17431" name="Group 11"/>
            <p:cNvGrpSpPr>
              <a:grpSpLocks/>
            </p:cNvGrpSpPr>
            <p:nvPr/>
          </p:nvGrpSpPr>
          <p:grpSpPr bwMode="auto">
            <a:xfrm>
              <a:off x="1440814" y="2740831"/>
              <a:ext cx="5033447" cy="338554"/>
              <a:chOff x="1440814" y="2740831"/>
              <a:chExt cx="5033447" cy="338554"/>
            </a:xfrm>
          </p:grpSpPr>
          <p:cxnSp>
            <p:nvCxnSpPr>
              <p:cNvPr id="25" name="Straight Connector 24"/>
              <p:cNvCxnSpPr>
                <a:stCxn id="4" idx="0"/>
              </p:cNvCxnSpPr>
              <p:nvPr/>
            </p:nvCxnSpPr>
            <p:spPr>
              <a:xfrm flipH="1">
                <a:off x="2576119" y="2964944"/>
                <a:ext cx="3898142" cy="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433" name="TextBox 26"/>
              <p:cNvSpPr txBox="1">
                <a:spLocks noChangeArrowheads="1"/>
              </p:cNvSpPr>
              <p:nvPr/>
            </p:nvSpPr>
            <p:spPr bwMode="auto">
              <a:xfrm>
                <a:off x="1440814" y="2740831"/>
                <a:ext cx="1004919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600">
                    <a:latin typeface="Calibri" pitchFamily="34" charset="0"/>
                  </a:rPr>
                  <a:t>normal</a:t>
                </a:r>
              </a:p>
            </p:txBody>
          </p:sp>
        </p:grp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4187825" y="1778000"/>
            <a:ext cx="3459163" cy="2374900"/>
            <a:chOff x="4187690" y="1778687"/>
            <a:chExt cx="3459922" cy="2373678"/>
          </a:xfrm>
        </p:grpSpPr>
        <p:sp>
          <p:nvSpPr>
            <p:cNvPr id="17424" name="TextBox 30"/>
            <p:cNvSpPr txBox="1">
              <a:spLocks noChangeArrowheads="1"/>
            </p:cNvSpPr>
            <p:nvPr/>
          </p:nvSpPr>
          <p:spPr bwMode="auto">
            <a:xfrm>
              <a:off x="4187690" y="3258327"/>
              <a:ext cx="986067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Calibri" pitchFamily="34" charset="0"/>
                </a:rPr>
                <a:t>angle of</a:t>
              </a:r>
            </a:p>
            <a:p>
              <a:pPr algn="ctr"/>
              <a:r>
                <a:rPr lang="en-US" sz="1600">
                  <a:latin typeface="Calibri" pitchFamily="34" charset="0"/>
                </a:rPr>
                <a:t>reflection</a:t>
              </a:r>
            </a:p>
          </p:txBody>
        </p:sp>
        <p:sp>
          <p:nvSpPr>
            <p:cNvPr id="17425" name="TextBox 31"/>
            <p:cNvSpPr txBox="1">
              <a:spLocks noChangeArrowheads="1"/>
            </p:cNvSpPr>
            <p:nvPr/>
          </p:nvSpPr>
          <p:spPr bwMode="auto">
            <a:xfrm>
              <a:off x="4194566" y="1977023"/>
              <a:ext cx="979956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Calibri" pitchFamily="34" charset="0"/>
                </a:rPr>
                <a:t>angle of</a:t>
              </a:r>
            </a:p>
            <a:p>
              <a:pPr algn="ctr"/>
              <a:r>
                <a:rPr lang="en-US" sz="1600">
                  <a:latin typeface="Calibri" pitchFamily="34" charset="0"/>
                </a:rPr>
                <a:t>incidence</a:t>
              </a:r>
            </a:p>
          </p:txBody>
        </p:sp>
        <p:sp>
          <p:nvSpPr>
            <p:cNvPr id="29" name="Arc 28"/>
            <p:cNvSpPr/>
            <p:nvPr/>
          </p:nvSpPr>
          <p:spPr>
            <a:xfrm rot="16200000">
              <a:off x="5446785" y="1977092"/>
              <a:ext cx="1975420" cy="1975283"/>
            </a:xfrm>
            <a:prstGeom prst="arc">
              <a:avLst>
                <a:gd name="adj1" fmla="val 16200000"/>
                <a:gd name="adj2" fmla="val 18951057"/>
              </a:avLst>
            </a:prstGeom>
            <a:ln>
              <a:solidFill>
                <a:schemeClr val="bg2">
                  <a:lumMod val="25000"/>
                  <a:lumOff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0" name="Arc 29"/>
            <p:cNvSpPr/>
            <p:nvPr/>
          </p:nvSpPr>
          <p:spPr>
            <a:xfrm rot="16200000" flipH="1">
              <a:off x="5273857" y="1778609"/>
              <a:ext cx="2373678" cy="2373834"/>
            </a:xfrm>
            <a:prstGeom prst="arc">
              <a:avLst>
                <a:gd name="adj1" fmla="val 16200000"/>
                <a:gd name="adj2" fmla="val 18877172"/>
              </a:avLst>
            </a:prstGeom>
            <a:ln>
              <a:solidFill>
                <a:schemeClr val="bg2">
                  <a:lumMod val="25000"/>
                  <a:lumOff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7413" name="TextBox 21"/>
          <p:cNvSpPr txBox="1">
            <a:spLocks noChangeArrowheads="1"/>
          </p:cNvSpPr>
          <p:nvPr/>
        </p:nvSpPr>
        <p:spPr bwMode="auto">
          <a:xfrm>
            <a:off x="3132138" y="914400"/>
            <a:ext cx="12128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Incident Ray</a:t>
            </a:r>
          </a:p>
        </p:txBody>
      </p:sp>
      <p:sp>
        <p:nvSpPr>
          <p:cNvPr id="17414" name="TextBox 22"/>
          <p:cNvSpPr txBox="1">
            <a:spLocks noChangeArrowheads="1"/>
          </p:cNvSpPr>
          <p:nvPr/>
        </p:nvSpPr>
        <p:spPr bwMode="auto">
          <a:xfrm>
            <a:off x="3132138" y="4468813"/>
            <a:ext cx="13255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Reflected Ray</a:t>
            </a:r>
          </a:p>
        </p:txBody>
      </p:sp>
      <p:grpSp>
        <p:nvGrpSpPr>
          <p:cNvPr id="17415" name="Group 16"/>
          <p:cNvGrpSpPr>
            <a:grpSpLocks/>
          </p:cNvGrpSpPr>
          <p:nvPr/>
        </p:nvGrpSpPr>
        <p:grpSpPr bwMode="auto">
          <a:xfrm rot="-5400000" flipH="1" flipV="1">
            <a:off x="4492625" y="2965450"/>
            <a:ext cx="1968500" cy="1968500"/>
            <a:chOff x="1504221" y="2478138"/>
            <a:chExt cx="2700037" cy="2700037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1504221" y="2478138"/>
              <a:ext cx="2700037" cy="2700037"/>
            </a:xfrm>
            <a:prstGeom prst="straightConnector1">
              <a:avLst/>
            </a:prstGeom>
            <a:ln w="38100" cmpd="sng">
              <a:solidFill>
                <a:srgbClr val="CC006A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1504221" y="2478138"/>
              <a:ext cx="1441471" cy="1441471"/>
            </a:xfrm>
            <a:prstGeom prst="straightConnector1">
              <a:avLst/>
            </a:prstGeom>
            <a:ln w="38100" cmpd="sng">
              <a:solidFill>
                <a:srgbClr val="CC006A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16" name="Group 17"/>
          <p:cNvGrpSpPr>
            <a:grpSpLocks/>
          </p:cNvGrpSpPr>
          <p:nvPr/>
        </p:nvGrpSpPr>
        <p:grpSpPr bwMode="auto">
          <a:xfrm rot="10800000" flipH="1" flipV="1">
            <a:off x="4492625" y="996950"/>
            <a:ext cx="1968500" cy="1968500"/>
            <a:chOff x="1504221" y="2478138"/>
            <a:chExt cx="2700037" cy="2700037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1504221" y="2478138"/>
              <a:ext cx="2700037" cy="2700037"/>
            </a:xfrm>
            <a:prstGeom prst="straightConnector1">
              <a:avLst/>
            </a:prstGeom>
            <a:ln w="38100" cmpd="sng">
              <a:solidFill>
                <a:srgbClr val="CC006A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1504221" y="2478138"/>
              <a:ext cx="1441471" cy="1441471"/>
            </a:xfrm>
            <a:prstGeom prst="straightConnector1">
              <a:avLst/>
            </a:prstGeom>
            <a:ln w="38100" cmpd="sng">
              <a:solidFill>
                <a:srgbClr val="CC006A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 rot="16200000">
            <a:off x="4304507" y="2893218"/>
            <a:ext cx="4483100" cy="144463"/>
          </a:xfrm>
          <a:prstGeom prst="rect">
            <a:avLst/>
          </a:prstGeom>
          <a:pattFill prst="wdDnDiag">
            <a:fgClr>
              <a:schemeClr val="accent2"/>
            </a:fgClr>
            <a:bgClr>
              <a:schemeClr val="bg1">
                <a:lumMod val="75000"/>
                <a:lumOff val="25000"/>
              </a:schemeClr>
            </a:bgClr>
          </a:patt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66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16200000">
            <a:off x="4232275" y="2965450"/>
            <a:ext cx="4483100" cy="0"/>
          </a:xfrm>
          <a:prstGeom prst="line">
            <a:avLst/>
          </a:prstGeom>
          <a:ln w="571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5700" y="2149475"/>
            <a:ext cx="1862138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Light is reflected from some objects.</a:t>
            </a:r>
            <a:endParaRPr lang="en-US" dirty="0"/>
          </a:p>
        </p:txBody>
      </p:sp>
      <p:pic>
        <p:nvPicPr>
          <p:cNvPr id="1843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8088" y="1327150"/>
            <a:ext cx="3213100" cy="25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4925" y="1384300"/>
            <a:ext cx="2794000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963" y="5049789"/>
            <a:ext cx="7543800" cy="64293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/>
              <a:t>You can clearly see through </a:t>
            </a:r>
            <a:r>
              <a:rPr lang="en-US" sz="2800" dirty="0" smtClean="0"/>
              <a:t>some</a:t>
            </a:r>
            <a:r>
              <a:rPr lang="en-US" sz="2800" dirty="0" smtClean="0"/>
              <a:t> objects.</a:t>
            </a:r>
            <a:endParaRPr lang="en-US" sz="2800" dirty="0"/>
          </a:p>
        </p:txBody>
      </p:sp>
      <p:pic>
        <p:nvPicPr>
          <p:cNvPr id="19458" name="Picture 7"/>
          <p:cNvPicPr>
            <a:picLocks noChangeAspect="1"/>
          </p:cNvPicPr>
          <p:nvPr/>
        </p:nvPicPr>
        <p:blipFill>
          <a:blip r:embed="rId2"/>
          <a:srcRect l="16792" t="23334" r="10101" b="5153"/>
          <a:stretch>
            <a:fillRect/>
          </a:stretch>
        </p:blipFill>
        <p:spPr bwMode="auto">
          <a:xfrm>
            <a:off x="1223963" y="785813"/>
            <a:ext cx="6684962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2325" y="3371850"/>
            <a:ext cx="7407275" cy="1776413"/>
          </a:xfrm>
        </p:spPr>
        <p:txBody>
          <a:bodyPr/>
          <a:lstStyle/>
          <a:p>
            <a:pPr marL="577850" indent="-342900" fontAlgn="auto">
              <a:spcAft>
                <a:spcPts val="0"/>
              </a:spcAft>
              <a:defRPr/>
            </a:pPr>
            <a:r>
              <a:rPr lang="en-US" dirty="0"/>
              <a:t>W</a:t>
            </a:r>
            <a:r>
              <a:rPr lang="en-US" dirty="0" smtClean="0"/>
              <a:t>hen </a:t>
            </a:r>
            <a:r>
              <a:rPr lang="en-US" dirty="0"/>
              <a:t>a material transmits all or almost all incident light</a:t>
            </a:r>
          </a:p>
          <a:p>
            <a:pPr marL="577850" indent="-342900" fontAlgn="auto">
              <a:spcAft>
                <a:spcPts val="0"/>
              </a:spcAft>
              <a:defRPr/>
            </a:pPr>
            <a:r>
              <a:rPr lang="en-US" dirty="0" smtClean="0"/>
              <a:t>Objects </a:t>
            </a:r>
            <a:r>
              <a:rPr lang="en-US" dirty="0"/>
              <a:t>can be clearly seen through the </a:t>
            </a:r>
            <a:r>
              <a:rPr lang="en-US" dirty="0" smtClean="0"/>
              <a:t>material</a:t>
            </a:r>
            <a:endParaRPr lang="en-US" dirty="0"/>
          </a:p>
        </p:txBody>
      </p:sp>
      <p:pic>
        <p:nvPicPr>
          <p:cNvPr id="20482" name="Picture 2"/>
          <p:cNvPicPr>
            <a:picLocks noChangeAspect="1"/>
          </p:cNvPicPr>
          <p:nvPr/>
        </p:nvPicPr>
        <p:blipFill>
          <a:blip r:embed="rId2"/>
          <a:srcRect l="12538" t="17432" r="11009" b="4587"/>
          <a:stretch>
            <a:fillRect/>
          </a:stretch>
        </p:blipFill>
        <p:spPr bwMode="auto">
          <a:xfrm>
            <a:off x="5289550" y="654050"/>
            <a:ext cx="2254250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6825" y="717550"/>
            <a:ext cx="3076575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Transparent Objects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875" y="5116513"/>
            <a:ext cx="7543800" cy="5730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Transparent object/medium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97908" y="1304636"/>
            <a:ext cx="3325091" cy="2609274"/>
          </a:xfrm>
          <a:prstGeom prst="rect">
            <a:avLst/>
          </a:prstGeom>
          <a:solidFill>
            <a:schemeClr val="tx1">
              <a:alpha val="50000"/>
            </a:schemeClr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760413" y="1909763"/>
            <a:ext cx="2120900" cy="0"/>
            <a:chOff x="760308" y="1909773"/>
            <a:chExt cx="2120668" cy="0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760308" y="1909773"/>
              <a:ext cx="1196844" cy="0"/>
            </a:xfrm>
            <a:prstGeom prst="straightConnector1">
              <a:avLst/>
            </a:prstGeom>
            <a:ln w="38100" cmpd="sng">
              <a:solidFill>
                <a:srgbClr val="CC006A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1684132" y="1909773"/>
              <a:ext cx="1196844" cy="0"/>
            </a:xfrm>
            <a:prstGeom prst="straightConnector1">
              <a:avLst/>
            </a:prstGeom>
            <a:ln w="38100" cmpd="sng">
              <a:solidFill>
                <a:srgbClr val="CC006A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2914650" y="1911350"/>
            <a:ext cx="3300413" cy="3175"/>
            <a:chOff x="2914840" y="2858328"/>
            <a:chExt cx="3299697" cy="2368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2914840" y="2858328"/>
              <a:ext cx="1674450" cy="0"/>
            </a:xfrm>
            <a:prstGeom prst="straightConnector1">
              <a:avLst/>
            </a:prstGeom>
            <a:ln w="38100" cmpd="sng">
              <a:solidFill>
                <a:srgbClr val="CC006A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3932207" y="2860696"/>
              <a:ext cx="2282330" cy="0"/>
            </a:xfrm>
            <a:prstGeom prst="straightConnector1">
              <a:avLst/>
            </a:prstGeom>
            <a:ln w="38100" cmpd="sng">
              <a:solidFill>
                <a:srgbClr val="CC006A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6240463" y="1911350"/>
            <a:ext cx="2120900" cy="3175"/>
            <a:chOff x="777240" y="2854095"/>
            <a:chExt cx="2120668" cy="2368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777240" y="2854095"/>
              <a:ext cx="1196844" cy="0"/>
            </a:xfrm>
            <a:prstGeom prst="straightConnector1">
              <a:avLst/>
            </a:prstGeom>
            <a:ln w="38100" cmpd="sng">
              <a:solidFill>
                <a:srgbClr val="CC006A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1701064" y="2856463"/>
              <a:ext cx="1196844" cy="0"/>
            </a:xfrm>
            <a:prstGeom prst="straightConnector1">
              <a:avLst/>
            </a:prstGeom>
            <a:ln w="38100" cmpd="sng">
              <a:solidFill>
                <a:srgbClr val="CC006A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512" name="TextBox 21"/>
          <p:cNvSpPr txBox="1">
            <a:spLocks noChangeArrowheads="1"/>
          </p:cNvSpPr>
          <p:nvPr/>
        </p:nvSpPr>
        <p:spPr bwMode="auto">
          <a:xfrm>
            <a:off x="2892425" y="4084638"/>
            <a:ext cx="10398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Medium 2</a:t>
            </a:r>
          </a:p>
        </p:txBody>
      </p:sp>
      <p:sp>
        <p:nvSpPr>
          <p:cNvPr id="21513" name="TextBox 22"/>
          <p:cNvSpPr txBox="1">
            <a:spLocks noChangeArrowheads="1"/>
          </p:cNvSpPr>
          <p:nvPr/>
        </p:nvSpPr>
        <p:spPr bwMode="auto">
          <a:xfrm>
            <a:off x="760413" y="4084638"/>
            <a:ext cx="10398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Medium 1</a:t>
            </a:r>
          </a:p>
        </p:txBody>
      </p:sp>
      <p:sp>
        <p:nvSpPr>
          <p:cNvPr id="21514" name="TextBox 23"/>
          <p:cNvSpPr txBox="1">
            <a:spLocks noChangeArrowheads="1"/>
          </p:cNvSpPr>
          <p:nvPr/>
        </p:nvSpPr>
        <p:spPr bwMode="auto">
          <a:xfrm>
            <a:off x="6223000" y="4084638"/>
            <a:ext cx="10398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Medium 1</a:t>
            </a: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2892425" y="3913188"/>
            <a:ext cx="0" cy="625475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6223000" y="3913188"/>
            <a:ext cx="0" cy="625475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Up Arrow 18"/>
          <p:cNvSpPr/>
          <p:nvPr/>
        </p:nvSpPr>
        <p:spPr>
          <a:xfrm>
            <a:off x="469078" y="1909773"/>
            <a:ext cx="616323" cy="1244274"/>
          </a:xfrm>
          <a:prstGeom prst="upArrow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Up Arrow 19"/>
          <p:cNvSpPr/>
          <p:nvPr/>
        </p:nvSpPr>
        <p:spPr>
          <a:xfrm>
            <a:off x="8012878" y="1909773"/>
            <a:ext cx="616323" cy="1244274"/>
          </a:xfrm>
          <a:prstGeom prst="upArrow">
            <a:avLst/>
          </a:prstGeom>
          <a:solidFill>
            <a:schemeClr val="tx2">
              <a:alpha val="9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760413" y="3157538"/>
            <a:ext cx="2120900" cy="0"/>
            <a:chOff x="760308" y="1909773"/>
            <a:chExt cx="2120668" cy="0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760308" y="1909773"/>
              <a:ext cx="1196844" cy="0"/>
            </a:xfrm>
            <a:prstGeom prst="straightConnector1">
              <a:avLst/>
            </a:prstGeom>
            <a:ln w="38100" cmpd="sng">
              <a:solidFill>
                <a:srgbClr val="86CE24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1684132" y="1909773"/>
              <a:ext cx="1196844" cy="0"/>
            </a:xfrm>
            <a:prstGeom prst="straightConnector1">
              <a:avLst/>
            </a:prstGeom>
            <a:ln w="38100" cmpd="sng">
              <a:solidFill>
                <a:srgbClr val="86CE24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2914650" y="3159125"/>
            <a:ext cx="3300413" cy="1588"/>
            <a:chOff x="2914840" y="2858328"/>
            <a:chExt cx="3299697" cy="2368"/>
          </a:xfrm>
        </p:grpSpPr>
        <p:cxnSp>
          <p:nvCxnSpPr>
            <p:cNvPr id="30" name="Straight Arrow Connector 29"/>
            <p:cNvCxnSpPr/>
            <p:nvPr/>
          </p:nvCxnSpPr>
          <p:spPr>
            <a:xfrm>
              <a:off x="2914840" y="2858328"/>
              <a:ext cx="1674450" cy="0"/>
            </a:xfrm>
            <a:prstGeom prst="straightConnector1">
              <a:avLst/>
            </a:prstGeom>
            <a:ln w="38100" cmpd="sng">
              <a:solidFill>
                <a:srgbClr val="86CE24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3932207" y="2860696"/>
              <a:ext cx="2282330" cy="0"/>
            </a:xfrm>
            <a:prstGeom prst="straightConnector1">
              <a:avLst/>
            </a:prstGeom>
            <a:ln w="38100" cmpd="sng">
              <a:solidFill>
                <a:srgbClr val="86CE24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6240463" y="3159125"/>
            <a:ext cx="2120900" cy="1588"/>
            <a:chOff x="777240" y="2854095"/>
            <a:chExt cx="2120668" cy="2368"/>
          </a:xfrm>
        </p:grpSpPr>
        <p:cxnSp>
          <p:nvCxnSpPr>
            <p:cNvPr id="35" name="Straight Arrow Connector 34"/>
            <p:cNvCxnSpPr/>
            <p:nvPr/>
          </p:nvCxnSpPr>
          <p:spPr>
            <a:xfrm>
              <a:off x="777240" y="2854095"/>
              <a:ext cx="1196844" cy="0"/>
            </a:xfrm>
            <a:prstGeom prst="straightConnector1">
              <a:avLst/>
            </a:prstGeom>
            <a:ln w="38100" cmpd="sng">
              <a:solidFill>
                <a:srgbClr val="86CE24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1701064" y="2856463"/>
              <a:ext cx="1196844" cy="0"/>
            </a:xfrm>
            <a:prstGeom prst="straightConnector1">
              <a:avLst/>
            </a:prstGeom>
            <a:ln w="38100" cmpd="sng">
              <a:solidFill>
                <a:srgbClr val="86CE24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3283</TotalTime>
  <Words>860</Words>
  <Application>Microsoft Office PowerPoint</Application>
  <PresentationFormat>On-screen Show (4:3)</PresentationFormat>
  <Paragraphs>263</Paragraphs>
  <Slides>38</Slides>
  <Notes>1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Elemental</vt:lpstr>
      <vt:lpstr>Equation</vt:lpstr>
      <vt:lpstr>PowerPoint Presentation</vt:lpstr>
      <vt:lpstr>Plane Mirror – Reflection</vt:lpstr>
      <vt:lpstr>Concave Mirror – Reflection</vt:lpstr>
      <vt:lpstr>Convex Mirror – Reflection</vt:lpstr>
      <vt:lpstr>Reflection</vt:lpstr>
      <vt:lpstr>Light is reflected from some objects.</vt:lpstr>
      <vt:lpstr>You can clearly see through some objects.</vt:lpstr>
      <vt:lpstr>Transparent Objects</vt:lpstr>
      <vt:lpstr>Transparent object/medium</vt:lpstr>
      <vt:lpstr>The speed of light varies, depending on the medium of transmission.</vt:lpstr>
      <vt:lpstr>Difference in speed causes light to bend!</vt:lpstr>
      <vt:lpstr>PowerPoint Presentation</vt:lpstr>
      <vt:lpstr>PowerPoint Presentation</vt:lpstr>
      <vt:lpstr>Refraction</vt:lpstr>
      <vt:lpstr>How to Measure Refraction</vt:lpstr>
      <vt:lpstr>Experiment</vt:lpstr>
      <vt:lpstr>Experiment</vt:lpstr>
      <vt:lpstr>Why does light bend when it hits a medium? </vt:lpstr>
      <vt:lpstr>PowerPoint Presentation</vt:lpstr>
      <vt:lpstr>Observations</vt:lpstr>
      <vt:lpstr>Observations</vt:lpstr>
      <vt:lpstr>Conclusions – Refraction</vt:lpstr>
      <vt:lpstr>Conclusions – Refraction</vt:lpstr>
      <vt:lpstr>Observations and Results</vt:lpstr>
      <vt:lpstr>Observations and Results</vt:lpstr>
      <vt:lpstr>Index of Refraction</vt:lpstr>
      <vt:lpstr>Index of Refraction</vt:lpstr>
      <vt:lpstr>What of the Speed of Light?</vt:lpstr>
      <vt:lpstr>Comparing the Speed of Light</vt:lpstr>
      <vt:lpstr>Index of Refraction</vt:lpstr>
      <vt:lpstr>Index of Refraction</vt:lpstr>
      <vt:lpstr>PowerPoint Presentation</vt:lpstr>
      <vt:lpstr>Index of Refractions</vt:lpstr>
      <vt:lpstr>Example 1</vt:lpstr>
      <vt:lpstr>Example 1</vt:lpstr>
      <vt:lpstr>Example 2</vt:lpstr>
      <vt:lpstr>Example 2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Concave Mirrors</dc:title>
  <dc:creator>Omar Abdool</dc:creator>
  <cp:lastModifiedBy>Lindsay Kueh</cp:lastModifiedBy>
  <cp:revision>156</cp:revision>
  <dcterms:created xsi:type="dcterms:W3CDTF">2013-11-25T20:20:05Z</dcterms:created>
  <dcterms:modified xsi:type="dcterms:W3CDTF">2014-05-02T02:34:43Z</dcterms:modified>
</cp:coreProperties>
</file>