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76" r:id="rId5"/>
    <p:sldId id="277" r:id="rId6"/>
    <p:sldId id="292" r:id="rId7"/>
    <p:sldId id="293" r:id="rId8"/>
    <p:sldId id="278" r:id="rId9"/>
    <p:sldId id="279" r:id="rId10"/>
    <p:sldId id="294" r:id="rId11"/>
    <p:sldId id="281" r:id="rId12"/>
    <p:sldId id="295" r:id="rId13"/>
    <p:sldId id="284" r:id="rId14"/>
    <p:sldId id="299" r:id="rId15"/>
    <p:sldId id="283" r:id="rId16"/>
    <p:sldId id="280" r:id="rId17"/>
    <p:sldId id="296" r:id="rId18"/>
    <p:sldId id="297" r:id="rId19"/>
    <p:sldId id="282" r:id="rId20"/>
    <p:sldId id="285" r:id="rId21"/>
    <p:sldId id="286" r:id="rId22"/>
    <p:sldId id="298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lbJrvtxWN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FVZrw7bk1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2564904"/>
            <a:ext cx="7543800" cy="2152650"/>
          </a:xfrm>
        </p:spPr>
        <p:txBody>
          <a:bodyPr/>
          <a:lstStyle/>
          <a:p>
            <a:r>
              <a:rPr lang="en-CA" dirty="0" smtClean="0"/>
              <a:t>Natural Changes in Climate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665711"/>
          </a:xfrm>
        </p:spPr>
        <p:txBody>
          <a:bodyPr/>
          <a:lstStyle/>
          <a:p>
            <a:r>
              <a:rPr lang="en-CA" sz="2800" dirty="0" smtClean="0"/>
              <a:t>A decrease in the energy from the Sun causes lower temperatures (ice age) and an increase will cause higher temperatures (interglacial)</a:t>
            </a:r>
          </a:p>
          <a:p>
            <a:endParaRPr lang="en-CA" sz="2800" dirty="0" smtClean="0">
              <a:sym typeface="Wingdings" pitchFamily="2" charset="2"/>
            </a:endParaRPr>
          </a:p>
          <a:p>
            <a:r>
              <a:rPr lang="en-CA" sz="2800" dirty="0" smtClean="0">
                <a:hlinkClick r:id="rId2"/>
              </a:rPr>
              <a:t>http://www.youtube.com/watch?v=6lbJrvtxWNE</a:t>
            </a:r>
            <a:endParaRPr lang="en-CA" sz="2800" dirty="0" smtClean="0"/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Why do Interglacial Periods and Ice Ages Happening?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6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53045" cy="54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3657599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Albedo: a measure of how much of the Sun’s radiation is reflected by a surface</a:t>
            </a:r>
            <a:r>
              <a:rPr lang="en-CA" sz="2400" dirty="0" smtClean="0"/>
              <a:t>. (related to percent of radiation reflected) </a:t>
            </a:r>
          </a:p>
          <a:p>
            <a:pPr lvl="2"/>
            <a:r>
              <a:rPr lang="en-CA" sz="2100" dirty="0" smtClean="0"/>
              <a:t>ice </a:t>
            </a:r>
            <a:r>
              <a:rPr lang="en-CA" sz="2100" dirty="0"/>
              <a:t>and snow have high albedo (therefore it’s cold) </a:t>
            </a:r>
          </a:p>
          <a:p>
            <a:pPr lvl="2"/>
            <a:r>
              <a:rPr lang="en-CA" sz="2100" dirty="0" smtClean="0"/>
              <a:t>grass </a:t>
            </a:r>
            <a:r>
              <a:rPr lang="en-CA" sz="2100" dirty="0"/>
              <a:t>and trees have a low albedo (therefore it’s warm)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en-CA" dirty="0" smtClean="0"/>
              <a:t>Albedo 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35" t="4767" r="8958" b="16098"/>
          <a:stretch/>
        </p:blipFill>
        <p:spPr bwMode="auto">
          <a:xfrm>
            <a:off x="2555776" y="3382027"/>
            <a:ext cx="4083486" cy="28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4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02" t="4337" r="9751" b="15563"/>
          <a:stretch/>
        </p:blipFill>
        <p:spPr bwMode="auto">
          <a:xfrm>
            <a:off x="1077238" y="601248"/>
            <a:ext cx="7014576" cy="49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5212"/>
          <a:stretch/>
        </p:blipFill>
        <p:spPr bwMode="auto">
          <a:xfrm>
            <a:off x="610091" y="5661248"/>
            <a:ext cx="8049077" cy="91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0" y="188640"/>
            <a:ext cx="7600850" cy="403934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an increase in the Earth’s temperature causes ice to melt, so more radiation is absorbed by Earth’s surface, leading to further increases in temperature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err="1" smtClean="0"/>
              <a:t>Albedo</a:t>
            </a:r>
            <a:r>
              <a:rPr lang="en-CA" dirty="0" smtClean="0"/>
              <a:t> Effect</a:t>
            </a:r>
            <a:endParaRPr lang="en-CA" dirty="0"/>
          </a:p>
        </p:txBody>
      </p:sp>
      <p:pic>
        <p:nvPicPr>
          <p:cNvPr id="3074" name="Picture 2" descr="http://upload.wikimedia.org/wikipedia/commons/d/d0/Melting-ice-polar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6051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0" y="188640"/>
            <a:ext cx="7600850" cy="403934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Is the albedo effect a positive or a negative feedback loop?</a:t>
            </a:r>
          </a:p>
          <a:p>
            <a:pPr marL="384048" lvl="1" indent="0" algn="ctr">
              <a:buNone/>
            </a:pPr>
            <a:r>
              <a:rPr lang="en-CA" sz="2600" dirty="0" smtClean="0"/>
              <a:t>It is a positive loop!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err="1" smtClean="0"/>
              <a:t>Albedo</a:t>
            </a:r>
            <a:r>
              <a:rPr lang="en-CA" dirty="0" smtClean="0"/>
              <a:t> Effect</a:t>
            </a:r>
            <a:endParaRPr lang="en-CA" dirty="0"/>
          </a:p>
        </p:txBody>
      </p:sp>
      <p:pic>
        <p:nvPicPr>
          <p:cNvPr id="3074" name="Picture 2" descr="http://upload.wikimedia.org/wikipedia/commons/d/d0/Melting-ice-polar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6051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5191"/>
            <a:ext cx="6264696" cy="3657599"/>
          </a:xfrm>
        </p:spPr>
        <p:txBody>
          <a:bodyPr/>
          <a:lstStyle/>
          <a:p>
            <a:r>
              <a:rPr lang="en-CA" sz="3600" dirty="0" smtClean="0"/>
              <a:t>Small term variations occur over 10s of years to 100s of years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43800" cy="914400"/>
          </a:xfrm>
        </p:spPr>
        <p:txBody>
          <a:bodyPr>
            <a:noAutofit/>
          </a:bodyPr>
          <a:lstStyle/>
          <a:p>
            <a:r>
              <a:rPr lang="en-CA" sz="4800" dirty="0" smtClean="0"/>
              <a:t>Short-Term Variations In Climate</a:t>
            </a:r>
            <a:endParaRPr lang="en-CA" sz="4800" dirty="0"/>
          </a:p>
        </p:txBody>
      </p:sp>
      <p:sp>
        <p:nvSpPr>
          <p:cNvPr id="29698" name="AutoShape 2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0" name="AutoShape 4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2" name="AutoShape 6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48680"/>
            <a:ext cx="7992888" cy="3816424"/>
          </a:xfrm>
        </p:spPr>
        <p:txBody>
          <a:bodyPr/>
          <a:lstStyle/>
          <a:p>
            <a:endParaRPr lang="en-CA" sz="2800" dirty="0" smtClean="0"/>
          </a:p>
          <a:p>
            <a:r>
              <a:rPr lang="en-CA" sz="2800" dirty="0" smtClean="0"/>
              <a:t>Volcanic Eruptions</a:t>
            </a:r>
          </a:p>
          <a:p>
            <a:pPr lvl="1"/>
            <a:r>
              <a:rPr lang="en-CA" sz="2400" dirty="0" smtClean="0"/>
              <a:t>More dust in the air inhibits Sun’s energy from reaching that area causing a temporary cool down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Short-Term Variations In Climate</a:t>
            </a:r>
            <a:endParaRPr lang="en-CA" dirty="0"/>
          </a:p>
        </p:txBody>
      </p:sp>
      <p:sp>
        <p:nvSpPr>
          <p:cNvPr id="29698" name="AutoShape 2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0" name="AutoShape 4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2" name="AutoShape 6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9704" name="Picture 8" descr="http://www.destination360.com/central-america/costa-rica/images/s/arenal-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824" y="3356992"/>
            <a:ext cx="3168352" cy="2534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4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548680"/>
                <a:ext cx="7992888" cy="3816424"/>
              </a:xfrm>
            </p:spPr>
            <p:txBody>
              <a:bodyPr/>
              <a:lstStyle/>
              <a:p>
                <a:endParaRPr lang="en-CA" sz="2800" dirty="0" smtClean="0"/>
              </a:p>
              <a:p>
                <a:r>
                  <a:rPr lang="en-CA" sz="2800" dirty="0" smtClean="0"/>
                  <a:t>Mount Pinatubo in the </a:t>
                </a:r>
                <a:r>
                  <a:rPr lang="en-CA" sz="2800" dirty="0" err="1" smtClean="0"/>
                  <a:t>Phillipines</a:t>
                </a:r>
                <a:r>
                  <a:rPr lang="en-CA" sz="2800" dirty="0" smtClean="0"/>
                  <a:t> erupted in June 1991</a:t>
                </a:r>
              </a:p>
              <a:p>
                <a:pPr lvl="1"/>
                <a:r>
                  <a:rPr lang="en-CA" sz="2400" dirty="0" smtClean="0"/>
                  <a:t>There was so much lava and ash in the stratosphere that the amount of sunlight reaching earth’s surface reduced by 10%</a:t>
                </a:r>
              </a:p>
              <a:p>
                <a:pPr lvl="1"/>
                <a:r>
                  <a:rPr lang="en-CA" sz="2400" dirty="0" smtClean="0"/>
                  <a:t>Global temperatures lower an average of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/>
                      </a:rPr>
                      <m:t>0.5</m:t>
                    </m:r>
                    <m:r>
                      <a:rPr lang="en-CA" sz="240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548680"/>
                <a:ext cx="7992888" cy="3816424"/>
              </a:xfrm>
              <a:blipFill rotWithShape="1"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914400"/>
          </a:xfrm>
        </p:spPr>
        <p:txBody>
          <a:bodyPr>
            <a:normAutofit/>
          </a:bodyPr>
          <a:lstStyle/>
          <a:p>
            <a:r>
              <a:rPr lang="en-CA" dirty="0" smtClean="0"/>
              <a:t>Volcanic Eruptions</a:t>
            </a:r>
            <a:endParaRPr lang="en-CA" dirty="0"/>
          </a:p>
        </p:txBody>
      </p:sp>
      <p:sp>
        <p:nvSpPr>
          <p:cNvPr id="29698" name="AutoShape 2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0" name="AutoShape 4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2" name="AutoShape 6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098" name="Picture 2" descr="http://static.guim.co.uk/sys-images/Technology/Pix/pictures/2009/10/21/1256124500714/Mount-Pinatubo-eruption-i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005064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Air and Ocean Currents</a:t>
            </a:r>
          </a:p>
          <a:p>
            <a:pPr lvl="1"/>
            <a:r>
              <a:rPr lang="en-CA" sz="2400" dirty="0" smtClean="0"/>
              <a:t>Changes in the circulation of these currents can result in climate changes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If the salinity of the water changes, it can have an effect on the </a:t>
            </a:r>
            <a:r>
              <a:rPr lang="en-CA" sz="2400" dirty="0" err="1" smtClean="0"/>
              <a:t>thermohaline</a:t>
            </a:r>
            <a:r>
              <a:rPr lang="en-CA" sz="2400" dirty="0" smtClean="0"/>
              <a:t> circulation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El-Nino effect occurs every 3-7 years. It involves a change in prevailing winds that causes changes in climate</a:t>
            </a:r>
          </a:p>
          <a:p>
            <a:pPr lvl="1"/>
            <a:r>
              <a:rPr lang="en-CA" sz="2400" dirty="0" smtClean="0">
                <a:hlinkClick r:id="rId2"/>
              </a:rPr>
              <a:t>http://www.youtube.com/watch?v=7FVZrw7bk1w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Short Term Variations in Climate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6096000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8.9 Long Term and Short Term Changes in Climate</a:t>
            </a:r>
          </a:p>
          <a:p>
            <a:r>
              <a:rPr lang="en-CA" sz="2800" dirty="0" smtClean="0"/>
              <a:t>8.10 Feedback Loops and Climate</a:t>
            </a:r>
          </a:p>
          <a:p>
            <a:r>
              <a:rPr lang="en-CA" sz="2800" dirty="0" smtClean="0"/>
              <a:t>8.11 Clues to Past Climates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3657599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Proxy Records</a:t>
            </a:r>
          </a:p>
          <a:p>
            <a:pPr lvl="1"/>
            <a:r>
              <a:rPr lang="en-CA" sz="2800" dirty="0" smtClean="0"/>
              <a:t>Stores of information in tree rings, ice cores, and fossils that can be measured to give clues to what the climate was like in the past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543800" cy="914400"/>
          </a:xfrm>
        </p:spPr>
        <p:txBody>
          <a:bodyPr>
            <a:noAutofit/>
          </a:bodyPr>
          <a:lstStyle/>
          <a:p>
            <a:pPr algn="r"/>
            <a:r>
              <a:rPr lang="en-CA" sz="5400" dirty="0" smtClean="0"/>
              <a:t>How do we study climate change?</a:t>
            </a:r>
            <a:endParaRPr lang="en-C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85801"/>
            <a:ext cx="7848872" cy="3657599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Ice has tiny air bubbles that have been trapped for thousands of centuries and can be tested for various gases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3528"/>
            <a:ext cx="7543800" cy="914400"/>
          </a:xfrm>
        </p:spPr>
        <p:txBody>
          <a:bodyPr/>
          <a:lstStyle/>
          <a:p>
            <a:r>
              <a:rPr lang="en-CA" dirty="0" smtClean="0"/>
              <a:t>Ice Cores</a:t>
            </a:r>
            <a:endParaRPr lang="en-CA" dirty="0"/>
          </a:p>
        </p:txBody>
      </p:sp>
      <p:pic>
        <p:nvPicPr>
          <p:cNvPr id="40962" name="Picture 2" descr="http://upload.wikimedia.org/wikipedia/commons/3/31/GISP2_1855m_ice_core_lay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32" y="3933056"/>
            <a:ext cx="4283968" cy="1936747"/>
          </a:xfrm>
          <a:prstGeom prst="rect">
            <a:avLst/>
          </a:prstGeom>
          <a:noFill/>
        </p:spPr>
      </p:pic>
      <p:pic>
        <p:nvPicPr>
          <p:cNvPr id="40964" name="Picture 4" descr="http://www.goes-r.gov/education/comet/broadcastmet/climate/media/graphics/CORE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2427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85801"/>
            <a:ext cx="7848872" cy="3657599"/>
          </a:xfrm>
        </p:spPr>
        <p:txBody>
          <a:bodyPr>
            <a:normAutofit/>
          </a:bodyPr>
          <a:lstStyle/>
          <a:p>
            <a:r>
              <a:rPr lang="en-CA" sz="3200" dirty="0"/>
              <a:t>http://www.youtube.com/watch?v=JS2PhRd_5NA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3528"/>
            <a:ext cx="7543800" cy="914400"/>
          </a:xfrm>
        </p:spPr>
        <p:txBody>
          <a:bodyPr/>
          <a:lstStyle/>
          <a:p>
            <a:r>
              <a:rPr lang="en-CA" dirty="0" smtClean="0"/>
              <a:t>Ice Cores</a:t>
            </a:r>
            <a:endParaRPr lang="en-CA" dirty="0"/>
          </a:p>
        </p:txBody>
      </p:sp>
      <p:pic>
        <p:nvPicPr>
          <p:cNvPr id="40962" name="Picture 2" descr="http://upload.wikimedia.org/wikipedia/commons/3/31/GISP2_1855m_ice_core_lay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32" y="3933056"/>
            <a:ext cx="4283968" cy="1936747"/>
          </a:xfrm>
          <a:prstGeom prst="rect">
            <a:avLst/>
          </a:prstGeom>
          <a:noFill/>
        </p:spPr>
      </p:pic>
      <p:pic>
        <p:nvPicPr>
          <p:cNvPr id="40964" name="Picture 4" descr="http://www.goes-r.gov/education/comet/broadcastmet/climate/media/graphics/CORE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24276"/>
            <a:ext cx="3672408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0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85801"/>
            <a:ext cx="7632848" cy="3657599"/>
          </a:xfrm>
        </p:spPr>
        <p:txBody>
          <a:bodyPr/>
          <a:lstStyle/>
          <a:p>
            <a:r>
              <a:rPr lang="en-CA" sz="2800" dirty="0" smtClean="0"/>
              <a:t>The thickness of a tree ring indicates the growing conditions </a:t>
            </a:r>
          </a:p>
          <a:p>
            <a:pPr lvl="1"/>
            <a:r>
              <a:rPr lang="en-CA" sz="2400" dirty="0" smtClean="0"/>
              <a:t>Warm, wet year will produce a thick ring</a:t>
            </a:r>
          </a:p>
          <a:p>
            <a:pPr lvl="1"/>
            <a:r>
              <a:rPr lang="en-CA" sz="2400" dirty="0" smtClean="0"/>
              <a:t>Cold, dry year will produce a thin ring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en-CA" dirty="0" smtClean="0"/>
              <a:t>Tree Rings </a:t>
            </a:r>
            <a:endParaRPr lang="en-CA" dirty="0"/>
          </a:p>
        </p:txBody>
      </p:sp>
      <p:sp>
        <p:nvSpPr>
          <p:cNvPr id="45058" name="AutoShape 2" descr="data:image/jpeg;base64,/9j/4AAQSkZJRgABAQAAAQABAAD/2wCEAAkGBhQSERUUExQWFRUVFRoaFxcXGBgaGBgZFxgVGBgYFBgYHCYeFxojGRgXHy8gJCcpLCwsFx4xNTAqNSYrLCkBCQoKDgwOGA8PFykcHBwpKSkpKSkpKSkpKSksKSkpKSkpKSkpKSkpKSwpKSkpKSkpLCkpKSksKSkpKSkpKSkpLP/AABEIAN4A4wMBIgACEQEDEQH/xAAbAAACAgMBAAAAAAAAAAAAAAADBAIFAAEGB//EAEUQAAECAwUEBwUGBQIGAwEAAAECEQADIQQSMUFRYXGBkQUiMlKhscEGE0LR8BRicoKS4SOissLxFtIHM1Nzo7Njg+JD/8QAGQEAAwEBAQAAAAAAAAAAAAAAAAECBAMF/8QAIBEBAQACAgMBAQEBAAAAAAAAAAECEQMxEiFBUQSBE//aAAwDAQACEQMRAD8A5Oz+zSD8I5CLCR7MS8wB+V/AR0VkseyLSRY4nR7crZ/ZtKVBQSl0lxTMYH1jD7LJJcpH1X1MdmbKQUgIdzU90aw6no/ZC1BtwI9k0d0RMeySO4I9AR0fsgqejxpBqDbzz/SSO4Imn2SR3RyjvrRJRLF5ZCRtz3axWGeqYWlJYP2jjvGSeL4xOVxx7XMbXJzPZeWkOQkDb6RqV7LIXgkcaY6BnjtrN0AASVdY5560JPkWi1l2JKQwAHDUbceRjNlzfjvOP9cLI/4eS1M6XrWjB9mdNsWNj9g5KXokOaXAHatbwFeMdfdGOmZ2AUc4H9MaE0UL64eRNRwvCOP/AErpMdKc+ykgpCTKSoJwvBKn24Gu2Hh7PyyAPdpDM1FfKGE2l3ah0vOTwF5oiJqcwH2gjzliF5X9V4sR0KkBro5GMV0WnuD9J+UScZhPn4BETE0J13Nd8SkecLyLSuHs7JYq92kq4eoTFb0h7C2Wb25EsnG9cAf8wDnnHTCcCKEh9HJ81eUTBxAY6kYkjW7XhdiplZ0LJe3m3SP/AAylhJMh0UpW+kNolbkDYDFKv2eXJP8AElpUnvIDc8vKPYGB2fWopwUHhe0WEKDEZYjHlmG0pHTHlv1FwjzKxdGSZrhLOMQQx4a8IeT7KIPwiLfpX2RZ1IrowzyIb05QPozpNckhE8Xkv2z2gP7vPfGjHOVxywsVv+kk90RIeyCe6I9CkWZKkhQIIIcEYc4N9gEdNRz285/0gnuiN/6QT3RHo32ARn2EQ9Ft50PY9PdESHscnuiPRBYRExZBD0Tzkexqe6IyPSPsg0jINDbz6yxbWcRVWYxbWeKI9LTDEuASjB0KcQASE+kOlhLF1LKmZA4B81H0d41b7ZdZI7aqJAx3j57IXsHQiUrvkOo5kqUz6FTl8R8hhw5eXxmo7cfHv3QbN0SqYszJpJUrDXVgPhbTLNou5FlCQAwAbAbBzPDnBEht+exsX3aUHnA5k07ct7eSR9APWMNy321SClbFquKsGcDVsANviYXM/ugPoK41qtQbQih3mIiW4clkvtZzhhVRYj9qiGRLugYIFKqHCiQafthEGWRZ1ElVBqcSGwLqJbd5RJEoF63nxZ14as7DYVNDYlv8JO1ZYDckU8BGkqOF/DJCabqv6QDaBkE/ApVMCw9TGkyZgwlgfnH+yDGQD8Klb1fNUSFkGSBxP7GGWwBLUe1KLbFJPoDGww76d4J8iYN9lGJQOB/xESnNpg43vByPCAbLiUlRN0pVso/KjHaxiNyjYAYg1Cc6E1H8p0g3uLx7SVtkpLK4KDNyjFoI1T+IXw2xQZXODR7Q+0H4tHDlwzY3sUjb1hqTBAvxq3i4bHhvaIrSGcs3eFU4Cuo3+MBmSSA4ZuadpDHyY7ThCBm6+88cKHfV6hiIrukOi0zAxDEjKrtmnVtMYalz3LMX0xNMSDirwVsORVEb3r+4bHeK7IqWwtOYkTptkUAh1JqSk4FmqkgdrGgrsjqujulkTg6ThiDQh9RCtoswXRQd2rnXCv8AcI521SlWZQWktWhyIxuqG7gd8aePl/XLPj/HcgxsmKzorpYTkXgCCCxBxBxY60q+bxYBca4zWCBMY0YkxhMMmwTGRsRkMnmllMW0iKiyGLWzmALKWWEQtNuCaCqmoPJ4BaLXcTqTQDUwToyw1K1VUqtfM7GpuYavw5eTw6duPj8vdT6P6PrfXVasSzgO9A9al6PXhFmk5eNTsyxJPPAUEYEt4uTqWx2kY6UArAVrvUGHz8BRq6HShwW2321SMWvT0P8Ak7cBleiSJXE4vgB95R57T4xrCgLN2jjdpkM1HIc9INLSwF4MCXSjEk95f3n5RJ1KUnEv+dTAbbiTRI2nXiSSkd0P95Tl92flGyml5ZAauNBufzgYtCl9gXU95Q/pTnvPjDSKuWkVWedAOGEQ+2j4EKVtAYc1NE0WRLuXUoYFVTw0ja7UkFia6Cp8IA0Jkw/ChO8knwaNXZvfR+g/7okLS+CVHgB5kHwiH2hZwljir9oNnpIGaO4rgU+pjPtShjLJ/CQflEkzlfEgcFP6Rn2gZpUOAPkS0Gy/xD7Yg9rq7FhvE0gqJWaTTmOUbQtKhQg/WkANgCayyUHZ2TvSaQyTXLza6e8nD8wz5QBcpiCGD/EmqT+NPqC7xIWxSP8Ampp301H5hinxgwYi8gitfunf8xCBJcsHEMcQcQrN0nZzD0eBJmFOPF8DtU2YbtCuubNrTeoBm5Qd/aQdXzoHxbIS5b4l3NFNV6FizMoEDR2GBAgVtsLp6UxPhXkpsoBbLMlaSlQdKgRufTQbcQYiklPVOT1yY4g6poX0xyIDQrXm+R0JzpgrA54wbNyZlqskwEFRDYE0WKiuQNX5R1XR3SKZqApBcHHUHMK0MKW+whabpwP8pfH/ADm40jmuj7SbLPIVgaKAzGShtEbOLl+Vw5MPsd+kxMQnZrQFAEEEHAjOGwY1MwgVGREGNQB5rZVRZS5kVFlVSHpRKlBAzIfHgKfTAwssvGbPHHd0sejrOZq76hQUA3keJp9Ax0CUBIAp57uAy1LnAQCx2a6ncOJehY01ujfsiU9bDaW2cNtAaPgkDMx5mWVyu26TXqILXepkPrP98/vRhDPUpYAqU3ZDvR3JVoKs71UYkhDB8cAM3VRvIE/5gyZQAqeoguScVKFSTq3NxuiTocpLAKUGD9RGbn4lak1OzjDSU3AVrNcz6J2bI1IlEm+p3IoO6NN5zO7QRCWfeKvfCkm6Mie8fSAu20yDMN5dE/CjTarU1wygs60hJAYknAD6oIjNnEm6nHMmoHzP1siMuUEYVJxOZO2FsIlCldo3R3U+pxMEQgJwAH0IStvTCUUHWVgw9Tl5xXz5c2dVZuJ7qc9hOcKrmK9VbUihIHEQsjpySPjHAE+Qits/RKEl6k6mGpdiQk0SPrfBun44n5HS0pZoscXHnDSVA4VHOKeZYZZxSOQ+UKnowJqhSkmuBh7qfCL9VmSS7V1FDzjTLTneG3Ecc+MVKOlJssC+L4fEUMWVi6RRN7JrmMxw9YNpuNhiXNCgfEfMfQhWZYyg3pVNUYJVjh3TtaDTZL1FCMCPrwjJVoc3VUV4Hd8sYe0hy5qZgJFFJNdUnQ6+RiMwO75dsDMd5OYIZ+DRu1ySDfR2gMMlDNJ9Dk8TCwoBaat495OzRtQIZlpyH3gA6OHooHLbmCxgUma3VOOQLMQ/ZOjl20LjBnbVkzVqh8i1UnYQ/jshW0Wdw4/xiCFbqA/lPw1mnErw4EHtcAb27BWorFN7Q9Fe8Q6aKTVJzagIfUD6rFvImlWOLgGmCvhURoapI2aRIy7wbAjXLIcj1Sd0OXQcx7MdLlCriuycPuqeu4R2SF0jg+nLD7pYWl7pPI5vy8BHQdBdJ+8Qyj1k47dsb+LPyZuTHXtfhcZAhMEZHdxeZyZoA0jpugLGQLzByfE+GzgY5Xo5N5YGWPLDxaPQbHIAAd+qPEgg4UNAqMv9GXxp4cfWzNAGY3QHPKg20cvqoQuHUs4Uy+8WcA7GCdhSIMuYwvGuKiBokX2r+QcNsRsTpQVGpYq3qOD7yeYMY3cW65cfD1UbVntEagDwBglyqUAdVLE+Y3nPltjJcu7jUITzJxO8jzid64gqVkHVtOfyh6IC2LKiJSDUh1HRJ9TE5yroCE4kU2DBz9Y8YjZJLC+rtKFdgyGxhGSKkrObNub6MSY0iUEpYfWcU/S/SZKvdyqr+I5Jy5wbprpEoCUI7a/AZkwCy2EIG01Ucyd8K/i8Zr2HYbAEVNVZn6x3w4FQvaLQEBz4YnQDUmETem1X2Xokf3HODo++zczpRGTq/CH8cIFM6RX8MvHvKA8gY2iUAKACJlEFV6QRb1t1pf6VA+bQZNvT8Tp/EG8cIhEJ81hg7v8ARgCVvt11NKk4fWcKdH2NSgVOynofnFcbAfeBSMAewT1Tu7sdFY5oKaUyIo4Od7T/ABC7F9Q5YOlXNyZReX3tsOzZd4bcQd2cU1skhQcUUMDB+helveApXRaTXbthudx+xZSJ16hooY8cCNhrygJV7uZh1F47FYB9hDDfvjdoN0hYyx2jPjSCWiSFoINQR/giKQhMRUpdnqk5hQr+/AwJMwFjR1G6RkJicAd9eDbIxDrlsT10Fn2pwPEV4xEi9h8aLw2LS3zG9oQ0ApACus90hiTmkjM6gAfoUc3hpRYOXLOFcBUjeljwgc4hSQoBwoAs9CFZfqAH5jEJCnS4Lkp3i9LLH9ST5QGB0vYhMSUnMH9QxPJi++OU6HmGVOF4sHul9uHj6x2kwOncKYfCHB3lBPKOQ6clXZ50WHzxD+NI7cWWqjObjrxNjITsU+9LSdUjnn4xkegxuU9lbFeIWcC+VOrntqRyjuZSeqcanDRyEkDcEqjlfY4fwk3k9UJem1SlPyEdMokBGzHhKPqox5/Nd51swmsWT0nUkskV1UozD5AQz7lwgEYqDkfdBW/6vOBWggkh261PyoHzhkp66RolZ5lLesclfEEdklu0vwvfIRK2VuJ1U53JD+bRFNPdDYTxCW9YxannbEy3H5lN/bDCVr7LD4i3DE+FOMaWsAbhjAbavroG88ro8jCvS8+7JXqRdH5qeTwlQnYZ6ppMxSQzm5TrAaXsxDc6bSI2SRdQKMWhHpRRN1ILXjUjJIYndVojVdO6DIF8+8I/CNE1rvMO3YGHzqNc4jaJ10OA5yG3bBtWvxuZaAMSPrSFlW9Re6g01LeEQlWcqVXHM/KLGXZgB84JdnrRFFuWO0jkfmIJLtSVuxroaHkcYLMlA4Np84VnWAXnGIFDmIAZkSWfKBT5hQ60jDtDUVNdoq0Gss68kv2hQ79RsjJ6c8cW02wbS2J18ApLpOezHCKq2PKnomp1ZQ2V+uEG6KSUqXKaiSFJejBTvv6wPOHLbY3lq7xHk5+t8AdDKN5O8RuxBklPdPIGrHi/ACE+iprykPTqjwcQ3IP8RYpUA+Y+UOOWURlBpyh3kg8Ulj5iATElJdz1JgV+VTgjzMHtVFy1feu8FA+oESnyHU2SkEfL15QyKolsgpGKVLSn/wBifSBWeYUzCPhvJI3KBBbZVA5QaRaHrqhK22pdK/BhxhedZhebvJUn9JBS2hoj9MBwxIOI7uv3CQTxSpJ4xz/tFZ+ok1JQWrmzvwAEdGtfXFO0wbS+k+qRFR04HlqV+EkbDdfxCucVjfZKmwdJpTLAvMz57S0ZFI0ZG6ZVluLqPZqSBIAyuCu26Fa7VRfWhFDqL55IAim6IQEyrqQBUUFMSE4DZFxPNfyTf6kxhz95Vqk9NrrN3KJ/oEF951jsleZV8oXmTGWT/wBzwKYZQjrnbLbxV6GJgoiiLyNgV/bEJSf4kw/hHJIPmYyYvry9oV5JjJS/4kwfhP8AKB6QxoqVPPVsQluLk+fhCvTyhcSNVjwcw37v+Mo6pT8vSE/aCX1ZZGSw/EEQqrHuGFKpFXOLzvwoH8xP+2LEikVs1BE4nVAbgVP5wl4m0ppWEZ5dYGg8/wBhDkuWMX8acoUnymmPWqR4ROXR49mrOlg+MKTpl59WwyEPJQ6CBmIRKmLs70/bCCQWhAmmIU3DiMofs5dPnCUyqsKf4xh+xo6pOphnKTTLuzgR8QIPmIcWA0CVKeYnY58G9YYWiCQrSUohM8ADtIIf8JDeJMWMzsncYSlS7078KT/Mf2h+enqndDKgdDzP4SePmdsPpUffjahXgUEevOE+jLOyEjCj83PrFhZpbzlHuoAH5j/+RzhYllQem1/wV6pYjgQxEPWrFB++PEEesJ9OpJklIxUUpHEw9PTVI++PBz6RbleiSZbTEnbMTwLKH9JjU1VUUrfS/wCYJHrB1dpOyYrwSoesLWiW1ytSpA/ohHEkuyTndl/1kesV/tAP4Mw4MjyJEWRLhP4R/WmK/pxPUWNUq/qV84cNxSaxkZMWEkhsD9ZRkbozXt2HRoAFMHT/AOwRaT01TtTMHkfSKfoOW8pnq5PAFKhypFzOlOxBwmH/AMgKf7hGHLutE6BmpBV/9ih+pKTDcldU7UqB/lIHIwlMUwJAcvLWN5Fx/wBQEMJWBcOQUON4KR5tEnW1pP8ABUfhLH8ySPMRsqaedsscwo/ONE9THsLD8FAnw84laKLQraUn8wceIhhNfbSciCONG/u5wl07K/gnYUnkRD1owB7pfhnErTKC0KScw3OAS6VUkukboRt4ZSVHB7p41HiIJYiQChWKSfoQWfLCgQcD9PCdOkZBiNrs5IcYj6PpygNmmmqVUUnHbtEWCC8A6LWCeCMY3PswNQz7YyZY3LpYE4jL9jAjaFJ7SVbwHHMQjblWSpduEMTFBI0AHKF0WhSsEneaedYkizEl1kHRIw4nPdBoN2VGKjnQbv3gs1eUSUpoTnAqN0YqxOg13+sMhujkveX3iw3JoPF/CDW5fUYYmn1pDEqWAGGWA2DKElzr8ylUp8/8QqU909YUYbB5f4g9gqVq1IHIfvCpm3Uk/R+sIfssi4gA41JO0lz5twh4pzAtpeZJSO/e4JST8oeUrrAb/T5xX2YX561/CgXB+IsVeghozGKjonDU4+g5xSKFf6ydvvFcmEDmkOmuC/6Qk+kEMqpA+FASN6z+w5wlOWdHxbbfUw8FI8YDg5oyR3ZbfqJPgmK/p7/lLODIU3FRb0h5RN+holXghNfFSecVfTaSZSg7EhKeJr6iHOz+OFta1BagesXx1jURXOS9VA8YyNrM7b2YnhaA7VQlROgUmv8AMw4RfEOhWt0K/Mj90iOG9hrUClCauA3FJvDxBptjubOamuBBH4VUL5doE8Yx8k1k74+5sASQaJLAugHFgvry1cFFhEpC7ybpxw2g4O2wpB4KjXuTVD17AfB+3KVww4CBJUyqhgoXs9gWN73/ANYjmuG0TrzPT3iGOxQooDax8IlLSVyrposU3KSaHdR+MLuxIGKnUPxo7bb0tTaYYTM64UCLkwfzAeRSA26HCHkTLyQ+YYjbgRGpCz2Timm8ZGAJVcmEGgX1kn73xD15waeguFjEYjUfMOSOMBKnpezlEwTA7Gh9OfpE0MQ4i1KUzE6pI4GKK1SFSFE4yzgdNhgXLtK02S8xTRQwOW4jTygUi11ZQuq013aw1LmhQpEZ0gKDKDjb9UgPf6iue8bM184WVYlDsqpoqvIivN4xEqbmlONOtlyhGZv5xILhf3c3IIG0qJ8AI2ixKV21PqE9UHfnDCJn3iyOsrPQbz6Yw7Y7CEvmTiTn8t0TkS0oZIZOgw5CI2y1BGTqwAGMBB9J2opSyaqNBx1gdikXU41zO3WIWeSSSpVVHkBpBZiVFpaO0qlcABUvsHrHPuq6EsiPezHPZlkcVZPux4iLG3Wm4gnPBI1JoBxMZZbOJaQkZZ5k5ne8LyE+9m3h2JZp95fyHnHWRypiQj3UoPjireoufEtGxL7IwJda8PHiwfRMYpV5f3UVJ1VkOAJJ/LA1qKh/3PCWMSd75aiBLQmOkkUKi9cn6qHG4PwgEtgp3oKtoEJrzKkjhBLWujs/3cy7BtR1afnG2FjLFAqo+LS7LdS/1TKcGgMS6GY4kAHKqyVrruyyYRRe09qAlOauStsHZynxAHKLuWKPmQVHPrTKU3JfwjjvbK2C82LJy3gltjAc4vCbyLK6jnR0etfWEsEHdlTWMjsOi7CEyUBQrdrvNT5xkb/Bk865j2XtRRMYHbj9bI9LlKHVI7JoaZKao5o/mMeTWQ3VA4NHpfREz3ktjkBwCg/CilDgIy/0Y+9u/DlvHSznSy4LsT1DsVihR403GFpxJZQFQ6w/KYMcQoBWWUNI66OtQnqq2KHZUPA8YB1jmynf86e0k7FJrzNWjK7ROWXZsQQU4Yh23OBd4DiaWARdBN1XWQR8NcBtBq2kJJVdIbA1GrZpI7yachpDKlPV6EuT3VDBX4TmNp2wxYOqX7xF1VFDMZKGCh5xuyWol0qDLTQjXQjUGNAk1DXhiNePiDv2xubJEwBSSykux0OYUNNRDJi5ZSSoVScUgeKWz2RNV1adQYjZ7U5uqF1fd12pOcbmWWroN05jI7xrtgCmndFlJKpZb7pw4aQJFvakxJSRrFtMm16wunXI7jGEA7RziVyk5c8HMcYne3RGZ0chWCQN1PKNy+iEt8X6oWx6SSqILtKRmIGvohIUT1uKqRNNjSGN0DhB5HqATbatThCW+8r0jUiykFyXJzMMqmJAckRqWhczsi6nNRfw73ltifdPcjC4LJqo4D684sbDYbgcsVnE7NBsglksoQGqScScT+2yIWq1kdVIvLOA9VHIbY6Sac7doWxRURLRiodY91OZ36QSY0sBCAHNEjLUk7MzG5EoSkkkupVVFqqJyAx2ARFyHNPeL4hIHoMdpMNLVwNcegrMJzzL7z4cH1f+I/EzDZknec202RFKXp8CTRzVaquVbAeZ2CAzp5xFSaJHecdrUOzDQBRgAVoWb1CCQwSTnMU7YZCqjsSnQwL3YUSAaKIljYmXVZD4uWD7IheLdQuofw5ZyUstfWW0AZ8gkxKVJegPVa6C3wp7aztJ+qwK0LOnAJKiWxXizABk8qnhHCT5/wBptCQwZyVDd1iOV0cI6f2h6QSlISogX8RokUApj3drnSKT2csgJVNKWKibr5J37/KNXDj9ceW+nRy0UjcHQikbjWyvM5cqOl9mekCkscjvps0ZgfyxSSZcMSgUqChkXieTHyiuPLxr0NIZVTRTBXgEqfV6fpMZaAA6jg4vtkQ1yYPAHhthDoa3JmJuGtCznEaHnd5aQ+hRBumpALP8aM07VB/q9HmWa9Nuw5oxPZci+3wLyWl8i44EPiYFJnFJKSA4oRiKh6ZlJG/DXGSjcIq4ILDvozRtUmp2gmBTZdAxF0/8tbuBn7tebH6qIWlQ8mZdavVwSrG6+CVapNGO6urKVuaUUGcHP6yPOKmRabrgjChScQ5OIIqlVCNccaFpCmwqnIP1k6mWcVD7uUBWHlpTMooVHApOrjDfEXWjF1p1DXhvGe8coGieCATUd5OI3j4YOiYQH7Y1DPyzppDS0mYlaaEKBx+RgSujk5OncfQ+jRuZZ0TC4JCu8kseLY8YxEuYkNeC99DzDiEewzZZg7Kkq/FTyBiVydojmf8AbExbCO1LWNrOOaXif29Gp5GAbpVcmef+mOKj/bGj0QT25qj+EAf1PB1dIDILO5JgZty3ZMlb7QAObwaPdTk9Gy0kG65GBLk8Hw4QdSwMaCFvdTl5pljZ1j5CCI6PQKrJWRmo033cBDJFE9Uz/l4P2yKbburcoPKlJlCjkk1JqpR2nP0EbM56JHHLnnwiCaGnWVmo4DZ+0NNYqhdVVfCnTb8zlltXVVwC4wWoY7EI5s+14jMmbaHFWaxnd7qNvJ4DMnC6L1BkliCQcmZwl+Ki8JWk501N3AXAGAyLUZq9UFn1LQtNUoqZ2WQbyv8ApoJrsvGnIZCNTJqgRR5igLqKAIA+JWIHkN5qsSGuh1B+uQ7zVV6o0SMzgBCVIwTEkhuqkJ6miJeBX+I1A4nOGlXUodVAwf7qBVKa50eIS0nFwok/rU+Ld1OgfCOe9penKXElw9S4qddusXjN0sr6VfSS/tNpAIBCS5L1GQSdofbiY6awSGin6B6OuhyKnwGQ4esdTZJFBHo4Y+MYMrujpl0jcNJlUjItLzSzoh1MqA2ZMPy5cMi1mtJkqcUSTjkk6tmI6+z2gTkAgsoNhiCMANaHiDiI5qdZnBBGMAstsVIVU0oA+YBwJy2HImMnNx/Y08fJ8rrSq8kguK9cAl0nvo2PX6MBU4JSoBV4dZIwWKdeXtwdONKZPtFpEwBSSAurU5pUMjr4VxkJiVpatKlINUHEKlken7RjaQ5gACXUSj4ZuKk/dXqNXpSuEYFqQWNHwYkpVtScXGmIoxVQRElSTiOsSAr4JmxY+FZDB8DEkpxSkOPikr8Pdk+FdxhGdRMCiC5Cu8GfRsGVu8BBHILn9aBu7afXZiIrZaLz3CVd5CmvuGob1FMO9oKtgSRbyCasU0IL0q1fiT/MIBpYe8vZBQ7yTUeoO6CIX3VcFbPHzhQzkdpmq15Ou0poeMTW5YulQyvjDcpIhEbM5QPZfaCPItEzaNiuRPlCSfwn8q38FGkEc6zBwHnDLRj7Se6rl84GqcslgltpUkeAcwAkkUEw7QUgeJiCpJzBP4pv+2AejKph+KYkUwFTvr8oxg9ElW1R6o2i9RvwiASklJp7tD/9NLq4k08IjNmJNCSs/eLjiE9XnDGjK515639iez+ZWHM8IFaJmrEioSGCRvdn4sOOKs234BLAYAM506qUjDgd+cCtCgkfxCQCezRS1cA42VvcINnILNnOaC8cdgORrQtko0DUBMB971jcZShjMPYl6s9Sri52CkQnEgdd5aVGiE1mLP3jU4ccIiUE9UpACQ4lgi4lxjOUHfcH2u8I0CAxAvXSaqFFzTojupGuA5sRKWzGF2lAAP8A+cvPer9o0WoT3cRQkDJI+CXhvbdFN037RCULr1DgsMMeojwx4xUx2LdCe0HTQQgpGgCmpmwSnT0Mc/0ZYzNX7xeGSctkBkWU2hd9b3ch/jHOsdV0fYWakbePj1NsfJyb9Q3YrPFzZ5cBslmixQiNDi2kRuDJlxkAeZ2VMWUlEV9lEW9mEMkvc0hS12R8ouEIjUyRAHNSrQuSRmMDuyBGbZHLdF7I6QE0XgSFCo7w2t8Q4F9uAXtdieKqZKVLql6V/wAGvJoy8vDv3Gnj5fldObQHZTAnPFC/xaHb5xr3ZBZnbBCyzf8AbmafRaKey9NpIPvGwqQ7cU4jfFlJmdXqkKSfhJBB3HEbtuEY7LO2mXaZVexKryfioJycPhZljDUVFM4N74LHXQmbdwKe2PynrA49kwIqCgAcRglRYj8K8+OyNzJT0JfQTKHYEzB9ViTZLlJvfw5hB7swEHDB6LGOb7ommTNTigKp2gUvqwIuHxgalFmVeA0WkTE10UA4Agcpq3QQAcZc13/Kt24Qjg323VM1G9KiD+pBH80SldJpJHWT/wCP0rG5c9Q+NY2Klv4ojDbl/wDWRT/41/OAB2bpAMOvWouhnDOG6qFHKDItajgmYTX4FtzKUecQNrOHvaaJlqJrzzga1OK++VyQDvcA+MGxoWfLV8agkDvKFdz3yOYgaGUaJVMzzSgfmJvKyo7Uwgcuaz3Uy0kZ1mq5h24mMmhSj1ya94tuZCOsefCDYEXMal8J1TIS6jmxUz+EYmY1EJuKOn8Sa21yQPzHLCIqlsK9k6m4mgyQnrL4vwjJk1g1LudLicBkOthXKHAy4xd6/EynUR/8kw9gY0S0QmTwBVkpD40SK4gEVO0jKgip6S9qJMul8KUKbEkNQABshXGpqWBPKz+lrRPX1SySGBugAA0N0F6s9XzxjtjxWuWXJIs/aD2yCXRKqpxeJLHAUKsXzzO6KzonopcxlzS5NW0fJshs2Vh7o32cDuoXlHM+gwEdXYujI14ccxZs+S5AdH9Hxf2WyRKzWNosZUiOrkjKlQwlMbEuJNDDAIyCARkMPMbKmLezCKmyRc2cQEdloglyNShB0iAATJDwhaLE+UXd2BzJQgJx1p6MYuMRgYR+3z5RpdxBdmLBqMGBzqY7OdZAYr7R0YDEXCXtcysVll9ppamlrDOGF4dU6jF8souZVoBBEtdBQpU6kjUEM+GlIoLZ0InZFWbIqX2FkZkZHDERny/nl6dsea/XbomkfCUtj7tQIG8K8hziMyaFDr3SMr8sg844ib09PDEKAANQH8LxMMj/AIgEMFIJfHPRmDt5RwvBlHackrsJN04XfyTCMN7QVlZhY/8AsT6GOeR7VhQBXKChVsNW0jafaWVeYSEg7GEc/B08l1OmpbrKA3zT6QL3KCHAQfyLWfFoqbT7UlCL1wXXYB6+XrHL27/ijNCym4NjEp5uVCKnDam8mno81RGIURRnISDuSmrbNkKTekUyh1lBGLhAuu21Tk60HGPOf9T2mYmiki8cyWDHJmxjUuyzFk+8mFT4jBIJ7oGEdseC/XO8rp7f7bSpdEOpR0dyNpJ0/wACOetfSlptNGuJy/wPRoesHQidkdDYehU7I7Y8UjjeS1yvR3s4cV9Y+HAR1Ng6FbKL2x9EAaRa2ewAR1kc7VbZOjGi1k2Noal2cQZMuKINEpoKEwS5G0IgCIRGFMEaNEQyaAEbjLkZ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5060" name="Picture 4" descr="http://stevengoddard.files.wordpress.com/2010/11/scitrees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3089143" cy="3028572"/>
          </a:xfrm>
          <a:prstGeom prst="rect">
            <a:avLst/>
          </a:prstGeom>
          <a:noFill/>
        </p:spPr>
      </p:pic>
      <p:pic>
        <p:nvPicPr>
          <p:cNvPr id="45062" name="Picture 6" descr="https://encrypted-tbn0.gstatic.com/images?q=tbn:ANd9GcQ6VzvBRZgSyP7haeZNCnJegyvQlS5VGIwCPlmEL3C8LYwYJkG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35744"/>
            <a:ext cx="3171911" cy="210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404664"/>
            <a:ext cx="7632848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Corals have layers of growth each season and give clues about the temperature of the ocean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800" cy="914400"/>
          </a:xfrm>
        </p:spPr>
        <p:txBody>
          <a:bodyPr/>
          <a:lstStyle/>
          <a:p>
            <a:r>
              <a:rPr lang="en-CA" dirty="0" smtClean="0"/>
              <a:t>Coral Reefs</a:t>
            </a:r>
            <a:endParaRPr lang="en-CA" dirty="0"/>
          </a:p>
        </p:txBody>
      </p:sp>
      <p:sp>
        <p:nvSpPr>
          <p:cNvPr id="46082" name="AutoShape 2" descr="data:image/jpeg;base64,/9j/4AAQSkZJRgABAQAAAQABAAD/2wCEAAkGBxQTEhUUExQWFhUXGCAaGRgYGR0gGxseHxwcIB0gHiAdHyggGxslHSEcIjEiJykrLy4uHB8zODMtNygtLisBCgoKDg0OGxAQGzIlICQ0LCwvMjQyLDQyNC80MC8sNCwvNCwsLCwsLDQvLCwsLCwsNDQvLCwsLCwsLCwsLCwsLP/AABEIALUBFgMBEQACEQEDEQH/xAAbAAADAQEBAQEAAAAAAAAAAAAEBQYDAgcBAP/EAD4QAAIBAgQFAwIDBwQBAwUBAAECEQMhAAQSMQUiQVFhBhNxMoFCkaEUI1KxwfDxM3LR4WIWQ4IVJDRTkgf/xAAbAQACAwEBAQAAAAAAAAAAAAADBAECBQAGB//EADURAAEEAAQDBwQCAgIDAQEAAAEAAgMRBBIhMUFR8AUTImFxgZGhscHR4fEUMiNCBlJiFST/2gAMAwEAAhEDEQA/APLeGvVY3sPIx6rCyTO/3WXiBE0aIepmHNQoDBDR+sf94GcRI6Qxt0IRRHGGZzyVfSzFEH937RHUaZJ+5G8+cMPxAumlYRjmI8eYe61q1Z+mQOh/pM7eIxznm9FRra/2SQtFaSLatjtjTF5FoVcVDknCcAaodQqUxqhtJMG/wLCZwFmKDWjNukhjQzw5TppaNqcLWm9NWVToEkzAa03782KtxWbN9EEzPLCQf9vp6ey3zWVR1IemKbfhKiPie4wGPFPD6K5gfGMzXXzB63UvjWWjuuhiVVdrjlUrsYlVXQxyhdDHKF9GIULumhJAFydhiCaFlVJAFldiidWnYzF7R3nEZhVqC4Vm4J7T4pSogIoLRvER+e5wiYZJDm2WacNJKc7tEblM9TcQCNJsQfJ89RY2P2GAPje06qj4XN33U29QU3YaQ+liBqJiJ/s4eolgo1a0gwvaNa9FQZGsrKCBoYq2mzaZI8gC3a9uvTGdJoaOo0SwYWu9PT+Uir5ekFJFSW8CR2jVYG8XA6nD0WIMjtBomQZA6iEsOHEyuccpR+U4WWjUdMiQI5mHdRt+ZGM/E9oxQnKNT5fnkrBriLG3PrdUuX9GUmH+rU1A3sonwBMA+ZPxjCm/8kdGTUenDVamF7KdN/2rnp/K+1PR9AggNWRo6lGj7Qsj4OFo/wDyebdzARxq1qO/8fYAMsmp2sfpT2Z9H5oMAKZcMYVlIg3sTflne8Y9DF2thZGZs1eXFYD4ZI3ZSPL8JRxLhlWg2irTZGiYI3HcHYjyMNw4iOZuaN1hQ4Fpp2i4zHCayUlrNTIpv9LWv2tuJ6TvijcVE6QxNcMw3CJlIGYjRLWwZWCzJ/vtihVgsGwMogWT4E5ECzOBEK4VHksi1UQjhY+piLfHnFW0W6FZMs7YjbxfILPM+lHJJWov/wA7EnrETAws/CXZB3+6tH2qwAAtPtrp9F8/ZtB0apYDfof0wrKzK7KrCTOM1aFMcvmuXTLcogn+9xg/e1Q10SjobObTVEUyuoEgT0/rjbY7whAdmykA+qLydDTpVNXYX/PfYYzp20crVUyZiXPrz65prmsseRjLqN4O35bYE01xQi6xQFWunqgod9uuOhdcgRHxlrLKVZ2mtRdgCBaI/sDGuxxBQYXOjd5JLTpMTpAJPbDJIC0nPaBZOi7qUWUwwI+f7vjgQdlRr2uFtK/DFlK6GOVSuwccqr6uOUFE5LVrXR9QMj7fOKSZcpzbIchblObZVFThH7UNRUU6sXZWDI3yAZB8/wA8ZYxHcGgbb8FJRzZDQNhKs7wM0CPd5g2xWY8gn4wduNEmjN0cyudtotcjlvdcMKNlMhubpsY2/lgc/gGrtUJziwZc1k+i74/w8FqZJ0BhpIIJ0xaLCTfx1xXDzZWuadVaGUtBoea6yuQenVDISAqkvSJJVhAGpDPMp7G4JwrIQa166+UZrw9u1nn+0u4olKClEjlkst9heFOxAxoYYubWcb7KWgh2ZyTAdBh5Movh0SGVDU0Nz2MLB6Ruw6i/XGNjscQC1h011RGRuc4Dnw8v0qHO5tqtNqlNfodQWEGoVaLi1vkzjy7CW0OJta74WvJLjYbV+SaVKXts511CjkKpmTsJNvqJ2sLYyy7PV+q9M2Lucwb5D3019KXWa4uiBzU5PaZdQqHSSpXaOt+vx9+LL0HmfdUElEucK2F8mnUn1KeZrPFCktu0R+G4JnyLW7SMWhNNcfJI4qAPkjDRQJ05r5UrKDLrJuvMAQFYCYJEhTYEbGMChklbo0kXrvW2x/SYnjjfbqBDdNrPmEDn1AjUFIWCq7AFIKgR0EC22LxTyxuL71df10KK+GCVuRo0bX7Ub6n4G9ZFr00Uuy6n02JBAIsd23mL49P2R2kBcMrvJv6/S8/i8OI/Gwabny8/K1LUOCVSTrVqar9TMp6dADEnxjbxGMihbZN8gEm1+b/TXrigeI5E0zuCp+m4n7gGxxWDExztth9UVhOzhqlz4u5GC4OKFWVU+dO4WBMwIG/eYGM6WckhYghGxKzzmZetTIplQ42gyfN5gWxR0j5GkNoHgrxRsheC8GuvcorIZSLu+uLbyxPQTsBvgwhGaybA+UGafSmCr+E11AiBoRdpABk9gP6nB3O4CgEjRBs2SknGKVJSxTMvTqAHlYAg+BAlZPziksjifC/KfZaWFdK4AOiDm89fnXQpjkmcwhjWqDUQzFhtYgDc3uLWjBX3x3pLPay7GxOmgrr68U4pZpgsG8733JtfGVH/ALk8k9KxpjDVlm6zezAuTbz5+cOdntzPs8EDEBraB0C04fwNnQVNQPdQL/Y9Th04prX5SkJHODSWjRLFZUqPzHUbCbeY+cNukBarEPexumi/ZhC6xcndf6xjoX07Vcwhjr25oNsm4ElTH6/luMNh7SatMCZhNArIYsrrrHKF0DjlCN4fTT6nYQPwjcxfraMBlc4Cmj3S8zn/AOrB7p7S4jRkMKbkqJlSREdoYHGVNE/ik2xub/sQqLOcUotlQXYMpYLMXBI1AkdwJ6XwjDHJ33gHXXwm3NuLz66tRA4/UJBMggkDabWJkj+/1xpRwh4265rhhg3Yp1kON/tFNqbqNQueuoCJgSDqETGxFrbYDNhnQnNwXOhAqitMzxFKdAsx+qE0qDBO5IuDAteZvF4wNkbnu09V0TNaCjKjXlbeB0xusByjNumQNKKzKzy6ihZWIbTIAVSST4tH+MKY3EZGlg3KIzfNVgV/SofSlOjlqz1qLuaIowyLLBZKyW1AA3U8u/6Y8lirc1rTvfRWxBKcz3XWl3x4adftNnyooZqhmU5KJBV2AlH1KCt13G4sOgJm+EXS95G9tbbfK0GQmF8Zu83+3lx9L81QUcmtNQru06mM6GhQajFSSS0ASAC1oA2gQk4+OxwAWkzM6GjsXO14nevwgcvmw9GTSZ6as6VNd2MCeliDNh0nxgjn5RmG92ENuGdJJ3TjpVHXjW3n66cETkSHVNFVWpTpCwCQ1/qBMoYgRe/zgXiDCOavJkMzSB/rv67AD8n29BK2irrWkxZ1cAA6gV2B1WIK2+McymkHhSJKHOY5rt7B/gdbIdMyz1yikxAOpo0sQTYX6jFmtLorpDnLYMWLNArniGWqRGtUIAGiQACWkAQYAi2LR+J13sqSuYyPIG78K4eanc1Xa1OsplzAe5Hz1P8AIYda6t1kSRC7j25Kc9S5RVCOpkGQTI33A7n9cb/ZDvA5vG7Spdb6U6wxqlEC4bFCrBH5iiGbU1wBaTaLmf5/3E+fe3M6ylmPLW0NLTThWS1oWnRI5bWHkjr4m5wzBDbcxNddUksTPkfVXz/X7RWXy602IGs2nUzCSTNwNkAH88GFMNDr9IL5HStvT0A+/E/wjMnWQwJk7QDMAdBcfnijXAusn41QpGvA2+dEn4/w8Ua4qKV9toYSVkOLkbSfuOuLj/jkzuIDfOt/z7p/Czd7F3e7hppe3XJaehKkGsT9bsN79Cfu0mft+SuHJa2Rx3J/lXx8eaSMDYAqrqrqIHWZ8/08YjMSy1TKA+ks4izVKioCQEMsQTv/AIxq4SNscPev9kGQ2TxvQJ5l84aS2iN4HeMICMzy2pLxDHR32SPM0BUb3QJeSwM7Ejr369euNXINKSLJSwZDtseuC4yVeGWNu39Mc12q6ZltNotdQvEgmAe+GcyAcp0vZY8U4a1MBzpCsYgdDH+cHhmD/CEXD4hsnhG4S4YYTK2yoUuNdlm5/sH+WKPsA5d1STMGnLun9H2gh9t3MdNSgfqgwk7vCfEB8H8FZz85d42gfP4Kwy/EGqkq+kr11BAFH+8qT+Qwu+AAWb65Dj7pjI2IeH+f4VLwrh61Uek1ZHV4CaSW9th9Elr9SL/GM50xicHtvT6jijRjN4Tx6+NUPlvTK5dHeuwIWlqYKvMpJGkKxsWJHbDL8cZCGxDjQ8+d8VD2Fx15WffYdcF1wY020uGFSDKlkC1Fi8H+IE2kbT0nEYnMBlIryux/CEB4qH3S71gKKkU7hhJUi4N+bVsBeBaTa+CdnSSXtoU1ky/6qWprJAJgTc9sbL3ZWk8lJOiYcJ4c9Qu9IKNAOpahZGqrpFlmbEEjseaD1x5bH42N9+ZpPYbDSucM3K/T6Iv1HWK5RWWoKilS4q6fbpiUKaCi6jLDSQCbsBjLMpleSdCBXXyVpR4YYeFoAsOOaq15WfgFF08r7uTVctV1FqdNlJIXQ6hCFXfSIUCO5xmtkAnt22q9AMM52CplXoefIH3QPDvWCPnqZqmolUg0qgJ5NRUgWmGMwJPjfEOhqJ1Kvfh+IjZVVoeV/wBq3p596Zam0ml7YZag0gs19RJJgEdRYCRtgD3F7R8JmPDtbK6v9qzG/ih8KXzHEXTMVaylfaakHcMf3g2vyjT0P2GCkWwDjsoawslzHasxGq3XOroNXXXdqyh50gwu6gCfpiJBvf4wBwJOXlom4ABcrRvqPTZDVAzVaJoECKis6AkmAslmW4RfEnf4w1ED/qsjGuaT3p516DjXtuteK5f3KpFVaYYCQ7E3AIuDqgi/btikYLRQRZHNfTuaXUqVQBqbhqqqBuDcGQCIBVpncTN8MZtQs8tBBJNLJ1JpvcozSvOsaTGwET942M4dw0vdvBdteqzZYs58I2HVlefuLkY9duobtayOKFXC14nmQQoFtQg9ombdpO/+0Y83iHig0cft19lTDxEEk8Pv1t6o7NcXNlVtIFoW5n+Sj88FkmJOUGqS0eEH+zhfX1RFOmfbE83yYnqSd7T46DE07ILQy4d4a0/HkFpQ1bB1CjdaekT9yZP5DEW/YGvRVdkGrgSfO/0mXFuHvmaSoihirqQoImNmE/Bn/wCPjE9w54ykcQf315KGYqKJ2e60I/I/Xuhsxl6lKovuhaTsxJFMgnTYCbdwNybE26YZxL3EDMACeX9KIJGPFsJcBWp01THKZkPmdK6pKJbqSSxJttIgRhR5LnADdGbTGFztrP4TwZE02lkhnv0v99p++DySvyhrjoECIskJLUFltVWsdREL+G82mYMWbe07EYnDTvjca2S2NcK0364ckLxLKPRLEVA1FjynqpMypjfpGH2yE2b0QYnsloZacN/Pz/aF4WhZiNj5OLwk2r4khrQj6Nco5L6SBZFmSY69lXffqMGc+tEs6MPYMt+Z/HmV26tVDSSSTI7DsB46YLA7LqqAtiIoLJ+CVQs8p8A3/XDIxLCaRBjYia1S4jDCaX0YhctmqM0TJnbz/wA4HkaDfJDDWt2VLSo6kApcldBdVNnIgtHXWB+HYxaCBOTJ4X3Jqw/S/wAIMQEm2/3H7+6bca4nUq0aYWl7hqqGqAyBywqiQRYsHO+E8NCInOcTRaSBt7/hMTPDgNauift+0qo5IFi70Hy7Ek60Mo25IKmYB8SBO0YbLg1tNId5Vr8/tDzEirWvqrKU2PuOzKCSBpBaSQIkk6VED79J3xXs+R7bY0XsjP3sJPwChoPusgYBdWlhPLNyOxAB36YF2zjy2oYzR419vstLAYUSBz3iwBx+6tG4pR/aaVGoqNVqAqqhWLLylypY2AsthcmbCceVlzMYC316481r4bJJIc2mlA/gjbah8+SU+rqND2TRqUgUDaWRJXRHPqLFDvvsYve1ujmD5bdxu0xJhXswvg1y0G373XlqFnwzNLmsnLVArKSukxqARtCSRZmAC3+N8KTtyTELX7NfmwzTW43HNJ+G8IylcmhoVqzUGbWBBV2KajNi7oxa2wAIwWaSWNt8L+iTjZBO+r4En18/wnHE+E0Dl6LVa6sUpupqSQIpnS8xN5AB3N9rYCMzXEAbrRjmjfGS7UN48+aF4twnQrIjEJUUOjgc5OiCo/CVA87E2vjg/XXgrNGdri3S/lDVMnXNHLmhSRGRl3uqoJmdVypGm3XFWuAc6yilh7hrWaGx8cfP1QVCgpzKlJOpGqVlLGAusSrxa7RaAYnthzMxkVnUrCnZLNiQG6NN+tcb64p/mcmax9tQshQwtIMQLRy7WPWI3iyTXk6lackbY/A0VQ/hLVBoVSo0hAwKqCCwNpBKmwt9PWcHcbaCN1lhvjc12345ITjVB6lSnVLHUEFmEapYmeo6gdNsXguqVJsoBcpn1DyKqCILM5CgATsAAAIgY9V2dI6XM5xuqCxQynXxU+caRRgsVqqQF7MCpPS9we4648p3jDTeFivLmiFjgS7y1W2ZysP2Ub9x5Pi++LvYA+xsN1SOQlnnwX15fmYGGiATAJFrRdvhe++Od4tT1+T7KBTPCOHXt7rTWYgIiHYksFI+0gz/ALicW4cB9OvcquUXZJI9L+u3xSZ+nuJt7mmmCw7np977mBeSScVbKA6gVSXD+G3BOc9m1zk3hlP1kEEERqABAm2DF2c+aC2PuW1wX70uDU1ZhY1XCrfpY2nsPPXERyAAyDj1a6ZjpHCE7AdBVHqXiRq5bSiFqupdJAuDImJAntE3mMSHFoNqj42d4HDTmp7gOcqlnWoClUMWboD02+0R4w1hpHFpGx4ooiicSKsEaI/jiA0yNIFwwK2kzJkdfnDtWCs98QjLXDjYUvxGvGhQ7AuRcWsTzfcYDK+qAOpRsOy7Jbt0EaKmlZEKqiB2AtuTufJvg4NNS2XM6jqSt6Wcf2y1Ea2j6iDpBG8AWPz/ADw40XEXMKG6FmfLKaHLj7oHJcRzutS1WRMmQu3xFsBhinJo7JmbDYLIQ1mvuj85X1uz9/j+gxrxtytASsUeRgbyVJ6fyFDSHcnVE8ygqOmxN7/n0GM/FzTAkN28jqkZZXF+Umh5KpylEuoLDLVEUAhoKaYF7lY0x/YxkySZCQC4E+9/yjsjJ2o/Tr3XOcr5DUqyzVB9BpqxcdoYXP3JxRrcW4O4DjZFJuNuHA0N1yTPLcQoyaYaKjTpRmQNMR+EkLJkwbyxthTuZQM5GnPWvqm3mJ4yjf2/HWq89bOQ1RqdOrTQMA41kxJiGUgXJB7Qe2PQNiLo2hxFkaafpZ2Ug6phxWhXb/TQFNGqpBGojqD1AG9uowthnQggvdTgdAiu1Ft180to+9QpNDp7VRZZluArW5ZIJCg79wdxjzGKxnfS5hv+fwvYYHswsi8eoI1O+n091BcR4tWp5lNdRnFJ1YXEyoABsTeAOvTFQGoc2ay0nZel1PUi5mmtakRU96utF6RHMASeZpkXBIgeb4z2xFjqJ1q1tOxEboqa3w6N9LTvNVFf9nq01pPSYBaiBbBXE0yoFiJse2rxgOtmzqEzGcrQxg8B4+39fdSrenEHENBLUlqUK2oU7qsEhdOmyDSRa9x3Nm3SOdFe4FLOGHjjxIDP+wdptpt/KU16Nehw+vlnqE0VNtK2YagzAm5BMdbXxILXSB1IjsK+HDvaeGxpVuepUauXpe/zWpsoVohio+lxtsR9/OEg5wecq0mxtfE3NyGvmEDwjj2dfVT/AGc0HFIaXcDWYYBQVaBaSNupwR8bGa3eqUhzyvzOGUUsM3WCipmmc62XRUp6DPISL3gsWBMWAnxOCkW0Rj1VGEGV896AZQPTf6pBwL1BXVG1sUViGp8osoJkAmNRMgd7YvJC0oUU0gGZ2gP2/KOqUKL0tNkAMtULS7tO0k2G/KOp6xjg45ks9oDS7igc5m3p1Pby9T90aZZix1MGvKg7WOxi0kTgjACLIS72uOu6n+IVQyqJYkbEncG5+DOPSdkl2RwI060WfK0B+iXnGsVVC5TMaDMDe8gG33Bj5x41j8uyPIzMP7/CPbN02EBQLnwCLRO8Hr2tiTJY2UCOuKHrVSBIqktHQkEXiCdza9rYnvXHip7tm1IelmCPg7+Zifn/ADigceKsWgovJ0GqB9CroG4ZgCZPKAe+Ic5c0ahvEp8c8TlDCj3SxDGYI/iJkzJFsaEesdt361SDwBNlcdOtPlMcrnBTpApTfVAhUWdvG1lnqcUe4cRoqtBugdeaQcS4tXraipYUp2tYm1yIJMnabYG4uJtuyO1jGin79FUvCqVf3NdaoJiIJuDveLfrjXiie0alKsyNOjdFX5daTVEatT9wAMrKsm5iCRuYvt3xElkZmnUJbFv7s5SDlOvv671ql3rjgVAezUyg/iBUapExeDddiOov5x2Hzy/7DUbe6AJ42Gg7Q/j19fop7M5BhophdRdQwtaT4N5EduuNBsBc3yG6HHO0lzyao116rpsi4kKpVWMFBtIgX+d+2NCOONvFV79houNkcfXr1Qww2iozhy0y0VSwWDdYmem4M4HKX5fBugzF4bbBqqLLZ9RThFQKv0yNTGNzLWn7YypGOLiXfpZ5a4O13O6B9TZ+qz6HqEqFBCza46gdcMYCGPJnA1KeiFjXgl37e4mGiRBPU/fDAwzc2Z3xwUtiARPCOGGqZZiigjmgn8sRPMGCgLPJCmxLYiBx+y9C4HRSpCVVSqhH+q6qGLrIAqKJ1SBYsZOnY748nip5In00FvlemvLktrBxsnYX2HedUfQ9ar5lslV/aakFFAI2BXUNu1xA/ncgwMXFdoiAAuBK0m9nBwIadwsuE+mq6e4Kr0HRmLKqpGmWJInSCZm89hjJxXbEEz87QQVsdmh2FZ3bzYG33K0qf/53kKpLVMuDUYQTreB2gKygD4jCkfakvetF22/K/wAqZw1xJAHwpk+h8uhZRl6izvoqVADBMHmJx7dsOFcMzX/ZZYGKNtyCvK/2mfCOGJRQU193SF0DUVaF7WAkDzhabs+J2oetbC4nEsaGmO681lX9P5gm1Zaok6CygVaQOkwhMg3Xqbi14wnLBlbQ2TI7zvDK7TevJfM9w+kz5mgzGaigldRkIJFwOo3Jj8Q7DCAcW0a2Tw/5SQ7WwB+Pv+En4Bwg+1XyukVKcAqdQAYEkRM8psD0Mzi0r/EHjQocLGxtdG/VvDoLqlTOaSnTam1IpCVSWhoSQFAJ/eFtIgkR1x3+hLrvr6LntL42sFg/j8hLOO8ORqbsj1GKMQKfTnkxvpFhv898FimcHajdCdhYwwtbZI/KA4vw/XVCAuLg6QjFQwibgQNtwSDGLsk8OZdPCC7KCa5UataZfgNJBUqVCGYg6IMcxFjH1R3EbE9sT3xNLPkiGYgHrrdKGkalNPSCpK6Y0QZ+kj72wZvMIbzu2v0h85m4p6QvK+zdipEx3G2NvswPLvIbrHmY0yZgk5ONwlQFvmHy5XStPSergtPmFJIA+ZOPJOMR0Arz1/alsc7Tmc6/LT7gITL5NXJ5woUwWIMXJjvA8nuMCDQTVgI7nlrbonyCY1OFpSYSwqkG8dJuCF3YfB74YMLYnam+vqlG4h0zLaMvr1ovicPollBZizCdIKrHMuxYQRpJPTY4E8Mq+KOwyEkBfFrO1RdNgpK6liWEySF/2xYeYxTJrQR+80BOiLrZUDapJEOVJsxuWhu8dSL22wVriPCDugPZu52nDrrmnHAP/uKiimSrCbtaQBuGBF5kfHTE3nIAS8jO7jL3cVh6oX2qdLSFEVeY+Rt9rfpjgS2j5hUhpzj6JxQqiGY6dIWST/nGy94a3ZS23Euvbb1VTwPN5dnKUg5rAj6vxAkEFQRYBb9NxvhFkhOpKy8XC8i37/QoD1E7pUEJGi5M3g9bG4EEXxrdntbbhxOyQDQ5vi46fwu8rXVBLEcpIQncAxYfy+IwWydOaUewu29/Xmvj1UYnQu9jGpTt0mx/ngrC7idlTK5o8R222KDyHDKepgwkW3O38owzLM/KKRpsVJlBaaK7znAQZKGDaAdunbv/ADxVmKI0cqRY8ig4KebUpi4j9MPaELVGVwtfnqlvqJMCL9hiWtDdlIaBsvtKJvMeN8cbrRQ660VZk3NKmkMqg7LczPZtwesgWxjYhpe4rJElynw359aJ9w+qFFNfcVIYcijUWckw8qxYnYc21rXxj4qG2uOWzz2AHKj+Fu4LEZSxuYActyTrrY/geSZUMwq5oh4TklZckvMkkLFo5p+cYHbETn4JrIwTZs6bVwv4K2cJJmxeZx2FVfPy+QmdLilJ1ZkbWEYo2kGzAwRfcg2x5D/Am5UvQsYXmgtaGa1CdLLPcf8AGFCCw1al0dGrC290f0xduJlblo7bKmUrFsrSP4RjRHbWIoaq4lkGgK+U8moMj7T0w0ztsvFPCl0ziKKG43wNMyBrEVEnQ4sbgggxupB2wP8AziJDWyrFL3br4cl496p9BPQqu1JmpUxDKC0yyjoAAJkSN98bUWIbI0EhXGDLyXQvob+/oluazlVnNZqlR6tLSAFBUwBLgxudrnBGsbWUDRTI54PeE6jlp62qXhjjMZdmZKtIe6p9xjzNGoENYWAJEDvM2wBwyOoa6JiB4l8RsaoTjyUcmqs2YklpFEatpcFhBglWCxJAu1rYKwZxdJbE4kRyGMHQevWnJK83xejVRxSpujKFKkkHU0jmkfii0CLEjFwxzT4kAOaR4QVwyKjc30MetrmSdzAWRAmMXBQXDT1QecoyCoYc30x9tz0HSPAxp4HEd3IC46LMnYBqOCQNY49LaENUCKl8eMB1TZ2pGHIaV1PUVAeguxB2sLQfJ6YOIBWZzgB8lLd/ZytaSfgdey/Z2mi6Wol9MX1ETNryu0zsbjAtAbaDSMAap5FotdT0xVHM4YqyhQQVN5I2HN3G5nBIzmAaNx9v7VJGlpzOrKfoeXwtDVrULujBJBBQgQw2DFZHeQb4l7n/AByUMDNufPl78E/4HkKGarL7lQorUyqmAGZpvBIgNE9OmDwsZI67r8rPxc00LKaL1+B8r0Sn6Gy2XQvljVLIjMwaGVgBcGwgk/32mJjWSAn0Q5J5JYq347bKU49l1zFHWv0cp0x+K0CLQOn54bljaRfAocbnMd6Kdfh7clGozUg3UyUgQZnp/fTC7nEtpNNeLzbr7lK9fLulTLvJpmBseS25g6li0+NgQRgQaRoFd7mP/wB+uuuCqU4u2bhqihXg/T9LdTFrnvEdsamDeA4ArFxrMurV2SICqJI77dIn4EYbJGYpOiRZQ1bjlOmzU2ba0KSYteybDxjhI26VxgpJBmaPn+d0RlOO0yoBbUDtIj8hufi+CEtPiBQJMDIHHSkZRz6wCJgmLX/x98XAzbJZ2HcHUUq42UAOlQJNyB3vckfyI+MOQZr1KewucnxHr5/CTYbT6+g4lcqvLNNOm0GdO0fyxlvHjIWHIKe5t8V29S2o7Efn9sVyg+FQ0EOoILLeuP3dNWlllrEBTIMHQbEdZF528HzDoQXFp/1Oi9WHPjpzP9m6+Xl17qy4P6lyrqhDRcgp9RDHm6C25t474xu0MA1p3seRXpOy8XJioy1wp1+l/vyRFX1D/qAVKXK6gMQQoBgw0kfEzufEYyndmwaaHXzK0WRhxfezavX0+qlM96sq+/lxUr5YUajMNVMMZAVDuC0HU0XF7W3wQ9lQhjiAbA2v9oLcVklaG6tJq+jvaqa/GqeXptUqVFZUEtpVmIH5Yyx2a6R1N0909O2m5i0gdeqC4H6+oZhA8+0pqe2pdT9R2BiQJkdeuCf/AJD2uou80sO6dHnbZF17plxjieZpJINIXiYmJbSpIJFiYH3waHBsB1PXwUxHDA8a37/wvNMj6gzOZzObpZgOKj0oGmnC06iTpaJsImG3M413sa1rXBAwheJnR1XRRGZQVkqfunFaCSykpzBTpMk7G0iZvtijSWka6LSlaJGluXxfHXVr56SzGYzKlq5phFikKZAUMx7ywg9QR+KMMGJrDpuVguxTy3KdDpsguP8ApepWrCuqkgIilWCU4hIk6m0AHSXmbicEbJrVKTCxjQ9zr5pfnMo+VqAOwIm6qJNrQNMg3B2tiA7OCmJBko8CuBxSgigFy5gSmk7fwk3Gn9YxZrCSk5JG1VpHmc0TsCgI2npfv5Jxv9m4cV3j/ZZszrcgTjYJCGENWypRyj8pG+x6SOt5GPGuaWmimGODxYTPJZOkXVarMSwhRtfYTCsR0tGL0ALIs8kJxddMIA59FFU8pWpg06f7yjVtdTtIvpYCDaNYHTfBozKPAzZ3XRS0hice8fo5vp17LZvTrBCtI1hVIlkK6QVH8r98Mf4lNIYTaAO0AXXIBl53eqdeieE1671S9BFpMCtViDDMCCbEkTvtA3wPCROY45hodNVPaWJa5gynUG9P3wXoOU9KZSkgWulNqczOmIPSwNv6nDL8paQwUVmRyS96HPca+Up9XUfaoa8nmXRSy/udWsupJWRJmJAkEm3XAps3d0dfP8Wn8I5plvbkPzW39qY4pQNKnRLyWdgr6iCL9enMJgg9I+60EzjbD1/CexWGDWh4FE+laemtoCrmjUUGyknSFNQ2gRsBNjMi2G26jdZ5pjj5ca6Gy09zTS/01iCdPTRzEwV8nr4HgU1arA5jv/futuB6zTmoqq1yJERDadz9IkGwN4PY4awseYZjulcYQHZW6jorSvnXZCdSkAm9PUw8TpmD1Mk4PZKG2NrXVXzQ++/spz3goAHywB6fGLwyBopaWQuNn2RL8RBSCurmv3nYR/ffDT52ltEWgjDkOsGtE74EAZMwD0P9/bB4soFhZ2MJGlJpnsotMK4VmAMkCSBaZPYW/lixxBa0hJwyvktpNdbJdVy6sodOtytjE36Xj5w5FISBmTTZHNdkf8oQWwdH3TajnLoSGLREn/OFXR7pB8OhFikRmqzESNx07YFQaChRMaNCvLMzmXLksYPg2uZt/wCNyfvjxMkry8k7r20cbA0AbdD5R3A+LVablaahmfSALgyswQVIINz+ZnHU6U5S2ypc4xDO1+WuuKfUvVWcWsdTKrurIfbUSAB9RVbNbr4xEmGzEMO4vZdDjMgdI02DRN8T78UioUFasEKuGZ0WmohZJsSZjSSQI8m5tiZW6n6KsLj4STpx8vTrgvTRwmrlHAza5hkqNLvOpEgEyrrIUQIIJkzthN2G2LKWvH2wWseJAddrIO/L8hA+puAvSNT9lLxUmqBDEVYZnZSFBGuSIJ6LAjAI5GkeIfwnJ8M6i5hrckcCd/nkmlDNNRc0qxapSzBLrrJmm4HMhb/9bR0iDFr2XoEZmiiE93ZbJROh+nXDlqEbWDGuHBhRTDFbEEMDpEjZg07ztHfFSfAijWUUfL+UpzvFfbGZV5poqBtIGmXBMRe8kjoMXYwnLWtoc8wBe48BpzSj0XQdqWZqOnM9JykKToIIEkfwm4BNp++HpAKrlS8/FK5sgk9U54jRraaaK8fu1vHITcCwUgESLzJjYC2AMIJop5sYA70kZt/bopS2b9qm9KrUU1AtzAACmbAxYmTfpHmcMFgYbaNSlTM6a2vOg+vvyU+CoL6NDA042AJ2kiOUkG9okdBiwJ0UPot4ILitBBTkyG6Enf7T5xvQzRjCVsRrvxWIe9E5B29Ejo0HcnSCcZscc+IJeNfNMuexm5TDMZBUSm9VvqP4TOterA7SDaD4xL4WtjDj/aXjnc+RzWj54HksM4KekMulW1WVCxAEbnVeZ8/bABl4pgZvbzWvDOKspSS3KxIIY7NpDBhB1KQotirS7NdqXtaWZaVPl+O0vcps7vSZwdbASNMnSB1YBYvbrh/DTMY0NGm/9arLxWGleS4gHb7VeiIyvqdlqPl8vU1JUJbVpLEEAzpUEaiQPJx2JxQYfAbU4XAd6B3opFcC9T5yvroLTFVVHMwMSCTpNx1t+WOjmc47KsuFjjFg0nXp/M08ugFeARMAKSziJmIJPU77YaD8ja2Szh3rrCo85lsnmaWuqaOgbOxuB0jrvG2BuOuotWY1zR4XUotODalY0lmirbKqqwOm25DEaebr0+cWIa3Rc1ssutC+ZQ2SrBdKhSFckSYIDjV/BbRsN4PN8YpmAbXNDLSXHXUfb34rmqjVqQJLJUpXiW0SIOk7QCvU98HgdZaDobHoruYI3GxYPlr6qf4jXE+4AQdiRa0+OoG2NfGRMA7ytkWBhrITpwQOUR2IbTJvJte4gkHr/wA4zI2PBDuB6+UzK5jRlvryXD0KiENpgGPgHocTT2utWEkbxltVWWUKuqJEkzNwZA0/K7R/1LHem1jSAk16f37r7xTjL6NEKykANqZQPAkEMD2++LSyUNPuq4fBszZrI5aH+qRGUzJc+3TW4TVE+QoH6HftjQZK3Nl5IMsQYM7zpdflEZfhbB9VQQoliJkmP+T/AFwZ84LabugvxTSymHXZbnNg8oBVtIIG8z0X8sLNkAcc3BQIHEgjWzSRcdyta6KKqPp2iA0/N/H3xl43GiYERuIr4K18NH3ZBlb83YUc+SYtpC31aQBvcxBPgkDHm3vaN16eLCyPAIF3Q+37CacF4I/ulSAagYKKeog8wu0qdgP1ODYWZrnCuPsEv2jhZoGkO0rfYny01Tbi2SWnUYLTNNwIVdQh7G7C89TvNhudnZ3MFuGnXFYmF72SmuOa99NvTl8Vv7l8I9JnM6Fq1ipZv3dEKQtgSw1HUVYgExpMwZIwhiJmxgOdqDrQ6K08Lh3SOe1mjhQJOt/FbK89NpmsqtaiuZao9PSwp1SKiFTqGnUAGXaL2HbCsmJaAHBu/wAp7C4KR8jmF48PIae939FQVMqM1TV1p+1WAI0TANt0OzQP5nbC742yC2LYgnfhnhk23Pfr7qUoaB7+Sr0wz06YqE03ZmPKUfsQRaw/iwJzXAggcUyJczqLtK+mv1Rj8MISn7dS1EDVp3JInmBM9TE9rYE47pjDltBp3/CAz/DPeoMhr0yXsjupAAJFiwXl2ifjxizHhrhQ2VZzmjc2rv0691MZivmMnq9yq0qvs01Ky5BcajB+oRcbTIxotLSPCLvVeZna/N4tMunsU04lxd2SjVRFdKiU/cpiBaFJhYlQSV6GwP8AEMVZG3MdNUV0zxG0E3fBLOI1XjT+ypoYWqNADOIIA3uCRKyN/iZKMwk768fJA5+tRGWpBnQVy7lmKghNPL7e/UgMSL3Xpi9ZToly8vGbbkpbPVixUuytYWBEDxHUef8AjGlh2x5bcR8/hJPJJIWBzZnlOkeB1+MEkxRc7wmm+nFU7oVqLKD6TP8Af9/zxmJhfAcda5FZFEaQ/LaQ0/pHUfF8da6r4prkGoPTdGDWAhvcMATchZAJmABBufE4PnbWWvqlHRyZs4d9B/aUhAahFQsekjxbr0tgRq9Uxrl8Kv8A0Tmf2cqKS6pbS0iYOqF5kF1ba9trbHBoWbk6JfEuJAGh61V1WrKaoWkiqI+sgck6rEGSwK2gdOt4wyXENylZ7WNzZwoLiGbNSsRTRQ212hgLQpLEqgAEAkb27DF7rQIzTW/X7WWY4pWpKaVMhWTmcoWZTybQSDBMSwMCRYacBfM5rq4piKDOM1UEy4Vwup7pSjFRUAOkHdoLVIJJ8mYgyR2xYW0Uk5AHeLj+v6QB4iatVg6kSGBCgAmwgfMA9djfbB2SOa9pHBQ9pcLvVKKqC4MxcQRf79Meoblkjs7EKrS7cIbh2eahUKVdQBjQ0C0neCOZSN8YHevw73Qy7HYo88LZ2B8dabjn5eRVRmwpWyrpmNrQOoMxIhewttgxcCCAsdmYGydev2f2sM5pRdQqKEPMSRME6YkRBOkWm9xYwTgTyBqTujRhzzWWz/f0vf7i1K1eI1CzBX1DqQCCdpO+3/OAmeSyGnQdHitduHjABc2k49O1fcrOKYMlRpnppG8zIvOHsHO3O6uKz8czu4Wl546+6sqlZgACZsJI3baJ+0/ph+tbCwAxpNgfx1+1YenMmuWX3KqA1iZ1Fb01iAurfuen1Y8F212p3sxbGdBp5eq+g9jdkGPDgvAzHXz22WvqHMUq1AliG5SykAE2HQn8rYw2zPurK9JhsJlmGZg5a+a82fhzUa4Go6GYjYb2Olu4ghu9hg3eBzdd1vMbZsHTetOv5A5r5neBe7XNSnVWg34qjEwZIgm2wEXHbqRODYbEFtMKyu0Oz2vBk4jfTfql6Hwb0/WyvOzrmUZIZzSUtHNaZMrMTIk/kAed7mttu3HrksWBkTnFp0IqtKO/3S7iHAKTVlrU67UXUnSpXUikiORTpYJfzAJAthX/ADGuGV4TceEdG7MwXx/utLU/wzP16PEUXOUz71X90GXmWqC3IykbxsRYwR2jDDm94wBhtBieyMuc4ZSfj+D5KtqcIzRrO61VSGBRmJhGH4WUX0MN7dPOJgYQQflGxM8Tou7HEbef5W3qr0pUzOYoZimRQqODQzB06wQRKmxUlSRpmeq9sOOY12h9ViRYh0Wo9PlB+kuJU8xWqwQKtOFqpEHUrODc/UJmDjNkYYwAfNbBxLZLych7bo/iPCKFSnUy7F1VhuIIUiI0ki0bQBtviglykFSGPe2x5Dr+VG5r04uVoFfdNVp103cfTpiACBK3G42tBwwMWXOGUUFSLs1uV7n77IOhV/cCpmJUF9DhZLEFah1LY31EXgkmPGGmvzAgJCeEQ0/6LKv6lrGh7tPQBScBlqJzF+Y6QDIDKWfpOkr4xLW0g5nPcQ7Tj9duuCm8rmKJJ5NTlSQ9hBO8DSIM7YuCWm1Mje8FFTubafwyJPNBAa+4+cHLrGySa2iRaFB8xiL9kRcmmcCVl+pUyxgbnEgE7KCaRma4RVpmGQ2AJjoDsT2HnFsl7G1Gav8AYUtq/DEpHnrLq0BgE5jqvKMRZCCN77gienFtFVa/MNAhagepqZVYgRMXiBAmB2G+OonUKba2gSqjhPFADrps6gjQtIaZTY8hLSb7EgbnrisWdpzIk5jkGQ3R8tvRVvAc6DQrPVP71W0aSSGgAQYBIDkQCbyIw6HBwtY8rHNdkHFL+EFadViyU1ZkmGImopsx5+VrXgCbTiuQbHjsjl/h8J2RmczVJypolQiBwmnmMn8NhbcADaI32xWmk2TsiMkkY0tbrdXwQmWU0zBcDUuqYIMPMERIJsDOnc2tfDbXDLqQs2UEushA8M4YjLVCrFVRyhyQxi+oeDMTtv8AcbT4qCZedMx0C7HDAH1VBvDRN7jr5mbeMemwcmaMXuNFmSTuDcrSs6mTzRddCqKUsDUYSACBI07xBHySLiLZ/aUkhPd0K3tGw7oMpJJvl+evhb5Wm9RmR6bXaL2ljpbQZA/iMRNl6Wwnh2EalVnc0AOaetddPTX1SrjuSNV9JOlVTkgTsQCTEXgCbE3GOlGc0mMNIIW5tyTqp/L1BSN4eZsAQZFr+CSe+2BMlEem9rQe0yjTTr7p16fqLJCoVrAmBqIB7jwZ7998aGDLSdB4ln45rqBcbZ6D59PT4Vb6P95arNVpqhEFRMwRtpgwO9iSY6wwxk9t4uSGHLsXaey0ewsBBi8SHNOZrNTpx4Xp9/yrH3K9WSg1KNyCS33ED/m22PHMic8WF7/LBFo7Q/T21KxpqA5WqRTa5ktANhJG48X/AFx3cuB5IjnHKDGMw9Et4pklaQDqZakkyOlgduu489pxAtpTET9iRQrr464oCsKhpNFMlmEkCSVMAkQFJjcfIwVjBnrkqYmVzYsw3ry3Xonp3LVRTo1A4DFVNSmxEGVkwyzBBJ3nbe+NCLDlviYfZeXxWKjNxyDXgdbHqD+ET6i4KCprUgFYA6l7zE7dZAP2/NfFYQEZ2j1CLgMbREchscCkNHiyaNJqIbyFcgT5BI+oE2I/MHCEbnt0Gy05MGS6yw+wv6WnNTiNw5VWU2JsT16/31Fum0x7QAbu9j+CsGWB5sVqNSOX/wBD+NURw7ipapoUbWgduh+OncbHDhaCwOCxRK4TFp65FRXrzJ/sdU5ygQnvclRdtLiWBEfxXsRuMKTMDgAVu9nyEuNCzSm+NZ3MVFSohqMywSU06VY3GpN/FsAhYHE6LUxZOHa0nTj/AHxTPNccU0VqVtJOnVpEzptMr9RI64D3Lg4taEdk0Yizkiion1ZlXq+37SD23raUKowAaNuabgbx22th2FpYLf8AVYuLcJSGxEEE8E4yGWAoVKWaZDUgaCSQWMhTqKgtC8pJAEgC9jJB4xbNEnJH/jyU47plkvTdJxNKhUQk7SHUEAWLM0Betgel+9o2uffCuKHPK2IDNrfBSfq3J1Mro92iVDg6QCNGy6gSCQ17wQCLYu6JxsuOq6LFREAMbpW3nx53alKaM0H22ZYtAPe+1sFF8Ql3ZRoDS598EA7MNyRM9viBAjAwikr9QqlHV0kc1v8AP9cTWnqovVdNXgsqqdBYHRqkgja4iTc9MRRtdYI02WGaqhmLARJ2mfzJ3PnHFcAnHBOO+z7Q0iaVRnDSY5goIIG8gRPYnEtAu+Kh9kVwTrOZyn7jAZVKaq5FR1ISCVgxYGyyQs3JJAxcvaRoPVDZE9htzvQdarYZIAPqqHSgjShAXTC6dZnXOkqdokb4Lla1t9ddWlw58svC+Z620r8IbirNFOqtR6aquiSFJ7iRYkEEATMAC+IkAcqxCrBAJ6/tDZmowRULe4paSNJRbidR073vPS1rYqA0a7qWuvyRmVyjVGOXZ41hQp1cmoadK6jAAlRF+9xN7ChY660UMGYhw63/AGjs7werTYr7rpYa9d9InluSTBFrTubY6RrSb1026+EfDzPFtoUdDe3HfQ1x9ltUoa6bgMrMFMNqPLqEyJ82vFpxuYV9Q5C7XmsGV9YjM1tNu6/Hp+Ux9OZlxl1FSdahgwO550I/MLGO7wuZ49/7QcSxvenJsf4VFlqiNz7zcfLQAfJgKP8A4nEByTewgUjck9OkQyUwz6pGsWUC7FZ2MAwBAvgMuZ7TlKNC8RvBkBKVVvSYrVS+pKatzFQg0sTdiZYFSSBb/OKtIaA46lMGZxJaNtSDdUOGnD+VK8Vp5LKVaql63vSF0KAFVou2kdDYwe++LxztY6734BHLMRM0NaNBuTx12tP8imikvMGYsBUTQRBKiFUxzC4IItJ2x5vtbECeUabadcl9A/8AF8D/AI8TyT/tR9D5m6On51TvI5DMKWqU5WUiCLsJB23H/WMsODdltzYjDvAY/XX491vlOCVKsPU1Kn/iNTbG473sZHXDDMO551S2K7ThwrSG6n+k7/8Ao1PUdRYqtwsw3+0hjpi/wZE7DBRgRepWM7tkhttGp35fu+uKR0c/lK1Q0hmcxTakBNOtS5ViwNwDM9ZPTvhl7GtaGHRZ+HnkMzpxrvpwHwmOX4GSpenXVlgEe2SRqDMSSBEKZgrB3OFv8VweXRuorQf2lDJEGzR2Bv1v9uSf8Ezz6AKo5tgRcMOhkdQLGfHfBmCWqkGoSWI/xmkOw7rafp11skfqnh49yitNSQ+oMAJBUsJ1dxzXnp1thDEQgOGUV/a3OzcVmjeZDtVfHD40XGczHt66diUJBAFotBK9VI/T4xpQxMksEAcK4H9FYONxUmHyvBLr1BO4PLgCOYQvD3qu+lQTUUEgyASvY3uIiD1t3IBhH3Wg2WW+U4k5iKd5dbKkzAZ6Zp1QEYxpY7apiD4Nvz8YUxUbZGZVq9nyvjfZF8+dKTrVNJdGWBdXHgiN46dIxg2+NxANFes7tsrQd71H9efFTHG+BNSLZvJVHaqQTUp1W1iogWCJaWJiABOHocaXHLLtzWbJgclmJoBHDgfLyKleL+vDWFHSpp+3cqLAmIkH+KSTNrDr10+6LiS4rMGJjia1sTSADZ2++6Z5KulZKdYVAKpH0xqvexW4EkSO84ALY4trROPa3ERhwPiKdHO18vDLTXSUDqAoKBWg6G/ENLcu9iPz0A4ubfBeYnjcyUteNeIO/mlPqr1AM2gDo1Fkq61J5lqCCpOywdztOwETjsri3QWiYcxiQkurQ8L105+W3mnfp/h2TpqQFqabQwJOqRMwxMC/Tvhd2ILXFv2Xo8P2Wx8bZG7ni4bjntX0XieCLFRWToayQW0jSWmJ2BMffYeTiRvSo51C6R2d4KaVBKpYS5jSL/qLDpbr9sWaPDa7MM1DXmgjw9wwVhDMQFB6z56dPzxFcSrA2aCaZDI01Y6vctrBYpyAQROqe/jtbHeyqTrVi+Xmgszm1Ap6ZZ1Oo1Cb9IEEsoj/ACLYrVHQopcHNojXiUyfjFObkVFYAw9JWKtEGTykg3iGEW7YYElbm/br6JJ0NnwjL779eYR+aTL0wtRrKxDIBdgQbwCfpBkXAER1mbjIfE7QHrRKubKbYw2RoeVeaOzUVgj0FDKTpnVJGkDctB+mLabXEm+LGnf6C60Qe7MWkhq9eq8/6RHA+HCpArUSFI/F1XvBuTexHUHvisgyxl1a8PU7BMYYZp2sB0O9AmgNzpypVufyNTMMDQ0xTgIhLAWEH29QGqNoB8SMUjc/ucso141WnK+imJGxmcugNt4XYLtNa1s/TfkpPiufXKVmUAVNQCOVDApbaARzfMA7Rhxzv+HM1JQw3LUl6cDzX3KrW9+k0nQ1Iox06QzKQNQBJg84O94OwsKYF5Jq9AidpxgNsjU1Xxr7aeyO4jm6iuuXCtTD8odgSTtMDcCLDx43ZkxFnRIxYIgZnbpjV4umtP3qJo6SqyoIBW4kpP8AUA9wBwy1fQRJIzmJy3/K74h6op0mZcwRBHKObYWbSw3Nxy3Mr844zt4lAZg5CdB/F31aRcF4X+1vmM6/NSNT9yHP1wYubtyrYbXudiMLTYxsbSbF8P2t/A9lS4hzIwKb/wBj9x16L5R4g/u1PbZ5ypBAPPqiQ4UwIKqTEyZjtjL7kuZ3jv8AsvSz46Jjxh2Dwsr4GhsDXbiTwVhlM8Xk7giSzGNKwTqO0QRBjr8YyRG7PRWw8xtjEgOm/wDCX8E9bh/cRi1NmJVPbvoEcsIedgYmVEC4JEjHoHsMQa3bmV4+OQYpz3myT/qL38ldcLoKtJWbMe4SJDkQtxe0WB8npGLscHHwOu/RIztdGMs0eUgVeu54k1RSriPAX92jmEVHenIAPPTdCRKt2I/CSLaemGHBr9zVLPY6WPVosHlr0PJP+CcPWmDVFMUDVA9xQZAYfSVJ237R0m103N1IBta0UtgPe2vXriusxVbU0BhUUnTaFqaYJju0H7zgoIygE319krIx2cuaKPDkf0fuh+I5oAUWlSNRExMREg+JH8jeMUOG75p5ij11ujR48YZ7c3+rrb6cj7H6FC8WzTOUqUkLgjWCAOSJB1RfQ33InwcKNeYJiCPC7fy63Wj/AIzMZhQ9pAe0+G+J5fj4X2klCuUqUUh1BDUg2kkdQL2M33F/nDpJ4n3WVkZsBqeHnx690bR4jQrL7ZctDQVqWdGG0GJkefzwN0IfoQjQ4wwHM0+Wv2/tJuNZWiMyRWqFVqAaGEG8AGQbnpt3xlYiJglOexey9X2fiJH4UGEBxbv99P5S7P8ADny+kalNNjKuuzTe+5megMdhhWaEx67jmn8PiGYizRDhuDw65ry+jw+nmczmKLQjoORwIgqxUhgPqBBBmCbDzjbw7gGAnW15XtUXM4toVwrfX79cF+f0vVpVQv7w02IvTBADTEjmmAdmiJPSMMNZepCQkxAYBkdwB46Hr+E1znB39lyzMKoY85crClgdRSbENyyO474ljCNNkCTECRxe45vPivnpnRSQGslOsrsL71BMhZLQFkb77X3wJ2KMbsrTstiDsds8Ike067VwN0L5D0R1SjQprqRWIY3WC4U9R1IMAW2wiC+Z1jfyXpXRwYGIMkIyjbNr8b6eS8nBEbX74fXi0Xw/MlGmSB1iAew+bnFmmkN7My5zNYmbQDe+8WgCdhjjXAK+vErjMZpn38kwAJJ3NuptiL0UrP3JmST9/wAsdailxiFK/Y5ciqo1MoH8IsDPS/x1MfOCHU6IQNA2rvhuQpeytPS7sGBfS4FiNwDv17fSbiBN5HCLSrJ4qmGgdiwZMwaG8DufTz8tVe8RRGQCmQAUKatRLgGD9Rv06z0mcebdi5u9L3Gza9hh+zYGxd0G0K4aaflKuCZoozanNRvqAtIBbk0usIGsQSABE7RONJnahbWcadXY/CzJ/wDx0Osxuo+/qKNb+evJUXGfTuWz6ElAmZA5XUtBMkhXsA4kRMSJMROLQ4yM22OwOKVlwU7adNWmxG/VLzz1LxZ8t+yoFUmWDKZmziOvXyMM4GUxud7Lu2YGyRxnYgE9fCq+NVS7sEZS5pKQxU6CegkywBH64flcdgvOwUG2754qVzsrTClkptqWGFM6LsLmFMkpJEgTcRa1Y/BxVCe81okdfla57IJmMuaTBtTMTQdiLmUmJsD0iRad7Y4RF0hYNG/bjaIZxHG2Vwt22+42qvLcJ/wjiDZTJU8vSRTVFoc6dbfiEBW6nrv12OIxEUcQsAHTiFfB4mWeTKXOABsUf42/KX5hWKe0lLMU8w7e6BUYGHE/u9Mq0agEuBa+2EXyGasouhVfrlS2mxDDtJkNFxzZtNfUje+PApTW4k1HJVw6tTqBnRqZLEoWiAzMS3MGYrFiobrJKj8Oe/a4eV+y04scx2De1x11rjuqDIcKy2aoLVo0hSMDVWp6TIgFlIuREkMNP54Znmzuyu2/HWqysLhJIWiSI2Rt68vqieF8MNF9YdXYheeH1SLuf3m8nSRAMXthjCxREU1wPXlSz8dPig7NIxwvTUafW/ayE7ynFQjnRMk3I2XoQYFub8jbDXfQyMNHNXJZowmLhmbmbkzc9uXXJWvDqhdOZNJkgqRAI/KCOoIwi5oB06+FtxvLgQ4cwK1H1G3JcjKShpEk6CGRuoAMgbdBK/GJBAohDILgWncapVxHKhFMfSD7wBEhSDqaRuZVtu4waOTLr7JOaHMMg23Hlr+ihspxaiKpamwEgTTVognY6f4SBqve89cDbGZDruE1JiBh20P9Xa+nC/IL9ms3TaKlWmUHTMUfyvEixnvgbO8BLSjT9wWtkHKz5Hl5/dLuMZTSBWXRV1mPdpgDUT1qad2ABuN+vTEuLWeJ2mVUja+a42DNnoDl6n06tT3Es3ULAdAsAA6XN7khlAN/ItbGHiZu/fmK952ZgW4SAMGvM+aZ5DOt+xV0Kk6VLIpgHUOg5tpgW74PC3Nh35zoKpKY893jojHq4g36DmvBq/E6rVDULkMeot1mLdJxpsYGNytXmsTiH4l+eXUqtoeo61Sioo66lYjmVVk23Ygfhg7wP54oxjgaGyYmxET2B1ePj1tSCyfEKlepUpZtioKsrWIhlIiy3JUxYA2EQcGDSNgs+WQmrP22SV85WCiTKSQLQGnfsTtv+eKmIf7EJhuOlA7sP0HD9oNsyxGkklZkAkwD4ExjqCGXudoTaxxKovuOXL6WMRJgdO2OpcuccuWoy7ETpMf9YmuKixdLhAZAFybAfOOFhca4pjmuDmnS1u6Bpj2wZadjPYggj7YktrdVa/NqNktBjEA0r0nPp5DUqEs0IouxBIEkQB0BPnfzgGJe4NsC1o9k4eOWcNc4NH38h5r0qkwOmQTGxkwB3/LGA69V7p0eXZdPXFw0Kb2J1WkDUQSLfG3fHBuuiA666/GqouCcUSmCSQDJOoSZnrM8oPYMRHTBYn5Cs/FYV8tAajrrZRnHuEDPcTVEXRoU1XYgw41E8ogFmYCwnox6Y9LhnMfGHEdfv7rwuPD4JXsJJ4AHrYfRFcSRKZ1Uy0EknWR+EsQoF+wFxufyljxIXAIZgfAGPcBR22rRc+kaNatSenUp8gRiupYDcxjSWA5lM9zZcNQRm7KzMfMwU2Or40iuBcXFWmtBKioQGLExIiBDdiWFjAkAHDgka0k8eP2WfJBJYzaDhvWuv690B+wPWVxTFJ6qmdDknn5RuI0EgO4bqagvAxlYh5IzE/j6LewEbHSBouz1v1sh8pxCaiUWSpRr0TqqAXckIZedRLcpB+5xnMblDn73oF6OV3eCPDuBGU5nHfhw39U649Xy1RJJZ9ahHGlhPtwQHaPpIsDJ8XxEPeNdoUfFOwzog0MF8CNNN+r4lSfC+F5ymUNCqrUVZgpB0EKWEgs9MMRKiQJgjpghAkdkGruvTZL4fPhh/kO0Z5+fDY3fADVXH7KzaucufqMqIgEQQ1jaD0PnABg8zgBIM3lf3C0sT2swM8eHdk8wBvtYJuvVFZHjDUrh1JIh6bCx8SZZhFrjtbGrDBl0kOvF1ffj9F47GYwP1hHhGgaXEnXkKr1F1yVTwzjXv/8A4zaai/8As1DykWkodwOg6eMc+LKfF8jr6qkOJzt/4xryP4/RTpc1qC1BYqdNRTut4M/B/TAHNrRMiTMA/atCED6goqywWI1wluzEg/fmH5Ysyz90OYNBB47KPfLKKhSmoDx7jnY1BTphVENdRAgCw6xJnDDQ0HONEvK8vHcmiBrf4/pDPxFgKi02MXkdGHUkd4uR1xZre8Obil5X90DHw4H99aI3gvD6iqxptKsJIEETsN7DY3PxfCvaRuLIBqdFpdhNP+T3jneEb/bh+FpVyoUfvWVjeaa/Sf8Acb6QBvGMKPDsYblPsN17N2Kldphmkk7OOw/J+qlfUvFX0vRpf6roQOgCwdjsoEWHU4Y74zEXoxvDrdU/xRhmucCXzPB14+3IDgOfmvLOI5FkFNmIOsdOkQL9saQfmJrgvOy4d0TWl3/YWnVX9lVKK0PfSsyLrkqQ2v6tLLBsYEMIEHqZwQA3VJJxNXfryX1KCq5FRyaktLNBWYjckH8wd/vh4RBoDr39EnI9xBAGg9f1+vws6vARWZorIrqQCHYmb6ZgCUA82uIjAJYwTvqrwzlrdW6enVovJHK5Qsj00qvME1lusWIADxEzeMFiMMe/4Q5m4mWiDXkCf0pY0kN9cHtBI/P/ADhPK3mtDM7kshIIMW6SN/8AnEeatuKXWWiTImbAdydsQrBEJldNSGdUMiDuu+/eLdsSKKq4lvC1+fLESVqBis/ST0MSDbcCe/jElmm6qJTY0pfqbFgwRTcqbFiwImIvfrc/aMQTyVgy9XFb1aTVHdXf3Kp2J1FjGomDMTYb98QX6WVfuiDlalZEWOIUKu9I0nakdNQ0xq6AGdtwwIt/c4SxM4Yaq16Lsnst2Ij73PQutlYSIIFztHTae0AHvjJXrjYpcu1yJaQwu1li06TphgB3372twCDTjtrr1w1/el8icsvYgidtwJ83/L4xJ5KDQS/i9GrlUqZs6fcBCI6yyhWJBMREibavjtj1GDdF/j23hovlvaseIdjy2QVdu9RwAP3T/gvGctmKSBaWuooALwHMSLnqoBJHNBMEgGcEjxORwYBaTxGAMjDKXZeJA2VXw2ijlpKiCVEiZI6EW69PBw3I85dFkYeJpecygPUHA8hTzRHMGdhqpwdiLSEgxcT9sBxLwYyRQPP04rY7Oz/5DWPBcwHbS9dh16JDXC5TN1QmumWQ1aYsVViGkiRIWOUCZP2BGWwl0YLuv5816LEwMZiTHEKA5kDbWx5eXFaftYrml7v7P7qj61ZlqcoGiWRhCEDQymCpJM7YmUZP+MD8+yjDMfM3/ILhQ03ogDj78/6X48UrqzVKgpI6U9JpNWLEidX4iSjRCmTeV7YWLBWQXvyWpE6RpEzy2gNBmGvH2P8ACYZHiD1KZXJmkjq0pYkuGF1csZtJaRYQBGHWYYSANrWrWLJ2vJDI5xIyA6A68TVDeh7UdEdwrhlZKj/tL5dHch/9ZmJAVQVCqJAgMZmxI3wxBg5I9Gn6a/hI47trD4q3yNJ9yG8tBrWuoNeSIznC0QWrIQxJEhgb9iZn8u2HY+7eMtj8rCnE0LsxY7hw0rhy/C4yGUzWXT3VX3QWXmpgGYaw/iU9YG4J3tij4aNA2R9laObNrRa0/fr8L0309mqlSmprpDEbi4YHo3Y+DthOaMNPh/paeFmLwM/zzXXG8sDR0gkEOoB6glgAR5vgUZpyNOwFnpSgH1Uaz6SzKKrQzAglVgNP8U88sAAbAbYbieXOIIoV0UjiImRMa5rrdZJ/Xwh6nDKrA1aCGogLA6YP0tawMxEDbEtJadfLr7qk7WyNBbZ3B006qkyyGZpUIpe4KpW8JSYiegkESPGFsUe8NvHyVodn3D4Ynm+NC/5T3J0PfaXy+hIEMylD9obv/TAf8OEjxNHsnB2timO8DzXmNF5b6kyLJxBqZRyJJUIJLUwBEEbyO43kTiWYXI3K0IWJ7RdiJTKTR0CC/wDSZYxWD0aeo6EmatQapEIf9Ppcx8G2GosOd36D6pObtDQNaS4jbehfXBZ8X4hSenTy9Cmi0RPOiBiCAQFLGJn6mJ8RGCySt0axAhikFyS7/HXkteJcNY+yzuTTZA4tTUkKunoJcq+kXOw6YBlrVXbJehH35p7WqLSpUiQC8WUoGUEzcaiWU9heB16EzhVIAkrMApDjebyrt7lXLVZaBKOApgDYacQ4xbuaflHjGIIysePhR84UtaaKTNDTpZQRBiN5tufHxic2lKmUXfFcVMrADAgi369PttjspqwuD9aK/ZampcByQOvf4++LADipOYjw6lNKPBKxQNot1AYBjfqLzGF/8yEEC1q//g44xmTL7aWg6nBq4v7bRfa+3xiv+REToVR/ZOMYLdGevRFcH4HUzH/gATLn4EAD+vnxis2JZEK3RMF2XNiiXbAbk/pVmQ9DUBd3ap/4zpHk7Tv5GEzjXu2oLYZ2FAw+Mk9eWqd0MjSpLppqF622P/J++EnPL9XHVbcETYm5YxQ5flE0YS9mHXcASLdNwb/bECmm91d9v02PslvtJ7om5EkKByqCADNt99/4jibOXRcaBFnnQ+Oh6n2acOZQSCbWgdv6EHcEYoUOWyLaEZ6izNMZSqrnlYFSYMiRe3Ux3IkjGn2bLTyDsQvL9tQOfCHjcEdfleRcHz75SuQjmDYkbwbgxqHMO0xuL40G+KlgvFWFacH9evUpFAKgqly0owk9QvMjXgETfrYWJYfM91V1/Cz48DHG4ki72HXH7KfzHqFBnatWqDUJKkOohhAFhNo6SQdhHfA3OBa5tbpyBro5GPDiA08P5ReZ4nRqkVVMlEASm7OSQTzBmcEEwe5j4GC4WMMjP/sfhR2niXzzNq8gFWavSzrWqn+O0CjyChH0kLcAx4VRcGQQIOLSNLWhw13B6/KFDIH2KI4jr8cE04RxmjVoDLZnlAJioYsItvN+gMWtgYeDZcrPjdYDKHXGl9zvqZqJ9nIFaFIGNaxrfpqeob3v2AwTvCWgMGXrigNwgzF0xzH6ewVJwb1tVIWlmMzRqKBPuMAdPjYEEWE364diDW65x18LOxULnt8MZ5V1fwntXgDGmtY0FekedShtDTfliAbnYicHzROOWxaQrEMbm8QGg+Pn09NFhwrgfuL7lGpUoQxFzKyviZ8zgJiYdtEQYiRpAdR65q09L0c9rPvVKXt/VrkHX0sPtv8AGFJQwNrc+S0cNnLruhubr6ftUNPOK+wJKmY7x2wu6Mt1TbMQ2Q5eS89pcTNYkVSKdOSpB+pmFyGm5AJPiemOkcXDKDS7CtDX53tzAc9r4f0kvD+KCjVDe6U2kiLwAonVbp/xh1rGMj8Q3Wc+WSSTwcNE8zmeGYqLURlMAaij0wDJ3Ic3IEDpMYypS9zqDLA5r1XZ8cEcYe/EFrzuG/lNKmbzUH2yHtCjVSg26iJ/LAy+cmu7sI4w2BALm4ijrw/hSdTi3Fw4LZB9H4lR4JEEbrMbg7H6caWeTgAvN9zD/wBnH7KfyeWzlXOU2zFCoKZaGQU3CLP8RN4uLhj1xzhK/dT/AMEYJZSdZPhVSmEHtlfbqubEAuNJgwxAMnpGxHbHNhfyQHztJOu6/ce4Yp5lhUKAwFfVTXSZvfSrk/VFp674lzBehUseQNQlvEM/SNQSGCmkFAF3XqWLCxO1x2mJkYnMCdVXuyWjKkHqLOB8vQo0QzabkEBjtZgYuDP5z4xWRwc0BqZw7CyRz5OKlarz0AHYYXJBTzRS+UqTMYUEwJMCYA3NugxAaSaClzgBqvyBokTAO/Sd/wAzH6Y4WpJGyecH4YRzsBJ06fEst/BAnCGIxFjK33Xqey+ynMqaQa6ZfKyNfWrVQrQoBsTIF/694vjMO69g000A6cuudLfI55ST9JJ26hhAgif7GOcwhLtlbLsfTzHMLLjq1D7bUtQAu7KRIAjubnfoeuD4cxZSHjXhusrtBuMEje4ND/tt8m9Tp9kwTNib33kz1tb5/wCMKkLXLOS7fMdtj3v/AI+TiFUtAGqyapzESIHXrO5G2wEXxNaWoBslBftKy5CmZCs0xubbGbah5v4sXIdPnr4S00zRenIHoev18tDuGV1I1DYmTfraJPbp9t8VkYQaKiGYSi28euvRMTlErjRUYrTEE6YJgdOaRebm+LwPyElLY/Dd6wNG9pnV4Nwyqvt+0QA2oFSwbVe8zv3veR9nG4w7WsSTsc1mI+qn+L+kaFBHrZRiaqgtFQr0BsCoT24F/O2CRYzNJThp+UB/Zzooi5m419uv5Xl/ERUnVUWC15AAnzbGg6xusJpa7UFY5PLPUYLTUsx6D+7YtFG+R2VgsqJZWRtzPNBHZbPmk9T3aYqOy6CG6XFzAubbzhiKUQFwkbZ2S8sPfNaY3UAb0681hlKwTVU0KTMKrKGWDM2bqLR98KltglNB1EBC16mpi0BZMwNh4HjFFZU3DMtlM3pprTq0a0bpLqYESQdunbfGlE2CfwhpB8tR7rGnkxeFt5cHN89D6Doq79PLmeHpP7RT9kGIWkxNzsSDK3+cMf4wAp5FDy/lZzsd3js0TSHH/wChX2TOr6+DoSi0qpH1fTO2/wBM98LmNlXG4mvNH72Ww2ZgF8aXOS9Q1a8comTbSYA7TIN/1wRooWgv3o6hWKqcvlvcMhzE3Nu2574SfIZH0VoRwNhhzDcrCpRy2eUmpTiop0l15TJHf/mRtizWZTm5qzsQ6Rndk7G/K+fqltXgjZYa6ZRlWZ1IJA7mx1W64meSZwAjAV+z4MEHk4lzh6fnT7KU4/xF0DVmWEiSQnJaBZoHMfnqcZRD3P8A+VlfK9SRBFD/APyTZuNEA/hTH/12nVUqmZq0CRH1W8E6vPZhh1jI+ZCwpJphfgafQLbh6ZtVmnm3qKGBCh4JUxqu4YTvbaST4LTYXf8ARw69Ug/ERXT2V15LjLcW4hSY/tDF6e0tcCetoJHSD38YqWzgK2bCPrLuj63Hqb0jLrrAJkzoZ4BhYMwOnY36HHNcXaE/yq91ld4W/sJL/wCtaul1cHS83Bub/TqP4ZvHS1sc5wbwRhhSeOqD4XxvU+mroCtHWAqibCNvA844Oa6muUyQujGZlny5pytCmKpqoUMrphQQOlzfcxfGlh4Y2kv34LLlmkczIQRxXn2MFekRXD801OoGUkHYx2OCxPc19tQ5Y2vbTgjNY9z2/wD22cOR1226TuYHnFMU4gHKmOzY2STMMmw09vndUFAyTcgGBvB2n8xjEdovo8Bzk66HQc9r+QuK6NpBcGVLaWBi82NuU6h3HfEtIs1sa656IE7XhjTIDmaXZTda3odPD4hzGhtJ6tb3G1D8L7tAbaBMEEmeo8YcDcgry9l5yWbv394Nw7cgB21cCOPEeR4IylxKodSuAbEaWBaYIEHTdSNg3xgTomaOHXzw8kzHjZnExvHPQ2bN7HLsb2dxTOnmG5SDq3i9x00mZAYbSf8AnC5Y3bbrrZaQxrw0Ea71z5VroD5n34prRqkABgdUXJ0yCO0G/wBgR/LC5A4bJhj3Gs+/tv1yC0auT467HbyOh/IYgNRQ4t64fcJZnKzRLABQZF5NusybGdmO4teJYY0Xp115LPxL35Tm0A261+D96vngWc1VXM9dwQYmxkbkWEkH+E3wSVlNHXX9oOAnzyOA1159Hhv6HVUq1LEyAokm/bClarafTdUO2dUkEMLX+3fsRiS1w3CrG+Nw0N9fZE18wzhtUyQSdr997EnziW6uVXxsYw6aUvIvfMXkg7g7f5jrj0eYhfM8gK+pmiuoKIBIMSehkX3xAfR0UGMGrXD1iZmOYyTF/wDrFjIXXfHfmpDAKrgufctA2xXPpQVq1tM+A8Oo12cVsyuXgSCyk6r3AggCPOLxNa+8zq69kviZpIgCxmbr0KeZKgmWLCjxFYaNWldMx2Yk6TffD0bWRCmzb7iv5WZM989GTDnTbW/ppafZHJ0l1Pl61UBzJEiovmJIuT1MnDUcTAc0ZP3WbNPI6mTMGmn/AKnoclU5F+E6tbZcioYBMEg+ZE27+cAkZIHEtA141qmIpGFgbIXacL0+qraeeylML7FIt/CEQ/qYt94woRKdHFPB+GbqxtoL1HxBv2YioVSrVI5WJIVQRblBvF/k4oAAdOCs95cPFufsp7N8d9p19skKEGnxO4MjmWZse+4wYDg5KZqotTPKccd9MVKeki4uV+D1UeRbx1xfKCLCp3jg6iiVyMggB6YYXUAVKRH+1plT4xTu28Efv33qpbiXoXLuxZKVEtEFUYoP/wCCRpPwcSImcQrDFyDj176pPxX0XmUCvRZr306AAkGFUFTcabaiO/fFTE4nQq3+RER4gldbJ5oBvrkDmkEpEbE+Ta56k4IS9p0NIbRG7cWOY3Q9DgVSNbgsSpslx8iPk7YPCxr/ABk3XJWmmLCGAV5lKOL8HKqHggXkxtf/AI/SMVxGGaW2ExhsWHOLUloKpYB2Kr1IEx9pE3xl5fFTtFoOJDbaLKsaCBUVV2Fv+8bzQA0NHBYD3Fzy48VM1eCVlBJSw7EG3cdxjJfgZmgkhbDcbC4gA7oWtl2psA6xsY7jAHRujcM4RmyNkachTOkfxFZMqRcWI3FvwxaMJzSOe6yeuC9Dg4WRNGRuxBF1vx15H+U39xdOogDbpIPaxIM9LYQo3S9KXRiMyHQaeY5DTQ3w81j7zloZTpggkjYja/5ecXytAsHVKPmle+njw1vyI8/tx9VjmaFroBuTC/TexOkixHUz8Yux+uh+v7680nPCS3Vg4k03bzNEaEbk36LCCbnUxAM3mwNrgnXYEQQBYYJoNNuvokvG4Fxsn1vQcbF5tBsfdNPdVRJAXUZ1EGxKggTvF7fzjC+Uk0mgQBbtjxN71oP1+kZTrEzBXsNF7idpAHQHrgRaBv8AVPQucdGke2/1oeaxqZ4U5FpAGqWAY2NzHKrdO56ebtjLtev3SiTEtiNcqvUX6mtAfqeCnuKcVdjbUoIvJaT0m5PSRaPM4eigaN9fhYGNx8jzTbA99eHM/SvO0Fks0abalP5j9MGewOFFIwzmF2ZiecQ9TPUQKBoHUjdvHgb4WjwrWOvdamK7XmnjykZR5cf4Tf0vxI1AVcMIsNyvwJB0nfrthbFRBuoWr2PiXTWCCK9SPTjXHinGeqGmmimpLsIQCQAel9gAY/6xGFwz5nWNkbtftWHBRZT/ALEaD6X6Lz/O8MrogaohVZAkkX7eYjHoXxyllkaL58yeIvpp1SrCpFJpfsQuX7HLl9xy5fMcuRPD861JwykiDcAxPzgkUhY4EIM0LZWFrgqjh/qx35XVo/iVjb7TH+NsPR4tz/8AYfVZM3ZjGasPsQqal6ozVJFppXB5QYaNREn+E3sIIN53vtSPupiS11+2o/aLKybD0x7C2xwOn8einq3FK9dzVeqdTd9gOggbYiQf+q7wt0I91S+q8oq1kLA6FWmWZYAJYfRcyBqna9/OKyGzqhxABvh1QmXXSzvrAJkqsFYAFlHck7nz0xUDkVLspoEJ37tStSJQacwgMC2iqbwLizWMi0g4nxqB3Z3Svg4ao7NU1e6TzbrpYdNPfBWu1VXgVQVBXrVH0Gm5B0kOQeWVME2MfMYIHgalBMZOlIvI1fcR9TEt0ViCrnsJExaZk3wR2lFvFCbydolFHNsKrBVCGeTlXSVhrTY6pHTYT5jg52wRMrKtxtfqhV1ZKaWqGQz7SAWk3PSxF7DBATVlBdWbRQHE+De3XLgU1W7FFYkX1CFlQQARsdsAOGHeZ+HEWtOPFF0WQkk869N9T88Vu9UQOmG8yWaw2UZw6gUX6mK9mvH3weJmVuh0QJ5A87UfJB+pMopoMeqEQfkxHxhXHRgxE8kfASuE4H/tulZ4atOoqyT9Jkx1Inp5xh4iMMmEfA19V6fASF+GdiBoW5j8KgrZS8KdIAiP7vjP7QDIsQ5rRpovXf8AjzpsX2ZHLI/XxD11oXsdAhqKSzdNKlreI++KwQiQOs7C0t2hjjhZGBjf9nAdV9PraGdWZC0iVgTpuZgg2NiPGBtIa4DmmXROkjc+wC2htvsb0I1+/kgKWbBcgIAqnVG8k/Vc3E/OGCwhoNrNbiGmVzWsAA15776nUX6o6k50sywsSn2Ejex2wIgZgDrxTkbi6Mlnh3b7D4KyzddgQqwIBMkBjawu0kbYLDE1wJPXwlMfi3wva1lbcgdtONoVK/ua3eSqWKzGrUTJ2gH7YcZC1n+qwsTjZZ6znr2X7N5MOkyRpiJubzMm0nzhfvfHVLUfgAYAS7Xf5Fov0bwRKtZzU5lpgHTFmJmJ8Dt1xXESkAAcVPZmBY97nv1y1pzu9/hY+oHV/bfQAWZ0MExytAgbCx/MecNMja2JtLJxGJfLiXl/Db0S/JF1qBVciSL/ACQO+LtY1+jghmZ8GrDRXqnFcuxpmnTYL+zmNTLrLwCWYmQQzEbzYWA640YoAxtM0WFiMW+eXNNbifP+9PJee8fqVF0qzhpv9Mdh3xeUuawC0fCtY4lwFV5objOQCCm8zrWTb+o3vP54ieFtByJhZy8uby0Q2RRGRuW4G8nBcJHE+NwLdedosxe1w10QNZIJGMyeMMeWhMtNi1ngCstcugJIM7Hbvg0EQkdRVHuIGirfTXpui7D3tTiJhTp7ne/bGq3s6MNo6nrzWLje0pI/9AnPqL0RSpN+4YoFUvDDVPKGg3E4EcIxzLGlfVUh7TkElPF3VeX0URkqetm1GdRCn8x2+2FMKweIe31WxipXHxnff6L0DMcOAzSUiZ0hOaL7jDcguSvRYETqjzc7WnqbMn9rPyAO1h2/xhUvp1JvJ4LW4oo6hyi67GWkz+uDPaBqEBkjnaErrjnDjl2lGWfd0iFItaNmmxvvim7gOaM0eE6nROzlfdpVSTpqkBfdWzW2bff/AK7YN3fipBbNQzUkvD+D+1Vpk1XdpKyY2NzHYm2LxtDXKk0pkbVV1So+B53SrEAe5VUtrO66QRa153+ZxSZnElTC4A5QPJE8VyVMJXRlB0VPqWFZomJIG8nfrirfEQ7mrOGQlvIqC4jnSkoBb2wwubQs2juZv5wdx3HkujZdHzpLON8QqVKah21WDCYkSJj9f0xPBEiaA/T0SulLQAYhd/viR4kV1Nv1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6084" name="AutoShape 4" descr="data:image/jpeg;base64,/9j/4AAQSkZJRgABAQAAAQABAAD/2wCEAAkGBxQTEhUUExQWFhUXGCAaGRgYGR0gGxseHxwcIB0gHiAdHyggGxslHSEcIjEiJykrLy4uHB8zODMtNygtLisBCgoKDg0OGxAQGzIlICQ0LCwvMjQyLDQyNC80MC8sNCwvNCwsLCwsLDQvLCwsLCwsNDQvLCwsLCwsLCwsLCwsLP/AABEIALUBFgMBEQACEQEDEQH/xAAbAAADAQEBAQEAAAAAAAAAAAAEBQYDAgcBAP/EAD4QAAIBAgQFAwIDBwQBAwUBAAECEQMhAAQSMQUiQVFhBhNxMoFCkaEUI1KxwfDxM3LR4WIWQ4IVJDRTkgf/xAAbAQACAwEBAQAAAAAAAAAAAAADBAECBQAGB//EADURAAEEAAQDBwQCAgIDAQEAAAEAAgMRBBIhMUFR8AUTImFxgZGhscHR4fEUMiNCBlJiFST/2gAMAwEAAhEDEQA/APLeGvVY3sPIx6rCyTO/3WXiBE0aIepmHNQoDBDR+sf94GcRI6Qxt0IRRHGGZzyVfSzFEH937RHUaZJ+5G8+cMPxAumlYRjmI8eYe61q1Z+mQOh/pM7eIxznm9FRra/2SQtFaSLatjtjTF5FoVcVDknCcAaodQqUxqhtJMG/wLCZwFmKDWjNukhjQzw5TppaNqcLWm9NWVToEkzAa03782KtxWbN9EEzPLCQf9vp6ey3zWVR1IemKbfhKiPie4wGPFPD6K5gfGMzXXzB63UvjWWjuuhiVVdrjlUrsYlVXQxyhdDHKF9GIULumhJAFydhiCaFlVJAFldiidWnYzF7R3nEZhVqC4Vm4J7T4pSogIoLRvER+e5wiYZJDm2WacNJKc7tEblM9TcQCNJsQfJ89RY2P2GAPje06qj4XN33U29QU3YaQ+liBqJiJ/s4eolgo1a0gwvaNa9FQZGsrKCBoYq2mzaZI8gC3a9uvTGdJoaOo0SwYWu9PT+Uir5ekFJFSW8CR2jVYG8XA6nD0WIMjtBomQZA6iEsOHEyuccpR+U4WWjUdMiQI5mHdRt+ZGM/E9oxQnKNT5fnkrBriLG3PrdUuX9GUmH+rU1A3sonwBMA+ZPxjCm/8kdGTUenDVamF7KdN/2rnp/K+1PR9AggNWRo6lGj7Qsj4OFo/wDyebdzARxq1qO/8fYAMsmp2sfpT2Z9H5oMAKZcMYVlIg3sTflne8Y9DF2thZGZs1eXFYD4ZI3ZSPL8JRxLhlWg2irTZGiYI3HcHYjyMNw4iOZuaN1hQ4Fpp2i4zHCayUlrNTIpv9LWv2tuJ6TvijcVE6QxNcMw3CJlIGYjRLWwZWCzJ/vtihVgsGwMogWT4E5ECzOBEK4VHksi1UQjhY+piLfHnFW0W6FZMs7YjbxfILPM+lHJJWov/wA7EnrETAws/CXZB3+6tH2qwAAtPtrp9F8/ZtB0apYDfof0wrKzK7KrCTOM1aFMcvmuXTLcogn+9xg/e1Q10SjobObTVEUyuoEgT0/rjbY7whAdmykA+qLydDTpVNXYX/PfYYzp20crVUyZiXPrz65prmsseRjLqN4O35bYE01xQi6xQFWunqgod9uuOhdcgRHxlrLKVZ2mtRdgCBaI/sDGuxxBQYXOjd5JLTpMTpAJPbDJIC0nPaBZOi7qUWUwwI+f7vjgQdlRr2uFtK/DFlK6GOVSuwccqr6uOUFE5LVrXR9QMj7fOKSZcpzbIchblObZVFThH7UNRUU6sXZWDI3yAZB8/wA8ZYxHcGgbb8FJRzZDQNhKs7wM0CPd5g2xWY8gn4wduNEmjN0cyudtotcjlvdcMKNlMhubpsY2/lgc/gGrtUJziwZc1k+i74/w8FqZJ0BhpIIJ0xaLCTfx1xXDzZWuadVaGUtBoea6yuQenVDISAqkvSJJVhAGpDPMp7G4JwrIQa166+UZrw9u1nn+0u4olKClEjlkst9heFOxAxoYYubWcb7KWgh2ZyTAdBh5Movh0SGVDU0Nz2MLB6Ruw6i/XGNjscQC1h011RGRuc4Dnw8v0qHO5tqtNqlNfodQWEGoVaLi1vkzjy7CW0OJta74WvJLjYbV+SaVKXts511CjkKpmTsJNvqJ2sLYyy7PV+q9M2Lucwb5D3019KXWa4uiBzU5PaZdQqHSSpXaOt+vx9+LL0HmfdUElEucK2F8mnUn1KeZrPFCktu0R+G4JnyLW7SMWhNNcfJI4qAPkjDRQJ05r5UrKDLrJuvMAQFYCYJEhTYEbGMChklbo0kXrvW2x/SYnjjfbqBDdNrPmEDn1AjUFIWCq7AFIKgR0EC22LxTyxuL71df10KK+GCVuRo0bX7Ub6n4G9ZFr00Uuy6n02JBAIsd23mL49P2R2kBcMrvJv6/S8/i8OI/Gwabny8/K1LUOCVSTrVqar9TMp6dADEnxjbxGMihbZN8gEm1+b/TXrigeI5E0zuCp+m4n7gGxxWDExztth9UVhOzhqlz4u5GC4OKFWVU+dO4WBMwIG/eYGM6WckhYghGxKzzmZetTIplQ42gyfN5gWxR0j5GkNoHgrxRsheC8GuvcorIZSLu+uLbyxPQTsBvgwhGaybA+UGafSmCr+E11AiBoRdpABk9gP6nB3O4CgEjRBs2SknGKVJSxTMvTqAHlYAg+BAlZPziksjifC/KfZaWFdK4AOiDm89fnXQpjkmcwhjWqDUQzFhtYgDc3uLWjBX3x3pLPay7GxOmgrr68U4pZpgsG8733JtfGVH/ALk8k9KxpjDVlm6zezAuTbz5+cOdntzPs8EDEBraB0C04fwNnQVNQPdQL/Y9Th04prX5SkJHODSWjRLFZUqPzHUbCbeY+cNukBarEPexumi/ZhC6xcndf6xjoX07Vcwhjr25oNsm4ElTH6/luMNh7SatMCZhNArIYsrrrHKF0DjlCN4fTT6nYQPwjcxfraMBlc4Cmj3S8zn/AOrB7p7S4jRkMKbkqJlSREdoYHGVNE/ik2xub/sQqLOcUotlQXYMpYLMXBI1AkdwJ6XwjDHJ33gHXXwm3NuLz66tRA4/UJBMggkDabWJkj+/1xpRwh4265rhhg3Yp1kON/tFNqbqNQueuoCJgSDqETGxFrbYDNhnQnNwXOhAqitMzxFKdAsx+qE0qDBO5IuDAteZvF4wNkbnu09V0TNaCjKjXlbeB0xusByjNumQNKKzKzy6ihZWIbTIAVSST4tH+MKY3EZGlg3KIzfNVgV/SofSlOjlqz1qLuaIowyLLBZKyW1AA3U8u/6Y8lirc1rTvfRWxBKcz3XWl3x4adftNnyooZqhmU5KJBV2AlH1KCt13G4sOgJm+EXS95G9tbbfK0GQmF8Zu83+3lx9L81QUcmtNQru06mM6GhQajFSSS0ASAC1oA2gQk4+OxwAWkzM6GjsXO14nevwgcvmw9GTSZ6as6VNd2MCeliDNh0nxgjn5RmG92ENuGdJJ3TjpVHXjW3n66cETkSHVNFVWpTpCwCQ1/qBMoYgRe/zgXiDCOavJkMzSB/rv67AD8n29BK2irrWkxZ1cAA6gV2B1WIK2+McymkHhSJKHOY5rt7B/gdbIdMyz1yikxAOpo0sQTYX6jFmtLorpDnLYMWLNArniGWqRGtUIAGiQACWkAQYAi2LR+J13sqSuYyPIG78K4eanc1Xa1OsplzAe5Hz1P8AIYda6t1kSRC7j25Kc9S5RVCOpkGQTI33A7n9cb/ZDvA5vG7Spdb6U6wxqlEC4bFCrBH5iiGbU1wBaTaLmf5/3E+fe3M6ylmPLW0NLTThWS1oWnRI5bWHkjr4m5wzBDbcxNddUksTPkfVXz/X7RWXy602IGs2nUzCSTNwNkAH88GFMNDr9IL5HStvT0A+/E/wjMnWQwJk7QDMAdBcfnijXAusn41QpGvA2+dEn4/w8Ua4qKV9toYSVkOLkbSfuOuLj/jkzuIDfOt/z7p/Czd7F3e7hppe3XJaehKkGsT9bsN79Cfu0mft+SuHJa2Rx3J/lXx8eaSMDYAqrqrqIHWZ8/08YjMSy1TKA+ks4izVKioCQEMsQTv/AIxq4SNscPev9kGQ2TxvQJ5l84aS2iN4HeMICMzy2pLxDHR32SPM0BUb3QJeSwM7Ejr369euNXINKSLJSwZDtseuC4yVeGWNu39Mc12q6ZltNotdQvEgmAe+GcyAcp0vZY8U4a1MBzpCsYgdDH+cHhmD/CEXD4hsnhG4S4YYTK2yoUuNdlm5/sH+WKPsA5d1STMGnLun9H2gh9t3MdNSgfqgwk7vCfEB8H8FZz85d42gfP4Kwy/EGqkq+kr11BAFH+8qT+Qwu+AAWb65Dj7pjI2IeH+f4VLwrh61Uek1ZHV4CaSW9th9Elr9SL/GM50xicHtvT6jijRjN4Tx6+NUPlvTK5dHeuwIWlqYKvMpJGkKxsWJHbDL8cZCGxDjQ8+d8VD2Fx15WffYdcF1wY020uGFSDKlkC1Fi8H+IE2kbT0nEYnMBlIryux/CEB4qH3S71gKKkU7hhJUi4N+bVsBeBaTa+CdnSSXtoU1ky/6qWprJAJgTc9sbL3ZWk8lJOiYcJ4c9Qu9IKNAOpahZGqrpFlmbEEjseaD1x5bH42N9+ZpPYbDSucM3K/T6Iv1HWK5RWWoKilS4q6fbpiUKaCi6jLDSQCbsBjLMpleSdCBXXyVpR4YYeFoAsOOaq15WfgFF08r7uTVctV1FqdNlJIXQ6hCFXfSIUCO5xmtkAnt22q9AMM52CplXoefIH3QPDvWCPnqZqmolUg0qgJ5NRUgWmGMwJPjfEOhqJ1Kvfh+IjZVVoeV/wBq3p596Zam0ml7YZag0gs19RJJgEdRYCRtgD3F7R8JmPDtbK6v9qzG/ih8KXzHEXTMVaylfaakHcMf3g2vyjT0P2GCkWwDjsoawslzHasxGq3XOroNXXXdqyh50gwu6gCfpiJBvf4wBwJOXlom4ABcrRvqPTZDVAzVaJoECKis6AkmAslmW4RfEnf4w1ED/qsjGuaT3p516DjXtuteK5f3KpFVaYYCQ7E3AIuDqgi/btikYLRQRZHNfTuaXUqVQBqbhqqqBuDcGQCIBVpncTN8MZtQs8tBBJNLJ1JpvcozSvOsaTGwET942M4dw0vdvBdteqzZYs58I2HVlefuLkY9duobtayOKFXC14nmQQoFtQg9ombdpO/+0Y83iHig0cft19lTDxEEk8Pv1t6o7NcXNlVtIFoW5n+Sj88FkmJOUGqS0eEH+zhfX1RFOmfbE83yYnqSd7T46DE07ILQy4d4a0/HkFpQ1bB1CjdaekT9yZP5DEW/YGvRVdkGrgSfO/0mXFuHvmaSoihirqQoImNmE/Bn/wCPjE9w54ykcQf315KGYqKJ2e60I/I/Xuhsxl6lKovuhaTsxJFMgnTYCbdwNybE26YZxL3EDMACeX9KIJGPFsJcBWp01THKZkPmdK6pKJbqSSxJttIgRhR5LnADdGbTGFztrP4TwZE02lkhnv0v99p++DySvyhrjoECIskJLUFltVWsdREL+G82mYMWbe07EYnDTvjca2S2NcK0364ckLxLKPRLEVA1FjynqpMypjfpGH2yE2b0QYnsloZacN/Pz/aF4WhZiNj5OLwk2r4khrQj6Nco5L6SBZFmSY69lXffqMGc+tEs6MPYMt+Z/HmV26tVDSSSTI7DsB46YLA7LqqAtiIoLJ+CVQs8p8A3/XDIxLCaRBjYia1S4jDCaX0YhctmqM0TJnbz/wA4HkaDfJDDWt2VLSo6kApcldBdVNnIgtHXWB+HYxaCBOTJ4X3Jqw/S/wAIMQEm2/3H7+6bca4nUq0aYWl7hqqGqAyBywqiQRYsHO+E8NCInOcTRaSBt7/hMTPDgNauift+0qo5IFi70Hy7Ek60Mo25IKmYB8SBO0YbLg1tNId5Vr8/tDzEirWvqrKU2PuOzKCSBpBaSQIkk6VED79J3xXs+R7bY0XsjP3sJPwChoPusgYBdWlhPLNyOxAB36YF2zjy2oYzR419vstLAYUSBz3iwBx+6tG4pR/aaVGoqNVqAqqhWLLylypY2AsthcmbCceVlzMYC316481r4bJJIc2mlA/gjbah8+SU+rqND2TRqUgUDaWRJXRHPqLFDvvsYve1ujmD5bdxu0xJhXswvg1y0G373XlqFnwzNLmsnLVArKSukxqARtCSRZmAC3+N8KTtyTELX7NfmwzTW43HNJ+G8IylcmhoVqzUGbWBBV2KajNi7oxa2wAIwWaSWNt8L+iTjZBO+r4En18/wnHE+E0Dl6LVa6sUpupqSQIpnS8xN5AB3N9rYCMzXEAbrRjmjfGS7UN48+aF4twnQrIjEJUUOjgc5OiCo/CVA87E2vjg/XXgrNGdri3S/lDVMnXNHLmhSRGRl3uqoJmdVypGm3XFWuAc6yilh7hrWaGx8cfP1QVCgpzKlJOpGqVlLGAusSrxa7RaAYnthzMxkVnUrCnZLNiQG6NN+tcb64p/mcmax9tQshQwtIMQLRy7WPWI3iyTXk6lackbY/A0VQ/hLVBoVSo0hAwKqCCwNpBKmwt9PWcHcbaCN1lhvjc12345ITjVB6lSnVLHUEFmEapYmeo6gdNsXguqVJsoBcpn1DyKqCILM5CgATsAAAIgY9V2dI6XM5xuqCxQynXxU+caRRgsVqqQF7MCpPS9we4648p3jDTeFivLmiFjgS7y1W2ZysP2Ub9x5Pi++LvYA+xsN1SOQlnnwX15fmYGGiATAJFrRdvhe++Od4tT1+T7KBTPCOHXt7rTWYgIiHYksFI+0gz/ALicW4cB9OvcquUXZJI9L+u3xSZ+nuJt7mmmCw7np977mBeSScVbKA6gVSXD+G3BOc9m1zk3hlP1kEEERqABAm2DF2c+aC2PuW1wX70uDU1ZhY1XCrfpY2nsPPXERyAAyDj1a6ZjpHCE7AdBVHqXiRq5bSiFqupdJAuDImJAntE3mMSHFoNqj42d4HDTmp7gOcqlnWoClUMWboD02+0R4w1hpHFpGx4ooiicSKsEaI/jiA0yNIFwwK2kzJkdfnDtWCs98QjLXDjYUvxGvGhQ7AuRcWsTzfcYDK+qAOpRsOy7Jbt0EaKmlZEKqiB2AtuTufJvg4NNS2XM6jqSt6Wcf2y1Ea2j6iDpBG8AWPz/ADw40XEXMKG6FmfLKaHLj7oHJcRzutS1WRMmQu3xFsBhinJo7JmbDYLIQ1mvuj85X1uz9/j+gxrxtytASsUeRgbyVJ6fyFDSHcnVE8ygqOmxN7/n0GM/FzTAkN28jqkZZXF+Umh5KpylEuoLDLVEUAhoKaYF7lY0x/YxkySZCQC4E+9/yjsjJ2o/Tr3XOcr5DUqyzVB9BpqxcdoYXP3JxRrcW4O4DjZFJuNuHA0N1yTPLcQoyaYaKjTpRmQNMR+EkLJkwbyxthTuZQM5GnPWvqm3mJ4yjf2/HWq89bOQ1RqdOrTQMA41kxJiGUgXJB7Qe2PQNiLo2hxFkaafpZ2Ug6phxWhXb/TQFNGqpBGojqD1AG9uowthnQggvdTgdAiu1Ft180to+9QpNDp7VRZZluArW5ZIJCg79wdxjzGKxnfS5hv+fwvYYHswsi8eoI1O+n091BcR4tWp5lNdRnFJ1YXEyoABsTeAOvTFQGoc2ay0nZel1PUi5mmtakRU96utF6RHMASeZpkXBIgeb4z2xFjqJ1q1tOxEboqa3w6N9LTvNVFf9nq01pPSYBaiBbBXE0yoFiJse2rxgOtmzqEzGcrQxg8B4+39fdSrenEHENBLUlqUK2oU7qsEhdOmyDSRa9x3Nm3SOdFe4FLOGHjjxIDP+wdptpt/KU16Nehw+vlnqE0VNtK2YagzAm5BMdbXxILXSB1IjsK+HDvaeGxpVuepUauXpe/zWpsoVohio+lxtsR9/OEg5wecq0mxtfE3NyGvmEDwjj2dfVT/AGc0HFIaXcDWYYBQVaBaSNupwR8bGa3eqUhzyvzOGUUsM3WCipmmc62XRUp6DPISL3gsWBMWAnxOCkW0Rj1VGEGV896AZQPTf6pBwL1BXVG1sUViGp8osoJkAmNRMgd7YvJC0oUU0gGZ2gP2/KOqUKL0tNkAMtULS7tO0k2G/KOp6xjg45ks9oDS7igc5m3p1Pby9T90aZZix1MGvKg7WOxi0kTgjACLIS72uOu6n+IVQyqJYkbEncG5+DOPSdkl2RwI060WfK0B+iXnGsVVC5TMaDMDe8gG33Bj5x41j8uyPIzMP7/CPbN02EBQLnwCLRO8Hr2tiTJY2UCOuKHrVSBIqktHQkEXiCdza9rYnvXHip7tm1IelmCPg7+Zifn/ADigceKsWgovJ0GqB9CroG4ZgCZPKAe+Ic5c0ahvEp8c8TlDCj3SxDGYI/iJkzJFsaEesdt361SDwBNlcdOtPlMcrnBTpApTfVAhUWdvG1lnqcUe4cRoqtBugdeaQcS4tXraipYUp2tYm1yIJMnabYG4uJtuyO1jGin79FUvCqVf3NdaoJiIJuDveLfrjXiie0alKsyNOjdFX5daTVEatT9wAMrKsm5iCRuYvt3xElkZmnUJbFv7s5SDlOvv671ql3rjgVAezUyg/iBUapExeDddiOov5x2Hzy/7DUbe6AJ42Gg7Q/j19fop7M5BhophdRdQwtaT4N5EduuNBsBc3yG6HHO0lzyao116rpsi4kKpVWMFBtIgX+d+2NCOONvFV79houNkcfXr1Qww2iozhy0y0VSwWDdYmem4M4HKX5fBugzF4bbBqqLLZ9RThFQKv0yNTGNzLWn7YypGOLiXfpZ5a4O13O6B9TZ+qz6HqEqFBCza46gdcMYCGPJnA1KeiFjXgl37e4mGiRBPU/fDAwzc2Z3xwUtiARPCOGGqZZiigjmgn8sRPMGCgLPJCmxLYiBx+y9C4HRSpCVVSqhH+q6qGLrIAqKJ1SBYsZOnY748nip5In00FvlemvLktrBxsnYX2HedUfQ9ar5lslV/aakFFAI2BXUNu1xA/ncgwMXFdoiAAuBK0m9nBwIadwsuE+mq6e4Kr0HRmLKqpGmWJInSCZm89hjJxXbEEz87QQVsdmh2FZ3bzYG33K0qf/53kKpLVMuDUYQTreB2gKygD4jCkfakvetF22/K/wAqZw1xJAHwpk+h8uhZRl6izvoqVADBMHmJx7dsOFcMzX/ZZYGKNtyCvK/2mfCOGJRQU193SF0DUVaF7WAkDzhabs+J2oetbC4nEsaGmO681lX9P5gm1Zaok6CygVaQOkwhMg3Xqbi14wnLBlbQ2TI7zvDK7TevJfM9w+kz5mgzGaigldRkIJFwOo3Jj8Q7DCAcW0a2Tw/5SQ7WwB+Pv+En4Bwg+1XyukVKcAqdQAYEkRM8psD0Mzi0r/EHjQocLGxtdG/VvDoLqlTOaSnTam1IpCVSWhoSQFAJ/eFtIgkR1x3+hLrvr6LntL42sFg/j8hLOO8ORqbsj1GKMQKfTnkxvpFhv898FimcHajdCdhYwwtbZI/KA4vw/XVCAuLg6QjFQwibgQNtwSDGLsk8OZdPCC7KCa5UataZfgNJBUqVCGYg6IMcxFjH1R3EbE9sT3xNLPkiGYgHrrdKGkalNPSCpK6Y0QZ+kj72wZvMIbzu2v0h85m4p6QvK+zdipEx3G2NvswPLvIbrHmY0yZgk5ONwlQFvmHy5XStPSergtPmFJIA+ZOPJOMR0Arz1/alsc7Tmc6/LT7gITL5NXJ5woUwWIMXJjvA8nuMCDQTVgI7nlrbonyCY1OFpSYSwqkG8dJuCF3YfB74YMLYnam+vqlG4h0zLaMvr1ovicPollBZizCdIKrHMuxYQRpJPTY4E8Mq+KOwyEkBfFrO1RdNgpK6liWEySF/2xYeYxTJrQR+80BOiLrZUDapJEOVJsxuWhu8dSL22wVriPCDugPZu52nDrrmnHAP/uKiimSrCbtaQBuGBF5kfHTE3nIAS8jO7jL3cVh6oX2qdLSFEVeY+Rt9rfpjgS2j5hUhpzj6JxQqiGY6dIWST/nGy94a3ZS23Euvbb1VTwPN5dnKUg5rAj6vxAkEFQRYBb9NxvhFkhOpKy8XC8i37/QoD1E7pUEJGi5M3g9bG4EEXxrdntbbhxOyQDQ5vi46fwu8rXVBLEcpIQncAxYfy+IwWydOaUewu29/Xmvj1UYnQu9jGpTt0mx/ngrC7idlTK5o8R222KDyHDKepgwkW3O38owzLM/KKRpsVJlBaaK7znAQZKGDaAdunbv/ADxVmKI0cqRY8ig4KebUpi4j9MPaELVGVwtfnqlvqJMCL9hiWtDdlIaBsvtKJvMeN8cbrRQ660VZk3NKmkMqg7LczPZtwesgWxjYhpe4rJElynw359aJ9w+qFFNfcVIYcijUWckw8qxYnYc21rXxj4qG2uOWzz2AHKj+Fu4LEZSxuYActyTrrY/geSZUMwq5oh4TklZckvMkkLFo5p+cYHbETn4JrIwTZs6bVwv4K2cJJmxeZx2FVfPy+QmdLilJ1ZkbWEYo2kGzAwRfcg2x5D/Am5UvQsYXmgtaGa1CdLLPcf8AGFCCw1al0dGrC290f0xduJlblo7bKmUrFsrSP4RjRHbWIoaq4lkGgK+U8moMj7T0w0ztsvFPCl0ziKKG43wNMyBrEVEnQ4sbgggxupB2wP8AziJDWyrFL3br4cl496p9BPQqu1JmpUxDKC0yyjoAAJkSN98bUWIbI0EhXGDLyXQvob+/oluazlVnNZqlR6tLSAFBUwBLgxudrnBGsbWUDRTI54PeE6jlp62qXhjjMZdmZKtIe6p9xjzNGoENYWAJEDvM2wBwyOoa6JiB4l8RsaoTjyUcmqs2YklpFEatpcFhBglWCxJAu1rYKwZxdJbE4kRyGMHQevWnJK83xejVRxSpujKFKkkHU0jmkfii0CLEjFwxzT4kAOaR4QVwyKjc30MetrmSdzAWRAmMXBQXDT1QecoyCoYc30x9tz0HSPAxp4HEd3IC46LMnYBqOCQNY49LaENUCKl8eMB1TZ2pGHIaV1PUVAeguxB2sLQfJ6YOIBWZzgB8lLd/ZytaSfgdey/Z2mi6Wol9MX1ETNryu0zsbjAtAbaDSMAap5FotdT0xVHM4YqyhQQVN5I2HN3G5nBIzmAaNx9v7VJGlpzOrKfoeXwtDVrULujBJBBQgQw2DFZHeQb4l7n/AByUMDNufPl78E/4HkKGarL7lQorUyqmAGZpvBIgNE9OmDwsZI67r8rPxc00LKaL1+B8r0Sn6Gy2XQvljVLIjMwaGVgBcGwgk/32mJjWSAn0Q5J5JYq347bKU49l1zFHWv0cp0x+K0CLQOn54bljaRfAocbnMd6Kdfh7clGozUg3UyUgQZnp/fTC7nEtpNNeLzbr7lK9fLulTLvJpmBseS25g6li0+NgQRgQaRoFd7mP/wB+uuuCqU4u2bhqihXg/T9LdTFrnvEdsamDeA4ArFxrMurV2SICqJI77dIn4EYbJGYpOiRZQ1bjlOmzU2ba0KSYteybDxjhI26VxgpJBmaPn+d0RlOO0yoBbUDtIj8hufi+CEtPiBQJMDIHHSkZRz6wCJgmLX/x98XAzbJZ2HcHUUq42UAOlQJNyB3vckfyI+MOQZr1KewucnxHr5/CTYbT6+g4lcqvLNNOm0GdO0fyxlvHjIWHIKe5t8V29S2o7Efn9sVyg+FQ0EOoILLeuP3dNWlllrEBTIMHQbEdZF528HzDoQXFp/1Oi9WHPjpzP9m6+Xl17qy4P6lyrqhDRcgp9RDHm6C25t474xu0MA1p3seRXpOy8XJioy1wp1+l/vyRFX1D/qAVKXK6gMQQoBgw0kfEzufEYyndmwaaHXzK0WRhxfezavX0+qlM96sq+/lxUr5YUajMNVMMZAVDuC0HU0XF7W3wQ9lQhjiAbA2v9oLcVklaG6tJq+jvaqa/GqeXptUqVFZUEtpVmIH5Yyx2a6R1N0909O2m5i0gdeqC4H6+oZhA8+0pqe2pdT9R2BiQJkdeuCf/AJD2uou80sO6dHnbZF17plxjieZpJINIXiYmJbSpIJFiYH3waHBsB1PXwUxHDA8a37/wvNMj6gzOZzObpZgOKj0oGmnC06iTpaJsImG3M413sa1rXBAwheJnR1XRRGZQVkqfunFaCSykpzBTpMk7G0iZvtijSWka6LSlaJGluXxfHXVr56SzGYzKlq5phFikKZAUMx7ywg9QR+KMMGJrDpuVguxTy3KdDpsguP8ApepWrCuqkgIilWCU4hIk6m0AHSXmbicEbJrVKTCxjQ9zr5pfnMo+VqAOwIm6qJNrQNMg3B2tiA7OCmJBko8CuBxSgigFy5gSmk7fwk3Gn9YxZrCSk5JG1VpHmc0TsCgI2npfv5Jxv9m4cV3j/ZZszrcgTjYJCGENWypRyj8pG+x6SOt5GPGuaWmimGODxYTPJZOkXVarMSwhRtfYTCsR0tGL0ALIs8kJxddMIA59FFU8pWpg06f7yjVtdTtIvpYCDaNYHTfBozKPAzZ3XRS0hice8fo5vp17LZvTrBCtI1hVIlkK6QVH8r98Mf4lNIYTaAO0AXXIBl53eqdeieE1671S9BFpMCtViDDMCCbEkTvtA3wPCROY45hodNVPaWJa5gynUG9P3wXoOU9KZSkgWulNqczOmIPSwNv6nDL8paQwUVmRyS96HPca+Up9XUfaoa8nmXRSy/udWsupJWRJmJAkEm3XAps3d0dfP8Wn8I5plvbkPzW39qY4pQNKnRLyWdgr6iCL9enMJgg9I+60EzjbD1/CexWGDWh4FE+laemtoCrmjUUGyknSFNQ2gRsBNjMi2G26jdZ5pjj5ca6Gy09zTS/01iCdPTRzEwV8nr4HgU1arA5jv/futuB6zTmoqq1yJERDadz9IkGwN4PY4awseYZjulcYQHZW6jorSvnXZCdSkAm9PUw8TpmD1Mk4PZKG2NrXVXzQ++/spz3goAHywB6fGLwyBopaWQuNn2RL8RBSCurmv3nYR/ffDT52ltEWgjDkOsGtE74EAZMwD0P9/bB4soFhZ2MJGlJpnsotMK4VmAMkCSBaZPYW/lixxBa0hJwyvktpNdbJdVy6sodOtytjE36Xj5w5FISBmTTZHNdkf8oQWwdH3TajnLoSGLREn/OFXR7pB8OhFikRmqzESNx07YFQaChRMaNCvLMzmXLksYPg2uZt/wCNyfvjxMkry8k7r20cbA0AbdD5R3A+LVablaahmfSALgyswQVIINz+ZnHU6U5S2ypc4xDO1+WuuKfUvVWcWsdTKrurIfbUSAB9RVbNbr4xEmGzEMO4vZdDjMgdI02DRN8T78UioUFasEKuGZ0WmohZJsSZjSSQI8m5tiZW6n6KsLj4STpx8vTrgvTRwmrlHAza5hkqNLvOpEgEyrrIUQIIJkzthN2G2LKWvH2wWseJAddrIO/L8hA+puAvSNT9lLxUmqBDEVYZnZSFBGuSIJ6LAjAI5GkeIfwnJ8M6i5hrckcCd/nkmlDNNRc0qxapSzBLrrJmm4HMhb/9bR0iDFr2XoEZmiiE93ZbJROh+nXDlqEbWDGuHBhRTDFbEEMDpEjZg07ztHfFSfAijWUUfL+UpzvFfbGZV5poqBtIGmXBMRe8kjoMXYwnLWtoc8wBe48BpzSj0XQdqWZqOnM9JykKToIIEkfwm4BNp++HpAKrlS8/FK5sgk9U54jRraaaK8fu1vHITcCwUgESLzJjYC2AMIJop5sYA70kZt/bopS2b9qm9KrUU1AtzAACmbAxYmTfpHmcMFgYbaNSlTM6a2vOg+vvyU+CoL6NDA042AJ2kiOUkG9okdBiwJ0UPot4ILitBBTkyG6Enf7T5xvQzRjCVsRrvxWIe9E5B29Ejo0HcnSCcZscc+IJeNfNMuexm5TDMZBUSm9VvqP4TOterA7SDaD4xL4WtjDj/aXjnc+RzWj54HksM4KekMulW1WVCxAEbnVeZ8/bABl4pgZvbzWvDOKspSS3KxIIY7NpDBhB1KQotirS7NdqXtaWZaVPl+O0vcps7vSZwdbASNMnSB1YBYvbrh/DTMY0NGm/9arLxWGleS4gHb7VeiIyvqdlqPl8vU1JUJbVpLEEAzpUEaiQPJx2JxQYfAbU4XAd6B3opFcC9T5yvroLTFVVHMwMSCTpNx1t+WOjmc47KsuFjjFg0nXp/M08ugFeARMAKSziJmIJPU77YaD8ja2Szh3rrCo85lsnmaWuqaOgbOxuB0jrvG2BuOuotWY1zR4XUotODalY0lmirbKqqwOm25DEaebr0+cWIa3Rc1ssutC+ZQ2SrBdKhSFckSYIDjV/BbRsN4PN8YpmAbXNDLSXHXUfb34rmqjVqQJLJUpXiW0SIOk7QCvU98HgdZaDobHoruYI3GxYPlr6qf4jXE+4AQdiRa0+OoG2NfGRMA7ytkWBhrITpwQOUR2IbTJvJte4gkHr/wA4zI2PBDuB6+UzK5jRlvryXD0KiENpgGPgHocTT2utWEkbxltVWWUKuqJEkzNwZA0/K7R/1LHem1jSAk16f37r7xTjL6NEKykANqZQPAkEMD2++LSyUNPuq4fBszZrI5aH+qRGUzJc+3TW4TVE+QoH6HftjQZK3Nl5IMsQYM7zpdflEZfhbB9VQQoliJkmP+T/AFwZ84LabugvxTSymHXZbnNg8oBVtIIG8z0X8sLNkAcc3BQIHEgjWzSRcdyta6KKqPp2iA0/N/H3xl43GiYERuIr4K18NH3ZBlb83YUc+SYtpC31aQBvcxBPgkDHm3vaN16eLCyPAIF3Q+37CacF4I/ulSAagYKKeog8wu0qdgP1ODYWZrnCuPsEv2jhZoGkO0rfYny01Tbi2SWnUYLTNNwIVdQh7G7C89TvNhudnZ3MFuGnXFYmF72SmuOa99NvTl8Vv7l8I9JnM6Fq1ipZv3dEKQtgSw1HUVYgExpMwZIwhiJmxgOdqDrQ6K08Lh3SOe1mjhQJOt/FbK89NpmsqtaiuZao9PSwp1SKiFTqGnUAGXaL2HbCsmJaAHBu/wAp7C4KR8jmF48PIae939FQVMqM1TV1p+1WAI0TANt0OzQP5nbC742yC2LYgnfhnhk23Pfr7qUoaB7+Sr0wz06YqE03ZmPKUfsQRaw/iwJzXAggcUyJczqLtK+mv1Rj8MISn7dS1EDVp3JInmBM9TE9rYE47pjDltBp3/CAz/DPeoMhr0yXsjupAAJFiwXl2ifjxizHhrhQ2VZzmjc2rv0691MZivmMnq9yq0qvs01Ky5BcajB+oRcbTIxotLSPCLvVeZna/N4tMunsU04lxd2SjVRFdKiU/cpiBaFJhYlQSV6GwP8AEMVZG3MdNUV0zxG0E3fBLOI1XjT+ypoYWqNADOIIA3uCRKyN/iZKMwk768fJA5+tRGWpBnQVy7lmKghNPL7e/UgMSL3Xpi9ZToly8vGbbkpbPVixUuytYWBEDxHUef8AjGlh2x5bcR8/hJPJJIWBzZnlOkeB1+MEkxRc7wmm+nFU7oVqLKD6TP8Af9/zxmJhfAcda5FZFEaQ/LaQ0/pHUfF8da6r4prkGoPTdGDWAhvcMATchZAJmABBufE4PnbWWvqlHRyZs4d9B/aUhAahFQsekjxbr0tgRq9Uxrl8Kv8A0Tmf2cqKS6pbS0iYOqF5kF1ba9trbHBoWbk6JfEuJAGh61V1WrKaoWkiqI+sgck6rEGSwK2gdOt4wyXENylZ7WNzZwoLiGbNSsRTRQ212hgLQpLEqgAEAkb27DF7rQIzTW/X7WWY4pWpKaVMhWTmcoWZTybQSDBMSwMCRYacBfM5rq4piKDOM1UEy4Vwup7pSjFRUAOkHdoLVIJJ8mYgyR2xYW0Uk5AHeLj+v6QB4iatVg6kSGBCgAmwgfMA9djfbB2SOa9pHBQ9pcLvVKKqC4MxcQRf79Meoblkjs7EKrS7cIbh2eahUKVdQBjQ0C0neCOZSN8YHevw73Qy7HYo88LZ2B8dabjn5eRVRmwpWyrpmNrQOoMxIhewttgxcCCAsdmYGydev2f2sM5pRdQqKEPMSRME6YkRBOkWm9xYwTgTyBqTujRhzzWWz/f0vf7i1K1eI1CzBX1DqQCCdpO+3/OAmeSyGnQdHitduHjABc2k49O1fcrOKYMlRpnppG8zIvOHsHO3O6uKz8czu4Wl546+6sqlZgACZsJI3baJ+0/ph+tbCwAxpNgfx1+1YenMmuWX3KqA1iZ1Fb01iAurfuen1Y8F212p3sxbGdBp5eq+g9jdkGPDgvAzHXz22WvqHMUq1AliG5SykAE2HQn8rYw2zPurK9JhsJlmGZg5a+a82fhzUa4Go6GYjYb2Olu4ghu9hg3eBzdd1vMbZsHTetOv5A5r5neBe7XNSnVWg34qjEwZIgm2wEXHbqRODYbEFtMKyu0Oz2vBk4jfTfql6Hwb0/WyvOzrmUZIZzSUtHNaZMrMTIk/kAed7mttu3HrksWBkTnFp0IqtKO/3S7iHAKTVlrU67UXUnSpXUikiORTpYJfzAJAthX/ADGuGV4TceEdG7MwXx/utLU/wzP16PEUXOUz71X90GXmWqC3IykbxsRYwR2jDDm94wBhtBieyMuc4ZSfj+D5KtqcIzRrO61VSGBRmJhGH4WUX0MN7dPOJgYQQflGxM8Tou7HEbef5W3qr0pUzOYoZimRQqODQzB06wQRKmxUlSRpmeq9sOOY12h9ViRYh0Wo9PlB+kuJU8xWqwQKtOFqpEHUrODc/UJmDjNkYYwAfNbBxLZLych7bo/iPCKFSnUy7F1VhuIIUiI0ki0bQBtviglykFSGPe2x5Dr+VG5r04uVoFfdNVp103cfTpiACBK3G42tBwwMWXOGUUFSLs1uV7n77IOhV/cCpmJUF9DhZLEFah1LY31EXgkmPGGmvzAgJCeEQ0/6LKv6lrGh7tPQBScBlqJzF+Y6QDIDKWfpOkr4xLW0g5nPcQ7Tj9duuCm8rmKJJ5NTlSQ9hBO8DSIM7YuCWm1Mje8FFTubafwyJPNBAa+4+cHLrGySa2iRaFB8xiL9kRcmmcCVl+pUyxgbnEgE7KCaRma4RVpmGQ2AJjoDsT2HnFsl7G1Gav8AYUtq/DEpHnrLq0BgE5jqvKMRZCCN77gienFtFVa/MNAhagepqZVYgRMXiBAmB2G+OonUKba2gSqjhPFADrps6gjQtIaZTY8hLSb7EgbnrisWdpzIk5jkGQ3R8tvRVvAc6DQrPVP71W0aSSGgAQYBIDkQCbyIw6HBwtY8rHNdkHFL+EFadViyU1ZkmGImopsx5+VrXgCbTiuQbHjsjl/h8J2RmczVJypolQiBwmnmMn8NhbcADaI32xWmk2TsiMkkY0tbrdXwQmWU0zBcDUuqYIMPMERIJsDOnc2tfDbXDLqQs2UEushA8M4YjLVCrFVRyhyQxi+oeDMTtv8AcbT4qCZedMx0C7HDAH1VBvDRN7jr5mbeMemwcmaMXuNFmSTuDcrSs6mTzRddCqKUsDUYSACBI07xBHySLiLZ/aUkhPd0K3tGw7oMpJJvl+evhb5Wm9RmR6bXaL2ljpbQZA/iMRNl6Wwnh2EalVnc0AOaetddPTX1SrjuSNV9JOlVTkgTsQCTEXgCbE3GOlGc0mMNIIW5tyTqp/L1BSN4eZsAQZFr+CSe+2BMlEem9rQe0yjTTr7p16fqLJCoVrAmBqIB7jwZ7998aGDLSdB4ln45rqBcbZ6D59PT4Vb6P95arNVpqhEFRMwRtpgwO9iSY6wwxk9t4uSGHLsXaey0ewsBBi8SHNOZrNTpx4Xp9/yrH3K9WSg1KNyCS33ED/m22PHMic8WF7/LBFo7Q/T21KxpqA5WqRTa5ktANhJG48X/AFx3cuB5IjnHKDGMw9Et4pklaQDqZakkyOlgduu489pxAtpTET9iRQrr464oCsKhpNFMlmEkCSVMAkQFJjcfIwVjBnrkqYmVzYsw3ry3Xonp3LVRTo1A4DFVNSmxEGVkwyzBBJ3nbe+NCLDlviYfZeXxWKjNxyDXgdbHqD+ET6i4KCprUgFYA6l7zE7dZAP2/NfFYQEZ2j1CLgMbREchscCkNHiyaNJqIbyFcgT5BI+oE2I/MHCEbnt0Gy05MGS6yw+wv6WnNTiNw5VWU2JsT16/31Fum0x7QAbu9j+CsGWB5sVqNSOX/wBD+NURw7ipapoUbWgduh+OncbHDhaCwOCxRK4TFp65FRXrzJ/sdU5ygQnvclRdtLiWBEfxXsRuMKTMDgAVu9nyEuNCzSm+NZ3MVFSohqMywSU06VY3GpN/FsAhYHE6LUxZOHa0nTj/AHxTPNccU0VqVtJOnVpEzptMr9RI64D3Lg4taEdk0Yizkiion1ZlXq+37SD23raUKowAaNuabgbx22th2FpYLf8AVYuLcJSGxEEE8E4yGWAoVKWaZDUgaCSQWMhTqKgtC8pJAEgC9jJB4xbNEnJH/jyU47plkvTdJxNKhUQk7SHUEAWLM0Betgel+9o2uffCuKHPK2IDNrfBSfq3J1Mro92iVDg6QCNGy6gSCQ17wQCLYu6JxsuOq6LFREAMbpW3nx53alKaM0H22ZYtAPe+1sFF8Ql3ZRoDS598EA7MNyRM9viBAjAwikr9QqlHV0kc1v8AP9cTWnqovVdNXgsqqdBYHRqkgja4iTc9MRRtdYI02WGaqhmLARJ2mfzJ3PnHFcAnHBOO+z7Q0iaVRnDSY5goIIG8gRPYnEtAu+Kh9kVwTrOZyn7jAZVKaq5FR1ISCVgxYGyyQs3JJAxcvaRoPVDZE9htzvQdarYZIAPqqHSgjShAXTC6dZnXOkqdokb4Lla1t9ddWlw58svC+Z620r8IbirNFOqtR6aquiSFJ7iRYkEEATMAC+IkAcqxCrBAJ6/tDZmowRULe4paSNJRbidR073vPS1rYqA0a7qWuvyRmVyjVGOXZ41hQp1cmoadK6jAAlRF+9xN7ChY660UMGYhw63/AGjs7werTYr7rpYa9d9InluSTBFrTubY6RrSb1026+EfDzPFtoUdDe3HfQ1x9ltUoa6bgMrMFMNqPLqEyJ82vFpxuYV9Q5C7XmsGV9YjM1tNu6/Hp+Ux9OZlxl1FSdahgwO550I/MLGO7wuZ49/7QcSxvenJsf4VFlqiNz7zcfLQAfJgKP8A4nEByTewgUjck9OkQyUwz6pGsWUC7FZ2MAwBAvgMuZ7TlKNC8RvBkBKVVvSYrVS+pKatzFQg0sTdiZYFSSBb/OKtIaA46lMGZxJaNtSDdUOGnD+VK8Vp5LKVaql63vSF0KAFVou2kdDYwe++LxztY6734BHLMRM0NaNBuTx12tP8imikvMGYsBUTQRBKiFUxzC4IItJ2x5vtbECeUabadcl9A/8AF8D/AI8TyT/tR9D5m6On51TvI5DMKWqU5WUiCLsJB23H/WMsODdltzYjDvAY/XX491vlOCVKsPU1Kn/iNTbG473sZHXDDMO551S2K7ThwrSG6n+k7/8Ao1PUdRYqtwsw3+0hjpi/wZE7DBRgRepWM7tkhttGp35fu+uKR0c/lK1Q0hmcxTakBNOtS5ViwNwDM9ZPTvhl7GtaGHRZ+HnkMzpxrvpwHwmOX4GSpenXVlgEe2SRqDMSSBEKZgrB3OFv8VweXRuorQf2lDJEGzR2Bv1v9uSf8Ezz6AKo5tgRcMOhkdQLGfHfBmCWqkGoSWI/xmkOw7rafp11skfqnh49yitNSQ+oMAJBUsJ1dxzXnp1thDEQgOGUV/a3OzcVmjeZDtVfHD40XGczHt66diUJBAFotBK9VI/T4xpQxMksEAcK4H9FYONxUmHyvBLr1BO4PLgCOYQvD3qu+lQTUUEgyASvY3uIiD1t3IBhH3Wg2WW+U4k5iKd5dbKkzAZ6Zp1QEYxpY7apiD4Nvz8YUxUbZGZVq9nyvjfZF8+dKTrVNJdGWBdXHgiN46dIxg2+NxANFes7tsrQd71H9efFTHG+BNSLZvJVHaqQTUp1W1iogWCJaWJiABOHocaXHLLtzWbJgclmJoBHDgfLyKleL+vDWFHSpp+3cqLAmIkH+KSTNrDr10+6LiS4rMGJjia1sTSADZ2++6Z5KulZKdYVAKpH0xqvexW4EkSO84ALY4trROPa3ERhwPiKdHO18vDLTXSUDqAoKBWg6G/ENLcu9iPz0A4ubfBeYnjcyUteNeIO/mlPqr1AM2gDo1Fkq61J5lqCCpOywdztOwETjsri3QWiYcxiQkurQ8L105+W3mnfp/h2TpqQFqabQwJOqRMwxMC/Tvhd2ILXFv2Xo8P2Wx8bZG7ni4bjntX0XieCLFRWToayQW0jSWmJ2BMffYeTiRvSo51C6R2d4KaVBKpYS5jSL/qLDpbr9sWaPDa7MM1DXmgjw9wwVhDMQFB6z56dPzxFcSrA2aCaZDI01Y6vctrBYpyAQROqe/jtbHeyqTrVi+Xmgszm1Ap6ZZ1Oo1Cb9IEEsoj/ACLYrVHQopcHNojXiUyfjFObkVFYAw9JWKtEGTykg3iGEW7YYElbm/br6JJ0NnwjL779eYR+aTL0wtRrKxDIBdgQbwCfpBkXAER1mbjIfE7QHrRKubKbYw2RoeVeaOzUVgj0FDKTpnVJGkDctB+mLabXEm+LGnf6C60Qe7MWkhq9eq8/6RHA+HCpArUSFI/F1XvBuTexHUHvisgyxl1a8PU7BMYYZp2sB0O9AmgNzpypVufyNTMMDQ0xTgIhLAWEH29QGqNoB8SMUjc/ucso141WnK+imJGxmcugNt4XYLtNa1s/TfkpPiufXKVmUAVNQCOVDApbaARzfMA7Rhxzv+HM1JQw3LUl6cDzX3KrW9+k0nQ1Iox06QzKQNQBJg84O94OwsKYF5Jq9AidpxgNsjU1Xxr7aeyO4jm6iuuXCtTD8odgSTtMDcCLDx43ZkxFnRIxYIgZnbpjV4umtP3qJo6SqyoIBW4kpP8AUA9wBwy1fQRJIzmJy3/K74h6op0mZcwRBHKObYWbSw3Nxy3Mr844zt4lAZg5CdB/F31aRcF4X+1vmM6/NSNT9yHP1wYubtyrYbXudiMLTYxsbSbF8P2t/A9lS4hzIwKb/wBj9x16L5R4g/u1PbZ5ypBAPPqiQ4UwIKqTEyZjtjL7kuZ3jv8AsvSz46Jjxh2Dwsr4GhsDXbiTwVhlM8Xk7giSzGNKwTqO0QRBjr8YyRG7PRWw8xtjEgOm/wDCX8E9bh/cRi1NmJVPbvoEcsIedgYmVEC4JEjHoHsMQa3bmV4+OQYpz3myT/qL38ldcLoKtJWbMe4SJDkQtxe0WB8npGLscHHwOu/RIztdGMs0eUgVeu54k1RSriPAX92jmEVHenIAPPTdCRKt2I/CSLaemGHBr9zVLPY6WPVosHlr0PJP+CcPWmDVFMUDVA9xQZAYfSVJ237R0m103N1IBta0UtgPe2vXriusxVbU0BhUUnTaFqaYJju0H7zgoIygE319krIx2cuaKPDkf0fuh+I5oAUWlSNRExMREg+JH8jeMUOG75p5ij11ujR48YZ7c3+rrb6cj7H6FC8WzTOUqUkLgjWCAOSJB1RfQ33InwcKNeYJiCPC7fy63Wj/AIzMZhQ9pAe0+G+J5fj4X2klCuUqUUh1BDUg2kkdQL2M33F/nDpJ4n3WVkZsBqeHnx690bR4jQrL7ZctDQVqWdGG0GJkefzwN0IfoQjQ4wwHM0+Wv2/tJuNZWiMyRWqFVqAaGEG8AGQbnpt3xlYiJglOexey9X2fiJH4UGEBxbv99P5S7P8ADny+kalNNjKuuzTe+5megMdhhWaEx67jmn8PiGYizRDhuDw65ry+jw+nmczmKLQjoORwIgqxUhgPqBBBmCbDzjbw7gGAnW15XtUXM4toVwrfX79cF+f0vVpVQv7w02IvTBADTEjmmAdmiJPSMMNZepCQkxAYBkdwB46Hr+E1znB39lyzMKoY85crClgdRSbENyyO474ljCNNkCTECRxe45vPivnpnRSQGslOsrsL71BMhZLQFkb77X3wJ2KMbsrTstiDsds8Ike067VwN0L5D0R1SjQprqRWIY3WC4U9R1IMAW2wiC+Z1jfyXpXRwYGIMkIyjbNr8b6eS8nBEbX74fXi0Xw/MlGmSB1iAew+bnFmmkN7My5zNYmbQDe+8WgCdhjjXAK+vErjMZpn38kwAJJ3NuptiL0UrP3JmST9/wAsdailxiFK/Y5ciqo1MoH8IsDPS/x1MfOCHU6IQNA2rvhuQpeytPS7sGBfS4FiNwDv17fSbiBN5HCLSrJ4qmGgdiwZMwaG8DufTz8tVe8RRGQCmQAUKatRLgGD9Rv06z0mcebdi5u9L3Gza9hh+zYGxd0G0K4aaflKuCZoozanNRvqAtIBbk0usIGsQSABE7RONJnahbWcadXY/CzJ/wDx0Osxuo+/qKNb+evJUXGfTuWz6ElAmZA5XUtBMkhXsA4kRMSJMROLQ4yM22OwOKVlwU7adNWmxG/VLzz1LxZ8t+yoFUmWDKZmziOvXyMM4GUxud7Lu2YGyRxnYgE9fCq+NVS7sEZS5pKQxU6CegkywBH64flcdgvOwUG2754qVzsrTClkptqWGFM6LsLmFMkpJEgTcRa1Y/BxVCe81okdfla57IJmMuaTBtTMTQdiLmUmJsD0iRad7Y4RF0hYNG/bjaIZxHG2Vwt22+42qvLcJ/wjiDZTJU8vSRTVFoc6dbfiEBW6nrv12OIxEUcQsAHTiFfB4mWeTKXOABsUf42/KX5hWKe0lLMU8w7e6BUYGHE/u9Mq0agEuBa+2EXyGasouhVfrlS2mxDDtJkNFxzZtNfUje+PApTW4k1HJVw6tTqBnRqZLEoWiAzMS3MGYrFiobrJKj8Oe/a4eV+y04scx2De1x11rjuqDIcKy2aoLVo0hSMDVWp6TIgFlIuREkMNP54Znmzuyu2/HWqysLhJIWiSI2Rt68vqieF8MNF9YdXYheeH1SLuf3m8nSRAMXthjCxREU1wPXlSz8dPig7NIxwvTUafW/ayE7ynFQjnRMk3I2XoQYFub8jbDXfQyMNHNXJZowmLhmbmbkzc9uXXJWvDqhdOZNJkgqRAI/KCOoIwi5oB06+FtxvLgQ4cwK1H1G3JcjKShpEk6CGRuoAMgbdBK/GJBAohDILgWncapVxHKhFMfSD7wBEhSDqaRuZVtu4waOTLr7JOaHMMg23Hlr+ihspxaiKpamwEgTTVognY6f4SBqve89cDbGZDruE1JiBh20P9Xa+nC/IL9ms3TaKlWmUHTMUfyvEixnvgbO8BLSjT9wWtkHKz5Hl5/dLuMZTSBWXRV1mPdpgDUT1qad2ABuN+vTEuLWeJ2mVUja+a42DNnoDl6n06tT3Es3ULAdAsAA6XN7khlAN/ItbGHiZu/fmK952ZgW4SAMGvM+aZ5DOt+xV0Kk6VLIpgHUOg5tpgW74PC3Nh35zoKpKY893jojHq4g36DmvBq/E6rVDULkMeot1mLdJxpsYGNytXmsTiH4l+eXUqtoeo61Sioo66lYjmVVk23Ygfhg7wP54oxjgaGyYmxET2B1ePj1tSCyfEKlepUpZtioKsrWIhlIiy3JUxYA2EQcGDSNgs+WQmrP22SV85WCiTKSQLQGnfsTtv+eKmIf7EJhuOlA7sP0HD9oNsyxGkklZkAkwD4ExjqCGXudoTaxxKovuOXL6WMRJgdO2OpcuccuWoy7ETpMf9YmuKixdLhAZAFybAfOOFhca4pjmuDmnS1u6Bpj2wZadjPYggj7YktrdVa/NqNktBjEA0r0nPp5DUqEs0IouxBIEkQB0BPnfzgGJe4NsC1o9k4eOWcNc4NH38h5r0qkwOmQTGxkwB3/LGA69V7p0eXZdPXFw0Kb2J1WkDUQSLfG3fHBuuiA666/GqouCcUSmCSQDJOoSZnrM8oPYMRHTBYn5Cs/FYV8tAajrrZRnHuEDPcTVEXRoU1XYgw41E8ogFmYCwnox6Y9LhnMfGHEdfv7rwuPD4JXsJJ4AHrYfRFcSRKZ1Uy0EknWR+EsQoF+wFxufyljxIXAIZgfAGPcBR22rRc+kaNatSenUp8gRiupYDcxjSWA5lM9zZcNQRm7KzMfMwU2Or40iuBcXFWmtBKioQGLExIiBDdiWFjAkAHDgka0k8eP2WfJBJYzaDhvWuv690B+wPWVxTFJ6qmdDknn5RuI0EgO4bqagvAxlYh5IzE/j6LewEbHSBouz1v1sh8pxCaiUWSpRr0TqqAXckIZedRLcpB+5xnMblDn73oF6OV3eCPDuBGU5nHfhw39U649Xy1RJJZ9ahHGlhPtwQHaPpIsDJ8XxEPeNdoUfFOwzog0MF8CNNN+r4lSfC+F5ymUNCqrUVZgpB0EKWEgs9MMRKiQJgjpghAkdkGruvTZL4fPhh/kO0Z5+fDY3fADVXH7KzaucufqMqIgEQQ1jaD0PnABg8zgBIM3lf3C0sT2swM8eHdk8wBvtYJuvVFZHjDUrh1JIh6bCx8SZZhFrjtbGrDBl0kOvF1ffj9F47GYwP1hHhGgaXEnXkKr1F1yVTwzjXv/8A4zaai/8As1DykWkodwOg6eMc+LKfF8jr6qkOJzt/4xryP4/RTpc1qC1BYqdNRTut4M/B/TAHNrRMiTMA/atCED6goqywWI1wluzEg/fmH5Ysyz90OYNBB47KPfLKKhSmoDx7jnY1BTphVENdRAgCw6xJnDDQ0HONEvK8vHcmiBrf4/pDPxFgKi02MXkdGHUkd4uR1xZre8Obil5X90DHw4H99aI3gvD6iqxptKsJIEETsN7DY3PxfCvaRuLIBqdFpdhNP+T3jneEb/bh+FpVyoUfvWVjeaa/Sf8Acb6QBvGMKPDsYblPsN17N2Kldphmkk7OOw/J+qlfUvFX0vRpf6roQOgCwdjsoEWHU4Y74zEXoxvDrdU/xRhmucCXzPB14+3IDgOfmvLOI5FkFNmIOsdOkQL9saQfmJrgvOy4d0TWl3/YWnVX9lVKK0PfSsyLrkqQ2v6tLLBsYEMIEHqZwQA3VJJxNXfryX1KCq5FRyaktLNBWYjckH8wd/vh4RBoDr39EnI9xBAGg9f1+vws6vARWZorIrqQCHYmb6ZgCUA82uIjAJYwTvqrwzlrdW6enVovJHK5Qsj00qvME1lusWIADxEzeMFiMMe/4Q5m4mWiDXkCf0pY0kN9cHtBI/P/ADhPK3mtDM7kshIIMW6SN/8AnEeatuKXWWiTImbAdydsQrBEJldNSGdUMiDuu+/eLdsSKKq4lvC1+fLESVqBis/ST0MSDbcCe/jElmm6qJTY0pfqbFgwRTcqbFiwImIvfrc/aMQTyVgy9XFb1aTVHdXf3Kp2J1FjGomDMTYb98QX6WVfuiDlalZEWOIUKu9I0nakdNQ0xq6AGdtwwIt/c4SxM4Yaq16Lsnst2Ij73PQutlYSIIFztHTae0AHvjJXrjYpcu1yJaQwu1li06TphgB3372twCDTjtrr1w1/el8icsvYgidtwJ83/L4xJ5KDQS/i9GrlUqZs6fcBCI6yyhWJBMREibavjtj1GDdF/j23hovlvaseIdjy2QVdu9RwAP3T/gvGctmKSBaWuooALwHMSLnqoBJHNBMEgGcEjxORwYBaTxGAMjDKXZeJA2VXw2ijlpKiCVEiZI6EW69PBw3I85dFkYeJpecygPUHA8hTzRHMGdhqpwdiLSEgxcT9sBxLwYyRQPP04rY7Oz/5DWPBcwHbS9dh16JDXC5TN1QmumWQ1aYsVViGkiRIWOUCZP2BGWwl0YLuv5816LEwMZiTHEKA5kDbWx5eXFaftYrml7v7P7qj61ZlqcoGiWRhCEDQymCpJM7YmUZP+MD8+yjDMfM3/ILhQ03ogDj78/6X48UrqzVKgpI6U9JpNWLEidX4iSjRCmTeV7YWLBWQXvyWpE6RpEzy2gNBmGvH2P8ACYZHiD1KZXJmkjq0pYkuGF1csZtJaRYQBGHWYYSANrWrWLJ2vJDI5xIyA6A68TVDeh7UdEdwrhlZKj/tL5dHch/9ZmJAVQVCqJAgMZmxI3wxBg5I9Gn6a/hI47trD4q3yNJ9yG8tBrWuoNeSIznC0QWrIQxJEhgb9iZn8u2HY+7eMtj8rCnE0LsxY7hw0rhy/C4yGUzWXT3VX3QWXmpgGYaw/iU9YG4J3tij4aNA2R9laObNrRa0/fr8L0309mqlSmprpDEbi4YHo3Y+DthOaMNPh/paeFmLwM/zzXXG8sDR0gkEOoB6glgAR5vgUZpyNOwFnpSgH1Uaz6SzKKrQzAglVgNP8U88sAAbAbYbieXOIIoV0UjiImRMa5rrdZJ/Xwh6nDKrA1aCGogLA6YP0tawMxEDbEtJadfLr7qk7WyNBbZ3B006qkyyGZpUIpe4KpW8JSYiegkESPGFsUe8NvHyVodn3D4Ynm+NC/5T3J0PfaXy+hIEMylD9obv/TAf8OEjxNHsnB2timO8DzXmNF5b6kyLJxBqZRyJJUIJLUwBEEbyO43kTiWYXI3K0IWJ7RdiJTKTR0CC/wDSZYxWD0aeo6EmatQapEIf9Ppcx8G2GosOd36D6pObtDQNaS4jbehfXBZ8X4hSenTy9Cmi0RPOiBiCAQFLGJn6mJ8RGCySt0axAhikFyS7/HXkteJcNY+yzuTTZA4tTUkKunoJcq+kXOw6YBlrVXbJehH35p7WqLSpUiQC8WUoGUEzcaiWU9heB16EzhVIAkrMApDjebyrt7lXLVZaBKOApgDYacQ4xbuaflHjGIIysePhR84UtaaKTNDTpZQRBiN5tufHxic2lKmUXfFcVMrADAgi369PttjspqwuD9aK/ZampcByQOvf4++LADipOYjw6lNKPBKxQNot1AYBjfqLzGF/8yEEC1q//g44xmTL7aWg6nBq4v7bRfa+3xiv+REToVR/ZOMYLdGevRFcH4HUzH/gATLn4EAD+vnxis2JZEK3RMF2XNiiXbAbk/pVmQ9DUBd3ap/4zpHk7Tv5GEzjXu2oLYZ2FAw+Mk9eWqd0MjSpLppqF622P/J++EnPL9XHVbcETYm5YxQ5flE0YS9mHXcASLdNwb/bECmm91d9v02PslvtJ7om5EkKByqCADNt99/4jibOXRcaBFnnQ+Oh6n2acOZQSCbWgdv6EHcEYoUOWyLaEZ6izNMZSqrnlYFSYMiRe3Ux3IkjGn2bLTyDsQvL9tQOfCHjcEdfleRcHz75SuQjmDYkbwbgxqHMO0xuL40G+KlgvFWFacH9evUpFAKgqly0owk9QvMjXgETfrYWJYfM91V1/Cz48DHG4ki72HXH7KfzHqFBnatWqDUJKkOohhAFhNo6SQdhHfA3OBa5tbpyBro5GPDiA08P5ReZ4nRqkVVMlEASm7OSQTzBmcEEwe5j4GC4WMMjP/sfhR2niXzzNq8gFWavSzrWqn+O0CjyChH0kLcAx4VRcGQQIOLSNLWhw13B6/KFDIH2KI4jr8cE04RxmjVoDLZnlAJioYsItvN+gMWtgYeDZcrPjdYDKHXGl9zvqZqJ9nIFaFIGNaxrfpqeob3v2AwTvCWgMGXrigNwgzF0xzH6ewVJwb1tVIWlmMzRqKBPuMAdPjYEEWE364diDW65x18LOxULnt8MZ5V1fwntXgDGmtY0FekedShtDTfliAbnYicHzROOWxaQrEMbm8QGg+Pn09NFhwrgfuL7lGpUoQxFzKyviZ8zgJiYdtEQYiRpAdR65q09L0c9rPvVKXt/VrkHX0sPtv8AGFJQwNrc+S0cNnLruhubr6ftUNPOK+wJKmY7x2wu6Mt1TbMQ2Q5eS89pcTNYkVSKdOSpB+pmFyGm5AJPiemOkcXDKDS7CtDX53tzAc9r4f0kvD+KCjVDe6U2kiLwAonVbp/xh1rGMj8Q3Wc+WSSTwcNE8zmeGYqLURlMAaij0wDJ3Ic3IEDpMYypS9zqDLA5r1XZ8cEcYe/EFrzuG/lNKmbzUH2yHtCjVSg26iJ/LAy+cmu7sI4w2BALm4ijrw/hSdTi3Fw4LZB9H4lR4JEEbrMbg7H6caWeTgAvN9zD/wBnH7KfyeWzlXOU2zFCoKZaGQU3CLP8RN4uLhj1xzhK/dT/AMEYJZSdZPhVSmEHtlfbqubEAuNJgwxAMnpGxHbHNhfyQHztJOu6/ce4Yp5lhUKAwFfVTXSZvfSrk/VFp674lzBehUseQNQlvEM/SNQSGCmkFAF3XqWLCxO1x2mJkYnMCdVXuyWjKkHqLOB8vQo0QzabkEBjtZgYuDP5z4xWRwc0BqZw7CyRz5OKlarz0AHYYXJBTzRS+UqTMYUEwJMCYA3NugxAaSaClzgBqvyBokTAO/Sd/wAzH6Y4WpJGyecH4YRzsBJ06fEst/BAnCGIxFjK33Xqey+ynMqaQa6ZfKyNfWrVQrQoBsTIF/694vjMO69g000A6cuudLfI55ST9JJ26hhAgif7GOcwhLtlbLsfTzHMLLjq1D7bUtQAu7KRIAjubnfoeuD4cxZSHjXhusrtBuMEje4ND/tt8m9Tp9kwTNib33kz1tb5/wCMKkLXLOS7fMdtj3v/AI+TiFUtAGqyapzESIHXrO5G2wEXxNaWoBslBftKy5CmZCs0xubbGbah5v4sXIdPnr4S00zRenIHoev18tDuGV1I1DYmTfraJPbp9t8VkYQaKiGYSi28euvRMTlErjRUYrTEE6YJgdOaRebm+LwPyElLY/Dd6wNG9pnV4Nwyqvt+0QA2oFSwbVe8zv3veR9nG4w7WsSTsc1mI+qn+L+kaFBHrZRiaqgtFQr0BsCoT24F/O2CRYzNJThp+UB/Zzooi5m419uv5Xl/ERUnVUWC15AAnzbGg6xusJpa7UFY5PLPUYLTUsx6D+7YtFG+R2VgsqJZWRtzPNBHZbPmk9T3aYqOy6CG6XFzAubbzhiKUQFwkbZ2S8sPfNaY3UAb0681hlKwTVU0KTMKrKGWDM2bqLR98KltglNB1EBC16mpi0BZMwNh4HjFFZU3DMtlM3pprTq0a0bpLqYESQdunbfGlE2CfwhpB8tR7rGnkxeFt5cHN89D6Doq79PLmeHpP7RT9kGIWkxNzsSDK3+cMf4wAp5FDy/lZzsd3js0TSHH/wChX2TOr6+DoSi0qpH1fTO2/wBM98LmNlXG4mvNH72Ww2ZgF8aXOS9Q1a8comTbSYA7TIN/1wRooWgv3o6hWKqcvlvcMhzE3Nu2574SfIZH0VoRwNhhzDcrCpRy2eUmpTiop0l15TJHf/mRtizWZTm5qzsQ6Rndk7G/K+fqltXgjZYa6ZRlWZ1IJA7mx1W64meSZwAjAV+z4MEHk4lzh6fnT7KU4/xF0DVmWEiSQnJaBZoHMfnqcZRD3P8A+VlfK9SRBFD/APyTZuNEA/hTH/12nVUqmZq0CRH1W8E6vPZhh1jI+ZCwpJphfgafQLbh6ZtVmnm3qKGBCh4JUxqu4YTvbaST4LTYXf8ARw69Ug/ERXT2V15LjLcW4hSY/tDF6e0tcCetoJHSD38YqWzgK2bCPrLuj63Hqb0jLrrAJkzoZ4BhYMwOnY36HHNcXaE/yq91ld4W/sJL/wCtaul1cHS83Bub/TqP4ZvHS1sc5wbwRhhSeOqD4XxvU+mroCtHWAqibCNvA844Oa6muUyQujGZlny5pytCmKpqoUMrphQQOlzfcxfGlh4Y2kv34LLlmkczIQRxXn2MFekRXD801OoGUkHYx2OCxPc19tQ5Y2vbTgjNY9z2/wD22cOR1226TuYHnFMU4gHKmOzY2STMMmw09vndUFAyTcgGBvB2n8xjEdovo8Bzk66HQc9r+QuK6NpBcGVLaWBi82NuU6h3HfEtIs1sa656IE7XhjTIDmaXZTda3odPD4hzGhtJ6tb3G1D8L7tAbaBMEEmeo8YcDcgry9l5yWbv394Nw7cgB21cCOPEeR4IylxKodSuAbEaWBaYIEHTdSNg3xgTomaOHXzw8kzHjZnExvHPQ2bN7HLsb2dxTOnmG5SDq3i9x00mZAYbSf8AnC5Y3bbrrZaQxrw0Ea71z5VroD5n34prRqkABgdUXJ0yCO0G/wBgR/LC5A4bJhj3Gs+/tv1yC0auT467HbyOh/IYgNRQ4t64fcJZnKzRLABQZF5NusybGdmO4teJYY0Xp115LPxL35Tm0A261+D96vngWc1VXM9dwQYmxkbkWEkH+E3wSVlNHXX9oOAnzyOA1159Hhv6HVUq1LEyAokm/bClarafTdUO2dUkEMLX+3fsRiS1w3CrG+Nw0N9fZE18wzhtUyQSdr997EnziW6uVXxsYw6aUvIvfMXkg7g7f5jrj0eYhfM8gK+pmiuoKIBIMSehkX3xAfR0UGMGrXD1iZmOYyTF/wDrFjIXXfHfmpDAKrgufctA2xXPpQVq1tM+A8Oo12cVsyuXgSCyk6r3AggCPOLxNa+8zq69kviZpIgCxmbr0KeZKgmWLCjxFYaNWldMx2Yk6TffD0bWRCmzb7iv5WZM989GTDnTbW/ppafZHJ0l1Pl61UBzJEiovmJIuT1MnDUcTAc0ZP3WbNPI6mTMGmn/AKnoclU5F+E6tbZcioYBMEg+ZE27+cAkZIHEtA141qmIpGFgbIXacL0+qraeeylML7FIt/CEQ/qYt94woRKdHFPB+GbqxtoL1HxBv2YioVSrVI5WJIVQRblBvF/k4oAAdOCs95cPFufsp7N8d9p19skKEGnxO4MjmWZse+4wYDg5KZqotTPKccd9MVKeki4uV+D1UeRbx1xfKCLCp3jg6iiVyMggB6YYXUAVKRH+1plT4xTu28Efv33qpbiXoXLuxZKVEtEFUYoP/wCCRpPwcSImcQrDFyDj176pPxX0XmUCvRZr306AAkGFUFTcabaiO/fFTE4nQq3+RER4gldbJ5oBvrkDmkEpEbE+Ta56k4IS9p0NIbRG7cWOY3Q9DgVSNbgsSpslx8iPk7YPCxr/ABk3XJWmmLCGAV5lKOL8HKqHggXkxtf/AI/SMVxGGaW2ExhsWHOLUloKpYB2Kr1IEx9pE3xl5fFTtFoOJDbaLKsaCBUVV2Fv+8bzQA0NHBYD3Fzy48VM1eCVlBJSw7EG3cdxjJfgZmgkhbDcbC4gA7oWtl2psA6xsY7jAHRujcM4RmyNkachTOkfxFZMqRcWI3FvwxaMJzSOe6yeuC9Dg4WRNGRuxBF1vx15H+U39xdOogDbpIPaxIM9LYQo3S9KXRiMyHQaeY5DTQ3w81j7zloZTpggkjYja/5ecXytAsHVKPmle+njw1vyI8/tx9VjmaFroBuTC/TexOkixHUz8Yux+uh+v7680nPCS3Vg4k03bzNEaEbk36LCCbnUxAM3mwNrgnXYEQQBYYJoNNuvokvG4Fxsn1vQcbF5tBsfdNPdVRJAXUZ1EGxKggTvF7fzjC+Uk0mgQBbtjxN71oP1+kZTrEzBXsNF7idpAHQHrgRaBv8AVPQucdGke2/1oeaxqZ4U5FpAGqWAY2NzHKrdO56ebtjLtev3SiTEtiNcqvUX6mtAfqeCnuKcVdjbUoIvJaT0m5PSRaPM4eigaN9fhYGNx8jzTbA99eHM/SvO0Fks0abalP5j9MGewOFFIwzmF2ZiecQ9TPUQKBoHUjdvHgb4WjwrWOvdamK7XmnjykZR5cf4Tf0vxI1AVcMIsNyvwJB0nfrthbFRBuoWr2PiXTWCCK9SPTjXHinGeqGmmimpLsIQCQAel9gAY/6xGFwz5nWNkbtftWHBRZT/ALEaD6X6Lz/O8MrogaohVZAkkX7eYjHoXxyllkaL58yeIvpp1SrCpFJpfsQuX7HLl9xy5fMcuRPD861JwykiDcAxPzgkUhY4EIM0LZWFrgqjh/qx35XVo/iVjb7TH+NsPR4tz/8AYfVZM3ZjGasPsQqal6ozVJFppXB5QYaNREn+E3sIIN53vtSPupiS11+2o/aLKybD0x7C2xwOn8einq3FK9dzVeqdTd9gOggbYiQf+q7wt0I91S+q8oq1kLA6FWmWZYAJYfRcyBqna9/OKyGzqhxABvh1QmXXSzvrAJkqsFYAFlHck7nz0xUDkVLspoEJ37tStSJQacwgMC2iqbwLizWMi0g4nxqB3Z3Svg4ao7NU1e6TzbrpYdNPfBWu1VXgVQVBXrVH0Gm5B0kOQeWVME2MfMYIHgalBMZOlIvI1fcR9TEt0ViCrnsJExaZk3wR2lFvFCbydolFHNsKrBVCGeTlXSVhrTY6pHTYT5jg52wRMrKtxtfqhV1ZKaWqGQz7SAWk3PSxF7DBATVlBdWbRQHE+De3XLgU1W7FFYkX1CFlQQARsdsAOGHeZ+HEWtOPFF0WQkk869N9T88Vu9UQOmG8yWaw2UZw6gUX6mK9mvH3weJmVuh0QJ5A87UfJB+pMopoMeqEQfkxHxhXHRgxE8kfASuE4H/tulZ4atOoqyT9Jkx1Inp5xh4iMMmEfA19V6fASF+GdiBoW5j8KgrZS8KdIAiP7vjP7QDIsQ5rRpovXf8AjzpsX2ZHLI/XxD11oXsdAhqKSzdNKlreI++KwQiQOs7C0t2hjjhZGBjf9nAdV9PraGdWZC0iVgTpuZgg2NiPGBtIa4DmmXROkjc+wC2htvsb0I1+/kgKWbBcgIAqnVG8k/Vc3E/OGCwhoNrNbiGmVzWsAA15776nUX6o6k50sywsSn2Ejex2wIgZgDrxTkbi6Mlnh3b7D4KyzddgQqwIBMkBjawu0kbYLDE1wJPXwlMfi3wva1lbcgdtONoVK/ua3eSqWKzGrUTJ2gH7YcZC1n+qwsTjZZ6znr2X7N5MOkyRpiJubzMm0nzhfvfHVLUfgAYAS7Xf5Fov0bwRKtZzU5lpgHTFmJmJ8Dt1xXESkAAcVPZmBY97nv1y1pzu9/hY+oHV/bfQAWZ0MExytAgbCx/MecNMja2JtLJxGJfLiXl/Db0S/JF1qBVciSL/ACQO+LtY1+jghmZ8GrDRXqnFcuxpmnTYL+zmNTLrLwCWYmQQzEbzYWA640YoAxtM0WFiMW+eXNNbifP+9PJee8fqVF0qzhpv9Mdh3xeUuawC0fCtY4lwFV5objOQCCm8zrWTb+o3vP54ieFtByJhZy8uby0Q2RRGRuW4G8nBcJHE+NwLdedosxe1w10QNZIJGMyeMMeWhMtNi1ngCstcugJIM7Hbvg0EQkdRVHuIGirfTXpui7D3tTiJhTp7ne/bGq3s6MNo6nrzWLje0pI/9AnPqL0RSpN+4YoFUvDDVPKGg3E4EcIxzLGlfVUh7TkElPF3VeX0URkqetm1GdRCn8x2+2FMKweIe31WxipXHxnff6L0DMcOAzSUiZ0hOaL7jDcguSvRYETqjzc7WnqbMn9rPyAO1h2/xhUvp1JvJ4LW4oo6hyi67GWkz+uDPaBqEBkjnaErrjnDjl2lGWfd0iFItaNmmxvvim7gOaM0eE6nROzlfdpVSTpqkBfdWzW2bff/AK7YN3fipBbNQzUkvD+D+1Vpk1XdpKyY2NzHYm2LxtDXKk0pkbVV1So+B53SrEAe5VUtrO66QRa153+ZxSZnElTC4A5QPJE8VyVMJXRlB0VPqWFZomJIG8nfrirfEQ7mrOGQlvIqC4jnSkoBb2wwubQs2juZv5wdx3HkujZdHzpLON8QqVKah21WDCYkSJj9f0xPBEiaA/T0SulLQAYhd/viR4kV1Nv1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6086" name="Picture 6" descr="http://switchboard.nrdc.org/blogs/fbeinecke/Healthy.coral.reef.No.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744416" cy="361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344816" cy="3657599"/>
          </a:xfrm>
        </p:spPr>
        <p:txBody>
          <a:bodyPr>
            <a:normAutofit fontScale="92500"/>
          </a:bodyPr>
          <a:lstStyle/>
          <a:p>
            <a:r>
              <a:rPr lang="en-CA" sz="2800" dirty="0" smtClean="0"/>
              <a:t>Scientists can look at rocks and layers of soil for clues like plant pollen or fossils that would give us an idea about what the climate was like</a:t>
            </a:r>
          </a:p>
          <a:p>
            <a:endParaRPr lang="en-CA" sz="2800" dirty="0" smtClean="0"/>
          </a:p>
          <a:p>
            <a:r>
              <a:rPr lang="en-CA" sz="2800" dirty="0" smtClean="0"/>
              <a:t>In the ocean floor, scientists can find fossils of marine plants and animals that may not have been there previously suggesting a change in climate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3800" cy="914400"/>
          </a:xfrm>
        </p:spPr>
        <p:txBody>
          <a:bodyPr/>
          <a:lstStyle/>
          <a:p>
            <a:r>
              <a:rPr lang="en-CA" dirty="0" smtClean="0"/>
              <a:t>Rocks &amp; Fossils</a:t>
            </a:r>
            <a:endParaRPr lang="en-CA" dirty="0"/>
          </a:p>
        </p:txBody>
      </p:sp>
      <p:pic>
        <p:nvPicPr>
          <p:cNvPr id="5122" name="Picture 2" descr="http://nahantmarsh.org/wp-content/uploads/2013/05/trilobite-fossil_1262_990x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232248" cy="16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7546032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The Earth’s climate is not static and goes through natural cyclic changes (ex: Ice Age 20000 years ago)</a:t>
            </a:r>
          </a:p>
          <a:p>
            <a:endParaRPr lang="en-CA" sz="2800" dirty="0" smtClean="0"/>
          </a:p>
          <a:p>
            <a:r>
              <a:rPr lang="en-CA" sz="2800" dirty="0" smtClean="0"/>
              <a:t>Changes in climate are triggered by changes in Earth’s energy balance (</a:t>
            </a:r>
            <a:r>
              <a:rPr lang="en-CA" sz="2800" dirty="0" err="1" smtClean="0"/>
              <a:t>ie</a:t>
            </a:r>
            <a:r>
              <a:rPr lang="en-CA" sz="2800" dirty="0" smtClean="0"/>
              <a:t>: if the Sun’s energy is absorbed differently, climate changes)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Long Term and Short Term Changes in Climate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7474024" cy="365759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Continental Drift</a:t>
            </a:r>
          </a:p>
          <a:p>
            <a:pPr lvl="1"/>
            <a:r>
              <a:rPr lang="en-CA" sz="2400" dirty="0" smtClean="0"/>
              <a:t>When continents move, ocean currents and wind patterns change causing changes in climate</a:t>
            </a:r>
          </a:p>
          <a:p>
            <a:pPr lvl="1"/>
            <a:endParaRPr lang="en-CA" sz="2400" dirty="0" smtClean="0"/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41" y="548680"/>
            <a:ext cx="7543800" cy="914400"/>
          </a:xfrm>
        </p:spPr>
        <p:txBody>
          <a:bodyPr/>
          <a:lstStyle/>
          <a:p>
            <a:r>
              <a:rPr lang="en-CA" dirty="0" smtClean="0"/>
              <a:t>Long Term Changes</a:t>
            </a:r>
            <a:endParaRPr lang="en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61" y="3573016"/>
            <a:ext cx="85464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114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977" y="3166962"/>
            <a:ext cx="5112568" cy="28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473" y="6165304"/>
            <a:ext cx="7058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474024" cy="1800200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As mountain ranges form, regional climates change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3800" cy="914400"/>
          </a:xfrm>
        </p:spPr>
        <p:txBody>
          <a:bodyPr/>
          <a:lstStyle/>
          <a:p>
            <a:r>
              <a:rPr lang="en-CA" dirty="0" smtClean="0"/>
              <a:t>Long Term Changes</a:t>
            </a:r>
            <a:endParaRPr lang="en-CA" dirty="0"/>
          </a:p>
        </p:txBody>
      </p:sp>
      <p:pic>
        <p:nvPicPr>
          <p:cNvPr id="1026" name="Picture 2" descr="http://www.bgs.ac.uk/discoveringGeology/climateChange/general/images/mountain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472608" cy="31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3657599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When surrounded by more larger bodies of water, you get more moderate climates (</a:t>
            </a:r>
            <a:r>
              <a:rPr lang="en-CA" sz="2400" dirty="0" err="1" smtClean="0"/>
              <a:t>ie</a:t>
            </a:r>
            <a:r>
              <a:rPr lang="en-CA" sz="2400" dirty="0" smtClean="0"/>
              <a:t>: Southern Hemisphere)</a:t>
            </a:r>
          </a:p>
          <a:p>
            <a:pPr marL="384048" lvl="1" indent="0">
              <a:buNone/>
            </a:pPr>
            <a:r>
              <a:rPr lang="en-CA" sz="2400" dirty="0" smtClean="0"/>
              <a:t> </a:t>
            </a:r>
          </a:p>
          <a:p>
            <a:pPr lvl="1"/>
            <a:r>
              <a:rPr lang="en-CA" sz="2400" dirty="0" smtClean="0"/>
              <a:t>When you have fewer, large bodies of water you get harsher winters and hotter summers (</a:t>
            </a:r>
            <a:r>
              <a:rPr lang="en-CA" sz="2400" dirty="0" err="1" smtClean="0"/>
              <a:t>ie</a:t>
            </a:r>
            <a:r>
              <a:rPr lang="en-CA" sz="2400" dirty="0" smtClean="0"/>
              <a:t>: Northern Hemisphere)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3800" cy="914400"/>
          </a:xfrm>
        </p:spPr>
        <p:txBody>
          <a:bodyPr/>
          <a:lstStyle/>
          <a:p>
            <a:r>
              <a:rPr lang="en-CA" dirty="0" smtClean="0"/>
              <a:t>Long Term Changes</a:t>
            </a:r>
            <a:endParaRPr lang="en-CA" dirty="0"/>
          </a:p>
        </p:txBody>
      </p:sp>
      <p:pic>
        <p:nvPicPr>
          <p:cNvPr id="2050" name="Picture 2" descr="http://upload.wikimedia.org/wikipedia/commons/c/c4/Earthmap1000x500com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453650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628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Over the last 400 000 years or more, climate has continually cycled from ice ages to warmer interglacial periods about every 100 000 years. </a:t>
            </a:r>
            <a:endParaRPr lang="en-CA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5241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62056" cy="1584176"/>
          </a:xfrm>
        </p:spPr>
        <p:txBody>
          <a:bodyPr/>
          <a:lstStyle/>
          <a:p>
            <a:r>
              <a:rPr lang="en-CA" sz="2400" dirty="0" smtClean="0"/>
              <a:t>Earth’s orbit around the sun changes due to eccentricity, tilt and its wobble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43800" cy="914400"/>
          </a:xfrm>
        </p:spPr>
        <p:txBody>
          <a:bodyPr>
            <a:noAutofit/>
          </a:bodyPr>
          <a:lstStyle/>
          <a:p>
            <a:r>
              <a:rPr lang="en-CA" sz="4000" dirty="0" smtClean="0"/>
              <a:t>Why do Interglacial Periods and Ice Ages Happen?</a:t>
            </a:r>
            <a:endParaRPr lang="en-CA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241" t="2960" r="4567" b="3087"/>
          <a:stretch/>
        </p:blipFill>
        <p:spPr bwMode="auto">
          <a:xfrm>
            <a:off x="2339752" y="2924944"/>
            <a:ext cx="4133566" cy="293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2387</TotalTime>
  <Words>645</Words>
  <Application>Microsoft Office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Natural Changes in Climate</vt:lpstr>
      <vt:lpstr>PowerPoint Presentation</vt:lpstr>
      <vt:lpstr>Long Term and Short Term Changes in Climate</vt:lpstr>
      <vt:lpstr>Long Term Changes</vt:lpstr>
      <vt:lpstr>PowerPoint Presentation</vt:lpstr>
      <vt:lpstr>Long Term Changes</vt:lpstr>
      <vt:lpstr>Long Term Changes</vt:lpstr>
      <vt:lpstr>PowerPoint Presentation</vt:lpstr>
      <vt:lpstr>Why do Interglacial Periods and Ice Ages Happen?</vt:lpstr>
      <vt:lpstr>Why do Interglacial Periods and Ice Ages Happening?</vt:lpstr>
      <vt:lpstr>PowerPoint Presentation</vt:lpstr>
      <vt:lpstr>Albedo </vt:lpstr>
      <vt:lpstr>PowerPoint Presentation</vt:lpstr>
      <vt:lpstr>Albedo Effect</vt:lpstr>
      <vt:lpstr>Albedo Effect</vt:lpstr>
      <vt:lpstr>Short-Term Variations In Climate</vt:lpstr>
      <vt:lpstr>Short-Term Variations In Climate</vt:lpstr>
      <vt:lpstr>Volcanic Eruptions</vt:lpstr>
      <vt:lpstr>Short Term Variations in Climate </vt:lpstr>
      <vt:lpstr>How do we study climate change?</vt:lpstr>
      <vt:lpstr>Ice Cores</vt:lpstr>
      <vt:lpstr>Ice Cores</vt:lpstr>
      <vt:lpstr>Tree Rings </vt:lpstr>
      <vt:lpstr>Coral Reefs</vt:lpstr>
      <vt:lpstr>Rocks &amp; Fossils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Climate System and Natural Changes</dc:title>
  <dc:creator>John Family</dc:creator>
  <cp:lastModifiedBy>Morrison, Brent</cp:lastModifiedBy>
  <cp:revision>50</cp:revision>
  <dcterms:created xsi:type="dcterms:W3CDTF">2013-12-18T04:02:34Z</dcterms:created>
  <dcterms:modified xsi:type="dcterms:W3CDTF">2019-01-07T17:05:03Z</dcterms:modified>
</cp:coreProperties>
</file>