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8" r:id="rId3"/>
    <p:sldId id="382" r:id="rId4"/>
    <p:sldId id="365" r:id="rId5"/>
    <p:sldId id="366" r:id="rId6"/>
    <p:sldId id="367" r:id="rId7"/>
    <p:sldId id="368" r:id="rId8"/>
    <p:sldId id="369" r:id="rId9"/>
    <p:sldId id="363" r:id="rId10"/>
    <p:sldId id="364" r:id="rId11"/>
    <p:sldId id="377" r:id="rId12"/>
    <p:sldId id="378" r:id="rId13"/>
    <p:sldId id="381" r:id="rId14"/>
    <p:sldId id="380" r:id="rId15"/>
    <p:sldId id="379" r:id="rId16"/>
    <p:sldId id="372" r:id="rId17"/>
    <p:sldId id="373" r:id="rId18"/>
    <p:sldId id="374" r:id="rId19"/>
    <p:sldId id="375" r:id="rId20"/>
    <p:sldId id="37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chemeClr val="hlink"/>
        </a:solidFill>
        <a:latin typeface="Comic Sans MS" pitchFamily="16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chemeClr val="hlink"/>
        </a:solidFill>
        <a:latin typeface="Comic Sans MS" pitchFamily="16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chemeClr val="hlink"/>
        </a:solidFill>
        <a:latin typeface="Comic Sans MS" pitchFamily="16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chemeClr val="hlink"/>
        </a:solidFill>
        <a:latin typeface="Comic Sans MS" pitchFamily="16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charset="0"/>
      <a:defRPr sz="2000" kern="1200">
        <a:solidFill>
          <a:schemeClr val="hlink"/>
        </a:solidFill>
        <a:latin typeface="Comic Sans MS" pitchFamily="16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Comic Sans MS" pitchFamily="16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Comic Sans MS" pitchFamily="16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Comic Sans MS" pitchFamily="16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Comic Sans MS" pitchFamily="16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D78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3902" autoAdjust="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351EEBA1-63C2-448C-87ED-C2F1E571E169}" type="datetimeFigureOut">
              <a:rPr lang="en-US" altLang="en-US"/>
              <a:pPr/>
              <a:t>2016/02/12</a:t>
            </a:fld>
            <a:endParaRPr lang="en-US" altLang="en-US"/>
          </a:p>
        </p:txBody>
      </p:sp>
      <p:sp>
        <p:nvSpPr>
          <p:cNvPr id="133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8646B83A-572E-4C20-BA2C-7268C4A8C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52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FF7DAE73-B64F-4913-97B2-338CCE692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ntnu.edu.tw/ntnujava/index.php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B4CA8200-5F09-427A-9B6F-0EF8B706809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2D9F4436-3AC9-462F-A29E-0D1FA811A0B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1B6EE4CF-0EFB-4711-A1B2-68E19EB94F5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F6E50661-E911-4A27-9C22-5C66AD2C9AD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A099766B-5DD6-4B12-94E0-34004DFB42FC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FA9F1095-334A-456A-95FF-1B316C4E7E3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6" charset="0"/>
                <a:ea typeface="ＭＳ Ｐゴシック" pitchFamily="16" charset="-128"/>
              </a:rPr>
              <a:t>For a free applet to further explain the answers to questions 2-5, go to </a:t>
            </a:r>
            <a:r>
              <a:rPr lang="en-GB" altLang="en-US" smtClean="0">
                <a:latin typeface="Times New Roman" pitchFamily="16" charset="0"/>
                <a:ea typeface="ＭＳ Ｐゴシック" pitchFamily="16" charset="-128"/>
              </a:rPr>
              <a:t>NTNUJAVA Virtual Physics Laboratory</a:t>
            </a:r>
            <a:r>
              <a:rPr lang="en-US" altLang="en-US" smtClean="0">
                <a:latin typeface="Times New Roman" pitchFamily="16" charset="0"/>
                <a:ea typeface="ＭＳ Ｐゴシック" pitchFamily="16" charset="-128"/>
              </a:rPr>
              <a:t> </a:t>
            </a:r>
            <a:r>
              <a:rPr lang="en-US" altLang="en-US" u="sng" smtClean="0">
                <a:solidFill>
                  <a:srgbClr val="0000FF"/>
                </a:solidFill>
                <a:latin typeface="Times New Roman" pitchFamily="16" charset="0"/>
                <a:ea typeface="ＭＳ Ｐゴシック" pitchFamily="16" charset="-128"/>
                <a:hlinkClick r:id="rId3"/>
              </a:rPr>
              <a:t>http://www.phy.ntnu.edu.tw/ntnujava/index.php</a:t>
            </a:r>
            <a:r>
              <a:rPr lang="en-US" altLang="en-US" smtClean="0">
                <a:latin typeface="Times New Roman" pitchFamily="16" charset="0"/>
                <a:ea typeface="ＭＳ Ｐゴシック" pitchFamily="16" charset="-128"/>
              </a:rPr>
              <a:t> Registered users (free) will be able to get files for offline use. Once you have done this, search for </a:t>
            </a:r>
            <a:r>
              <a:rPr lang="en-US" altLang="en-US" b="1" smtClean="0">
                <a:ea typeface="ＭＳ Ｐゴシック" pitchFamily="16" charset="-128"/>
              </a:rPr>
              <a:t>“</a:t>
            </a:r>
            <a:r>
              <a:rPr lang="en-GB" altLang="en-US" b="1" smtClean="0">
                <a:latin typeface="Times New Roman" pitchFamily="16" charset="0"/>
                <a:ea typeface="ＭＳ Ｐゴシック" pitchFamily="16" charset="-128"/>
              </a:rPr>
              <a:t>Image formed by plane mirror</a:t>
            </a:r>
            <a:r>
              <a:rPr lang="en-US" altLang="en-US" b="1" smtClean="0">
                <a:ea typeface="ＭＳ Ｐゴシック" pitchFamily="16" charset="-128"/>
              </a:rPr>
              <a:t>”</a:t>
            </a:r>
            <a:r>
              <a:rPr lang="en-US" altLang="en-US" smtClean="0">
                <a:latin typeface="Times New Roman" pitchFamily="16" charset="0"/>
                <a:ea typeface="ＭＳ Ｐゴシック" pitchFamily="16" charset="-128"/>
              </a:rPr>
              <a:t>. Once you have downloaded, the file name is  </a:t>
            </a:r>
            <a:r>
              <a:rPr lang="en-US" altLang="en-US" smtClean="0">
                <a:ea typeface="ＭＳ Ｐゴシック" pitchFamily="16" charset="-128"/>
              </a:rPr>
              <a:t>“</a:t>
            </a:r>
            <a:r>
              <a:rPr lang="en-GB" altLang="en-US" smtClean="0">
                <a:solidFill>
                  <a:srgbClr val="000000"/>
                </a:solidFill>
                <a:latin typeface="Lucida Grande" pitchFamily="16" charset="0"/>
                <a:ea typeface="ＭＳ Ｐゴシック" pitchFamily="16" charset="-128"/>
              </a:rPr>
              <a:t>mirror_e.html</a:t>
            </a:r>
            <a:r>
              <a:rPr lang="en-GB" altLang="en-US" smtClean="0">
                <a:solidFill>
                  <a:srgbClr val="000000"/>
                </a:solidFill>
                <a:ea typeface="ＭＳ Ｐゴシック" pitchFamily="16" charset="-128"/>
              </a:rPr>
              <a:t>” .</a:t>
            </a:r>
            <a:endParaRPr lang="en-US" altLang="en-US" smtClean="0">
              <a:solidFill>
                <a:srgbClr val="000000"/>
              </a:solidFill>
              <a:latin typeface="Lucida Grande" pitchFamily="16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A09FB03A-75C4-4EBA-9D1F-65043401E374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024356F1-C9B0-4213-84AC-CAFB2689172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1E715364-E466-4F4F-8B7F-78186536502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BC584F48-51CA-4298-BD51-ACD0BEF1E29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173FB27D-B972-4217-8382-A3C63E24260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234BF7CB-FC6F-4447-B5C7-2EBDE392728D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695E8DF7-4DD4-4B37-A352-67B67B6D6BE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fld id="{CA3910E3-90AB-4B53-ADBD-33FB6C6D91B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E1D1-05C3-4C7D-859B-706AF82A8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1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46BC-17A9-4EE3-BEC5-3F2A3109E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7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CF77-9C45-4A01-B8C2-91E7CC814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CE1D-67C6-446E-93F8-8C4B1F94E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674E6-A50C-4525-BDA3-CB2226B9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0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6866-2D31-4DF7-8F0C-1C5C84979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1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2BEE-6638-4051-B3E7-B1A8651A6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60E37-4F3E-4BAB-993E-1F4C53F72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4EA4-7FA0-4004-8040-2315A0FE4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B30F-AFAD-45A6-B23A-D5063F78F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1533-861D-4C56-ABBD-8F6E45C52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8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600E6264-51A5-4DE0-9BF7-650DDE87F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684213" y="1982788"/>
            <a:ext cx="7769225" cy="4494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solidFill>
                  <a:schemeClr val="hlink"/>
                </a:solidFill>
                <a:latin typeface="Comic Sans MS" pitchFamily="16" charset="0"/>
              </a:rPr>
              <a:t>Seeing Things</a:t>
            </a:r>
            <a:r>
              <a:rPr lang="en-US" altLang="en-US" smtClean="0">
                <a:solidFill>
                  <a:schemeClr val="hlink"/>
                </a:solidFill>
                <a:latin typeface="Comic Sans MS" pitchFamily="16" charset="0"/>
              </a:rPr>
              <a:t> </a:t>
            </a:r>
            <a:br>
              <a:rPr lang="en-US" altLang="en-US" smtClean="0">
                <a:solidFill>
                  <a:schemeClr val="hlink"/>
                </a:solidFill>
                <a:latin typeface="Comic Sans MS" pitchFamily="16" charset="0"/>
              </a:rPr>
            </a:br>
            <a:r>
              <a:rPr lang="en-US" altLang="en-US" smtClean="0">
                <a:solidFill>
                  <a:schemeClr val="hlink"/>
                </a:solidFill>
                <a:latin typeface="Comic Sans MS" pitchFamily="16" charset="0"/>
              </a:rPr>
              <a:t> </a:t>
            </a:r>
            <a:r>
              <a:rPr lang="en-US" altLang="en-US" sz="4000" smtClean="0">
                <a:solidFill>
                  <a:schemeClr val="hlink"/>
                </a:solidFill>
                <a:latin typeface="Comic Sans MS" pitchFamily="16" charset="0"/>
              </a:rPr>
              <a:t>Plane Mirror Image Characteristics</a:t>
            </a:r>
            <a:endParaRPr lang="en-US" altLang="en-US" smtClean="0">
              <a:solidFill>
                <a:schemeClr val="hlink"/>
              </a:solidFill>
              <a:latin typeface="Comic Sans MS" pitchFamily="16" charset="0"/>
            </a:endParaRPr>
          </a:p>
        </p:txBody>
      </p:sp>
      <p:pic>
        <p:nvPicPr>
          <p:cNvPr id="2052" name="Picture 17" descr="01aRefl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14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01bRef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3959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atMcW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37">
            <a:off x="7924800" y="5715000"/>
            <a:ext cx="4746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46625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43000" y="223838"/>
            <a:ext cx="6858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US" altLang="en-US" sz="2400" b="1"/>
              <a:t>Review in Table Form</a:t>
            </a: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SILT - Image Characteristics Review Table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971800" y="3886200"/>
            <a:ext cx="41148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53253" name="Picture 5" descr="SeeingAMBULANCEPlaneMi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83063"/>
            <a:ext cx="33528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3490" name="Group 82"/>
          <p:cNvGraphicFramePr>
            <a:graphicFrameLocks noGrp="1"/>
          </p:cNvGraphicFramePr>
          <p:nvPr/>
        </p:nvGraphicFramePr>
        <p:xfrm>
          <a:off x="381000" y="1371600"/>
          <a:ext cx="8458200" cy="1978025"/>
        </p:xfrm>
        <a:graphic>
          <a:graphicData uri="http://schemas.openxmlformats.org/drawingml/2006/table">
            <a:tbl>
              <a:tblPr/>
              <a:tblGrid>
                <a:gridCol w="1917700"/>
                <a:gridCol w="65405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Same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Inversion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Front to Back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Equal to Object Distance, 90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º B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ehind Mirror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Type	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Virtual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r="7841" b="9579"/>
          <a:stretch>
            <a:fillRect/>
          </a:stretch>
        </p:blipFill>
        <p:spPr>
          <a:xfrm>
            <a:off x="0" y="1982788"/>
            <a:ext cx="9091613" cy="31242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24013" y="548680"/>
            <a:ext cx="746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CA" altLang="en-US" sz="3600" dirty="0">
                <a:solidFill>
                  <a:schemeClr val="bg1"/>
                </a:solidFill>
              </a:rPr>
              <a:t>REMEMBER </a:t>
            </a:r>
            <a:r>
              <a:rPr lang="en-CA" altLang="en-US" sz="3600" dirty="0" smtClean="0">
                <a:solidFill>
                  <a:schemeClr val="bg1"/>
                </a:solidFill>
              </a:rPr>
              <a:t>SILT </a:t>
            </a:r>
            <a:r>
              <a:rPr lang="en-CA" altLang="en-US" sz="3600" dirty="0">
                <a:solidFill>
                  <a:schemeClr val="bg1"/>
                </a:solidFill>
              </a:rPr>
              <a:t>(OR </a:t>
            </a:r>
            <a:r>
              <a:rPr lang="en-CA" altLang="en-US" sz="3600" dirty="0" smtClean="0">
                <a:solidFill>
                  <a:schemeClr val="bg1"/>
                </a:solidFill>
              </a:rPr>
              <a:t>SALT</a:t>
            </a:r>
            <a:r>
              <a:rPr lang="en-CA" altLang="en-US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3212976"/>
            <a:ext cx="1512168" cy="276999"/>
          </a:xfrm>
          <a:prstGeom prst="rect">
            <a:avLst/>
          </a:prstGeom>
          <a:solidFill>
            <a:srgbClr val="F8D784"/>
          </a:solidFill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Inversion/Attitude</a:t>
            </a:r>
            <a:endParaRPr lang="en-CA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r="63971" b="9579"/>
          <a:stretch/>
        </p:blipFill>
        <p:spPr>
          <a:xfrm>
            <a:off x="251520" y="1982788"/>
            <a:ext cx="3352800" cy="31242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24013" y="548680"/>
            <a:ext cx="746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CA" altLang="en-US" sz="3600" dirty="0">
                <a:solidFill>
                  <a:schemeClr val="bg1"/>
                </a:solidFill>
              </a:rPr>
              <a:t>REMEMBER </a:t>
            </a:r>
            <a:r>
              <a:rPr lang="en-CA" altLang="en-US" sz="3600" dirty="0" smtClean="0">
                <a:solidFill>
                  <a:schemeClr val="bg1"/>
                </a:solidFill>
              </a:rPr>
              <a:t>SILT </a:t>
            </a:r>
            <a:r>
              <a:rPr lang="en-CA" altLang="en-US" sz="3600" dirty="0">
                <a:solidFill>
                  <a:schemeClr val="bg1"/>
                </a:solidFill>
              </a:rPr>
              <a:t>(OR </a:t>
            </a:r>
            <a:r>
              <a:rPr lang="en-CA" altLang="en-US" sz="3600" dirty="0" smtClean="0">
                <a:solidFill>
                  <a:schemeClr val="bg1"/>
                </a:solidFill>
              </a:rPr>
              <a:t>SALT</a:t>
            </a:r>
            <a:r>
              <a:rPr lang="en-CA" altLang="en-US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28529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fontAlgn="auto">
              <a:spcAft>
                <a:spcPts val="0"/>
              </a:spcAft>
              <a:defRPr/>
            </a:pPr>
            <a:r>
              <a:rPr lang="en-CA" sz="2800" b="1" dirty="0" smtClean="0">
                <a:solidFill>
                  <a:srgbClr val="FF0000"/>
                </a:solidFill>
              </a:rPr>
              <a:t>S</a:t>
            </a:r>
            <a:r>
              <a:rPr lang="en-CA" sz="2800" dirty="0" smtClean="0"/>
              <a:t>ize </a:t>
            </a:r>
            <a:r>
              <a:rPr lang="en-CA" sz="2800" dirty="0"/>
              <a:t>of an image compared to the object (Ex. Same Size, Smaller, Larger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70" y="1982788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127490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400" dirty="0"/>
              <a:t>We use 4 main characteristics to describe an image.</a:t>
            </a:r>
          </a:p>
        </p:txBody>
      </p:sp>
    </p:spTree>
    <p:extLst>
      <p:ext uri="{BB962C8B-B14F-4D97-AF65-F5344CB8AC3E}">
        <p14:creationId xmlns:p14="http://schemas.microsoft.com/office/powerpoint/2010/main" val="21628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7" r="46761" b="9579"/>
          <a:stretch/>
        </p:blipFill>
        <p:spPr>
          <a:xfrm>
            <a:off x="827584" y="1927875"/>
            <a:ext cx="1814946" cy="31242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24013" y="548680"/>
            <a:ext cx="746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CA" altLang="en-US" sz="3600" dirty="0">
                <a:solidFill>
                  <a:schemeClr val="bg1"/>
                </a:solidFill>
              </a:rPr>
              <a:t>REMEMBER </a:t>
            </a:r>
            <a:r>
              <a:rPr lang="en-CA" altLang="en-US" sz="3600" dirty="0" smtClean="0">
                <a:solidFill>
                  <a:schemeClr val="bg1"/>
                </a:solidFill>
              </a:rPr>
              <a:t>SILT </a:t>
            </a:r>
            <a:r>
              <a:rPr lang="en-CA" altLang="en-US" sz="3600" dirty="0">
                <a:solidFill>
                  <a:schemeClr val="bg1"/>
                </a:solidFill>
              </a:rPr>
              <a:t>(OR </a:t>
            </a:r>
            <a:r>
              <a:rPr lang="en-CA" altLang="en-US" sz="3600" dirty="0" smtClean="0">
                <a:solidFill>
                  <a:schemeClr val="bg1"/>
                </a:solidFill>
              </a:rPr>
              <a:t>SALT</a:t>
            </a:r>
            <a:r>
              <a:rPr lang="en-CA" altLang="en-US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4833" y="1982788"/>
            <a:ext cx="48859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fontAlgn="auto">
              <a:spcAft>
                <a:spcPts val="0"/>
              </a:spcAft>
              <a:defRPr/>
            </a:pPr>
            <a:r>
              <a:rPr lang="en-CA" sz="2800" b="1" dirty="0" smtClean="0">
                <a:solidFill>
                  <a:srgbClr val="FF0000"/>
                </a:solidFill>
              </a:rPr>
              <a:t>I</a:t>
            </a:r>
            <a:r>
              <a:rPr lang="en-CA" sz="2800" dirty="0" smtClean="0"/>
              <a:t>nversion (</a:t>
            </a:r>
            <a:r>
              <a:rPr lang="en-CA" sz="2800" b="1" dirty="0" smtClean="0">
                <a:solidFill>
                  <a:srgbClr val="FF0000"/>
                </a:solidFill>
              </a:rPr>
              <a:t>A</a:t>
            </a:r>
            <a:r>
              <a:rPr lang="en-CA" sz="2800" dirty="0" smtClean="0"/>
              <a:t>ttitude) </a:t>
            </a:r>
            <a:r>
              <a:rPr lang="en-CA" sz="2800" dirty="0"/>
              <a:t>of Image </a:t>
            </a:r>
            <a:endParaRPr lang="en-CA" sz="2800" dirty="0" smtClean="0"/>
          </a:p>
          <a:p>
            <a:pPr marL="36576" fontAlgn="auto">
              <a:spcAft>
                <a:spcPts val="0"/>
              </a:spcAft>
              <a:defRPr/>
            </a:pPr>
            <a:endParaRPr lang="en-CA" sz="2800" dirty="0"/>
          </a:p>
          <a:p>
            <a:pPr marL="36576" fontAlgn="auto">
              <a:spcAft>
                <a:spcPts val="0"/>
              </a:spcAft>
              <a:defRPr/>
            </a:pPr>
            <a:r>
              <a:rPr lang="en-CA" sz="2800" dirty="0" smtClean="0"/>
              <a:t>– </a:t>
            </a:r>
            <a:r>
              <a:rPr lang="en-CA" sz="2800" dirty="0"/>
              <a:t>which way the image is oriented compared to the object: Upright or Inverted (Upside down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70" y="1982788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8973" y="3212975"/>
            <a:ext cx="1512168" cy="276999"/>
          </a:xfrm>
          <a:prstGeom prst="rect">
            <a:avLst/>
          </a:prstGeom>
          <a:solidFill>
            <a:srgbClr val="F8D784"/>
          </a:solidFill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Inversion/Attitude</a:t>
            </a:r>
            <a:endParaRPr lang="en-CA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9" r="26028" b="9579"/>
          <a:stretch/>
        </p:blipFill>
        <p:spPr>
          <a:xfrm>
            <a:off x="1403648" y="2132856"/>
            <a:ext cx="2119746" cy="31242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24013" y="548680"/>
            <a:ext cx="746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CA" altLang="en-US" sz="3600" dirty="0">
                <a:solidFill>
                  <a:schemeClr val="bg1"/>
                </a:solidFill>
              </a:rPr>
              <a:t>REMEMBER </a:t>
            </a:r>
            <a:r>
              <a:rPr lang="en-CA" altLang="en-US" sz="3600" dirty="0" smtClean="0">
                <a:solidFill>
                  <a:schemeClr val="bg1"/>
                </a:solidFill>
              </a:rPr>
              <a:t>SILT </a:t>
            </a:r>
            <a:r>
              <a:rPr lang="en-CA" altLang="en-US" sz="3600" dirty="0">
                <a:solidFill>
                  <a:schemeClr val="bg1"/>
                </a:solidFill>
              </a:rPr>
              <a:t>(OR </a:t>
            </a:r>
            <a:r>
              <a:rPr lang="en-CA" altLang="en-US" sz="3600" dirty="0" smtClean="0">
                <a:solidFill>
                  <a:schemeClr val="bg1"/>
                </a:solidFill>
              </a:rPr>
              <a:t>SALT</a:t>
            </a:r>
            <a:r>
              <a:rPr lang="en-CA" altLang="en-US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1984792"/>
            <a:ext cx="489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fontAlgn="auto">
              <a:spcAft>
                <a:spcPts val="0"/>
              </a:spcAft>
              <a:defRPr/>
            </a:pPr>
            <a:r>
              <a:rPr lang="en-CA" sz="2800" b="1" dirty="0" smtClean="0">
                <a:solidFill>
                  <a:srgbClr val="FF0000"/>
                </a:solidFill>
              </a:rPr>
              <a:t>L</a:t>
            </a:r>
            <a:r>
              <a:rPr lang="en-CA" sz="2800" dirty="0" smtClean="0"/>
              <a:t>ocation </a:t>
            </a:r>
            <a:r>
              <a:rPr lang="en-CA" sz="2800" dirty="0"/>
              <a:t>of </a:t>
            </a:r>
            <a:r>
              <a:rPr lang="en-CA" sz="2800" dirty="0" smtClean="0"/>
              <a:t>Image</a:t>
            </a:r>
          </a:p>
          <a:p>
            <a:pPr marL="36576" fontAlgn="auto">
              <a:spcAft>
                <a:spcPts val="0"/>
              </a:spcAft>
              <a:defRPr/>
            </a:pPr>
            <a:endParaRPr lang="en-CA" sz="2800" dirty="0"/>
          </a:p>
          <a:p>
            <a:pPr marL="36576" fontAlgn="auto">
              <a:spcAft>
                <a:spcPts val="0"/>
              </a:spcAft>
              <a:defRPr/>
            </a:pPr>
            <a:r>
              <a:rPr lang="en-CA" sz="2800" dirty="0" smtClean="0"/>
              <a:t>-in front/behind a mirror or lens</a:t>
            </a:r>
          </a:p>
          <a:p>
            <a:pPr marL="36576" fontAlgn="auto">
              <a:spcAft>
                <a:spcPts val="0"/>
              </a:spcAft>
              <a:defRPr/>
            </a:pPr>
            <a:endParaRPr lang="en-CA" sz="2800" dirty="0"/>
          </a:p>
          <a:p>
            <a:pPr marL="36576" fontAlgn="auto">
              <a:spcAft>
                <a:spcPts val="0"/>
              </a:spcAft>
              <a:defRPr/>
            </a:pPr>
            <a:r>
              <a:rPr lang="en-CA" sz="2800" dirty="0" smtClean="0"/>
              <a:t>-distance from mirror or lens compared to object distance</a:t>
            </a:r>
            <a:endParaRPr lang="en-CA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65113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2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4" r="8818" b="9579"/>
          <a:stretch/>
        </p:blipFill>
        <p:spPr>
          <a:xfrm>
            <a:off x="1259632" y="2060848"/>
            <a:ext cx="1704110" cy="31242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24013" y="548680"/>
            <a:ext cx="746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CA" altLang="en-US" sz="3600" dirty="0">
                <a:solidFill>
                  <a:schemeClr val="bg1"/>
                </a:solidFill>
              </a:rPr>
              <a:t>REMEMBER </a:t>
            </a:r>
            <a:r>
              <a:rPr lang="en-CA" altLang="en-US" sz="3600" dirty="0" smtClean="0">
                <a:solidFill>
                  <a:schemeClr val="bg1"/>
                </a:solidFill>
              </a:rPr>
              <a:t>SILT </a:t>
            </a:r>
            <a:r>
              <a:rPr lang="en-CA" altLang="en-US" sz="3600" dirty="0">
                <a:solidFill>
                  <a:schemeClr val="bg1"/>
                </a:solidFill>
              </a:rPr>
              <a:t>(OR </a:t>
            </a:r>
            <a:r>
              <a:rPr lang="en-CA" altLang="en-US" sz="3600" dirty="0" smtClean="0">
                <a:solidFill>
                  <a:schemeClr val="bg1"/>
                </a:solidFill>
              </a:rPr>
              <a:t>SALT</a:t>
            </a:r>
            <a:r>
              <a:rPr lang="en-CA" altLang="en-US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7864" y="1772816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fontAlgn="auto">
              <a:spcAft>
                <a:spcPts val="0"/>
              </a:spcAft>
              <a:defRPr/>
            </a:pPr>
            <a:r>
              <a:rPr lang="en-CA" sz="2400" b="1" dirty="0" smtClean="0">
                <a:solidFill>
                  <a:srgbClr val="FF0000"/>
                </a:solidFill>
              </a:rPr>
              <a:t>T</a:t>
            </a:r>
            <a:r>
              <a:rPr lang="en-CA" sz="2400" dirty="0" smtClean="0"/>
              <a:t>ype </a:t>
            </a:r>
            <a:r>
              <a:rPr lang="en-CA" sz="2400" dirty="0"/>
              <a:t>of Image (Real or Virtual</a:t>
            </a:r>
            <a:r>
              <a:rPr lang="en-CA" sz="2400" dirty="0" smtClean="0"/>
              <a:t>)</a:t>
            </a:r>
          </a:p>
          <a:p>
            <a:pPr marL="36576" fontAlgn="auto">
              <a:spcAft>
                <a:spcPts val="0"/>
              </a:spcAft>
              <a:defRPr/>
            </a:pPr>
            <a:endParaRPr lang="en-CA" sz="2400" dirty="0"/>
          </a:p>
          <a:p>
            <a:pPr marL="36576" fontAlgn="auto">
              <a:spcAft>
                <a:spcPts val="0"/>
              </a:spcAft>
              <a:defRPr/>
            </a:pPr>
            <a:r>
              <a:rPr lang="en-CA" sz="2400" dirty="0" smtClean="0"/>
              <a:t> </a:t>
            </a:r>
            <a:r>
              <a:rPr lang="en-CA" sz="2400" dirty="0"/>
              <a:t>– Real being an image formed when light is actually arriving at the image location (Think of movie projectors). </a:t>
            </a:r>
            <a:endParaRPr lang="en-CA" sz="2400" dirty="0" smtClean="0"/>
          </a:p>
          <a:p>
            <a:pPr marL="36576" fontAlgn="auto">
              <a:spcAft>
                <a:spcPts val="0"/>
              </a:spcAft>
              <a:defRPr/>
            </a:pPr>
            <a:endParaRPr lang="en-CA" sz="2400" dirty="0"/>
          </a:p>
          <a:p>
            <a:pPr marL="36576" fontAlgn="auto">
              <a:spcAft>
                <a:spcPts val="0"/>
              </a:spcAft>
              <a:defRPr/>
            </a:pPr>
            <a:r>
              <a:rPr lang="en-CA" sz="2400" dirty="0" smtClean="0"/>
              <a:t>-Virtual </a:t>
            </a:r>
            <a:r>
              <a:rPr lang="en-CA" sz="2400" dirty="0"/>
              <a:t>being something that looks beyond the mirror (Think of when you see your reflection).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37" y="2165226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9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295400" y="1752600"/>
            <a:ext cx="63246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56323" name="Picture 3" descr="ImageInMirrorCanEyeSe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352901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914400" indent="-4572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 typeface="Arial" charset="0"/>
              <a:buAutoNum type="arabicParenR" startAt="3"/>
            </a:pPr>
            <a:r>
              <a:rPr lang="en-GB" altLang="en-US"/>
              <a:t>Can all Eye-Brain observers see all images?? </a:t>
            </a:r>
            <a:endParaRPr lang="en-GB" altLang="en-US" b="1"/>
          </a:p>
          <a:p>
            <a:pPr lvl="1"/>
            <a:r>
              <a:rPr lang="en-US" altLang="en-US"/>
              <a:t>a) Show where the images are located.</a:t>
            </a:r>
            <a:r>
              <a:rPr lang="en-GB" altLang="en-US" b="1"/>
              <a:t>	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295400" y="1752600"/>
            <a:ext cx="63246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57347" name="Picture 3" descr="ImageInMirrorCanEyeSee0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420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763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342900" algn="l"/>
              </a:tabLst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571500" indent="-457200">
              <a:tabLst>
                <a:tab pos="342900" algn="l"/>
              </a:tabLst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tabLst>
                <a:tab pos="342900" algn="l"/>
              </a:tabLst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tabLst>
                <a:tab pos="342900" algn="l"/>
              </a:tabLst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tabLst>
                <a:tab pos="342900" algn="l"/>
              </a:tabLst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342900" algn="l"/>
              </a:tabLst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342900" algn="l"/>
              </a:tabLst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342900" algn="l"/>
              </a:tabLst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342900" algn="l"/>
              </a:tabLst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 typeface="Arial" charset="0"/>
              <a:buAutoNum type="arabicParenR" startAt="3"/>
            </a:pPr>
            <a:r>
              <a:rPr lang="en-GB" altLang="en-US"/>
              <a:t> </a:t>
            </a:r>
            <a:r>
              <a:rPr lang="en-US" altLang="en-US"/>
              <a:t>Show where the images are located.</a:t>
            </a:r>
          </a:p>
          <a:p>
            <a:pPr lvl="1"/>
            <a:r>
              <a:rPr lang="en-GB" altLang="en-US" sz="2400" b="1" u="sng"/>
              <a:t>Both candles can form an image. The mirror must be extended to find the location of image #2.</a:t>
            </a:r>
            <a:r>
              <a:rPr lang="en-GB" altLang="en-US" b="1"/>
              <a:t> 	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295400" y="1752600"/>
            <a:ext cx="63246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58371" name="Picture 3" descr="ImageInMirrorCanEyeSee1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420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153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 typeface="Arial" charset="0"/>
              <a:buAutoNum type="arabicParenR" startAt="4"/>
            </a:pPr>
            <a:r>
              <a:rPr lang="en-GB" altLang="en-US"/>
              <a:t>i. Which Eye-Brain can see the image of candle #1?</a:t>
            </a:r>
          </a:p>
          <a:p>
            <a:r>
              <a:rPr lang="en-GB" altLang="en-US" sz="2400" b="1"/>
              <a:t>	</a:t>
            </a:r>
            <a:r>
              <a:rPr lang="en-GB" altLang="en-US" sz="2400" b="1" u="sng"/>
              <a:t>C) D) &amp; E) can see image #1. The mirror acts like a window. A straight line must exist between the Eye-Brain and image through the mirror.</a:t>
            </a:r>
            <a:endParaRPr lang="en-US" alt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295400" y="1752600"/>
            <a:ext cx="63246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59395" name="Picture 3" descr="ImageInMirrorCanEyeSee2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515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153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 typeface="Arial" charset="0"/>
              <a:buAutoNum type="arabicParenR" startAt="4"/>
            </a:pPr>
            <a:r>
              <a:rPr lang="en-GB" altLang="en-US"/>
              <a:t>ii. Which Eye-Brain can see the image of candle #2?</a:t>
            </a:r>
          </a:p>
          <a:p>
            <a:r>
              <a:rPr lang="en-GB" altLang="en-US" sz="2400" b="1"/>
              <a:t>	</a:t>
            </a:r>
            <a:r>
              <a:rPr lang="en-GB" altLang="en-US" sz="2400" b="1" u="sng"/>
              <a:t>A) B) C) &amp; D) can see image #2. The mirror acts like a window. A straight line must exist between the Eye-Brain and image through the mirror.</a:t>
            </a:r>
            <a:endParaRPr lang="en-US" alt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43000" y="32004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endParaRPr lang="en-CA" altLang="en-US"/>
          </a:p>
        </p:txBody>
      </p:sp>
      <p:pic>
        <p:nvPicPr>
          <p:cNvPr id="8195" name="Picture 3" descr="NearFa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6927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46625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409575"/>
            <a:ext cx="8153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GB" altLang="en-US" sz="2400"/>
              <a:t>Looking from the Side</a:t>
            </a:r>
          </a:p>
          <a:p>
            <a:pPr>
              <a:buFontTx/>
              <a:buNone/>
            </a:pPr>
            <a:r>
              <a:rPr lang="en-GB" altLang="en-US"/>
              <a:t>The distance of points on the object to the mirror is the same as that of corresponding points on the image to the mirror. </a:t>
            </a:r>
          </a:p>
          <a:p>
            <a:pPr>
              <a:buFontTx/>
              <a:buNone/>
            </a:pPr>
            <a:endParaRPr lang="en-GB" altLang="en-US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en-GB" altLang="en-US" sz="2400">
                <a:solidFill>
                  <a:schemeClr val="folHlink"/>
                </a:solidFill>
              </a:rPr>
              <a:t>T</a:t>
            </a:r>
            <a:r>
              <a:rPr lang="en-US" altLang="en-US" sz="2400">
                <a:solidFill>
                  <a:schemeClr val="folHlink"/>
                </a:solidFill>
              </a:rPr>
              <a:t>he object and image appear to be  flipped or folded about the mirror.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724400" y="2209800"/>
            <a:ext cx="42672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04800" y="2209800"/>
            <a:ext cx="41148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60420" name="Picture 4" descr="ImageInMirrorCanEyeSee2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9624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229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6550" indent="-3365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 typeface="Arial" charset="0"/>
              <a:buAutoNum type="arabicParenR" startAt="5"/>
            </a:pPr>
            <a:r>
              <a:rPr lang="en-GB" altLang="en-US"/>
              <a:t>What determines whether an Eye-Brain observer can see an image or not?</a:t>
            </a:r>
          </a:p>
          <a:p>
            <a:r>
              <a:rPr lang="en-GB" altLang="en-US" sz="2400" b="1"/>
              <a:t>	Mirrors act like windows. A </a:t>
            </a:r>
            <a:r>
              <a:rPr lang="en-GB" altLang="en-US" sz="2400" b="1" u="sng"/>
              <a:t>straight line through the mirror</a:t>
            </a:r>
            <a:r>
              <a:rPr lang="en-GB" altLang="en-US" sz="2400" b="1"/>
              <a:t> must exist between the Eye-Brain and image.</a:t>
            </a:r>
            <a:endParaRPr lang="en-US" altLang="en-US" sz="2400" b="1"/>
          </a:p>
        </p:txBody>
      </p:sp>
      <p:pic>
        <p:nvPicPr>
          <p:cNvPr id="60422" name="Picture 6" descr="ImageInMirrorCanEyeSee1Answ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0608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CA" altLang="en-US" dirty="0" smtClean="0">
                <a:solidFill>
                  <a:schemeClr val="accent1">
                    <a:lumMod val="75000"/>
                  </a:schemeClr>
                </a:solidFill>
              </a:rPr>
              <a:t>AMBULANCE</a:t>
            </a:r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>
          <a:xfrm>
            <a:off x="616024" y="1251609"/>
            <a:ext cx="7772400" cy="4114800"/>
          </a:xfrm>
        </p:spPr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en-CA" altLang="en-US" dirty="0" smtClean="0">
                <a:solidFill>
                  <a:schemeClr val="accent1">
                    <a:lumMod val="75000"/>
                  </a:schemeClr>
                </a:solidFill>
              </a:rPr>
              <a:t>	  OBJECT			IMAGE</a:t>
            </a:r>
          </a:p>
        </p:txBody>
      </p:sp>
      <p:pic>
        <p:nvPicPr>
          <p:cNvPr id="143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215952"/>
            <a:ext cx="4173537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215952"/>
            <a:ext cx="4173538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12726" y="5514746"/>
            <a:ext cx="763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GB" altLang="en-US" sz="2400" b="1" dirty="0"/>
              <a:t>In a plane mirror</a:t>
            </a:r>
            <a:r>
              <a:rPr lang="en-GB" altLang="en-US" sz="2400" b="1" dirty="0" smtClean="0"/>
              <a:t>, RIGHT </a:t>
            </a:r>
            <a:r>
              <a:rPr lang="en-GB" altLang="en-US" sz="2400" b="1" dirty="0"/>
              <a:t>is changed to LEFT </a:t>
            </a:r>
          </a:p>
          <a:p>
            <a:pPr>
              <a:buFontTx/>
              <a:buNone/>
            </a:pPr>
            <a:r>
              <a:rPr lang="en-GB" altLang="en-US" sz="2400" b="1" dirty="0"/>
              <a:t>by </a:t>
            </a:r>
            <a:r>
              <a:rPr lang="en-GB" altLang="en-US" sz="2400" b="1" dirty="0" smtClean="0"/>
              <a:t>lateral inversion.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0080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886200" y="228600"/>
            <a:ext cx="5105400" cy="4797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pic>
        <p:nvPicPr>
          <p:cNvPr id="47109" name="Picture 8" descr="01Virt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5105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746625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04800" y="696913"/>
            <a:ext cx="3429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GB" altLang="en-US" sz="2400" b="1"/>
              <a:t>Finally, the image in a plane mirror is called </a:t>
            </a:r>
            <a:r>
              <a:rPr lang="en-GB" altLang="en-US" sz="2400" b="1" u="sng"/>
              <a:t>VIRTUAL.</a:t>
            </a:r>
            <a:r>
              <a:rPr lang="en-GB" altLang="en-US" sz="2400" b="1"/>
              <a:t> </a:t>
            </a:r>
          </a:p>
          <a:p>
            <a:pPr>
              <a:buFontTx/>
              <a:buNone/>
            </a:pPr>
            <a:endParaRPr lang="en-GB" altLang="en-US" sz="2400" b="1"/>
          </a:p>
          <a:p>
            <a:pPr>
              <a:buFontTx/>
              <a:buNone/>
            </a:pPr>
            <a:r>
              <a:rPr lang="en-US" altLang="en-US" sz="2400"/>
              <a:t>We usually see things because rays of light go from what we are looking at straight into our eyes.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This applies to real objects as well.</a:t>
            </a:r>
          </a:p>
        </p:txBody>
      </p:sp>
      <p:pic>
        <p:nvPicPr>
          <p:cNvPr id="47114" name="Picture 10" descr="PatMcW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9222">
            <a:off x="3969544" y="4488656"/>
            <a:ext cx="369888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884613" y="228600"/>
            <a:ext cx="5105400" cy="4797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038600" y="228600"/>
            <a:ext cx="4953000" cy="472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pic>
        <p:nvPicPr>
          <p:cNvPr id="48131" name="Picture 5" descr="02Virt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64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4746625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3581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GB" altLang="en-US" sz="2400" b="1"/>
              <a:t>Images. </a:t>
            </a:r>
          </a:p>
          <a:p>
            <a:pPr>
              <a:buFontTx/>
              <a:buNone/>
            </a:pPr>
            <a:endParaRPr lang="en-GB" altLang="en-US" sz="2400" b="1"/>
          </a:p>
          <a:p>
            <a:pPr>
              <a:buFontTx/>
              <a:buNone/>
            </a:pPr>
            <a:r>
              <a:rPr lang="en-GB" altLang="en-US" sz="2400" b="1"/>
              <a:t>When light rays enter the Eye-Brain, it cannot tell where they actually come from. </a:t>
            </a:r>
          </a:p>
          <a:p>
            <a:pPr>
              <a:buFontTx/>
              <a:buNone/>
            </a:pPr>
            <a:endParaRPr lang="en-GB" altLang="en-US" sz="2400" b="1"/>
          </a:p>
          <a:p>
            <a:pPr>
              <a:buFontTx/>
              <a:buNone/>
            </a:pPr>
            <a:endParaRPr lang="en-US" altLang="en-US" sz="2400" b="1"/>
          </a:p>
        </p:txBody>
      </p:sp>
      <p:pic>
        <p:nvPicPr>
          <p:cNvPr id="48140" name="Picture 12" descr="PatMcW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9222">
            <a:off x="3969544" y="4488656"/>
            <a:ext cx="369888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884613" y="228600"/>
            <a:ext cx="5105400" cy="4797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038600" y="228600"/>
            <a:ext cx="4953000" cy="472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pic>
        <p:nvPicPr>
          <p:cNvPr id="49155" name="Picture 5" descr="02bVirt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643438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746625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3581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GB" altLang="en-US" sz="2400" b="1"/>
              <a:t>Images </a:t>
            </a:r>
          </a:p>
          <a:p>
            <a:pPr>
              <a:buFontTx/>
              <a:buNone/>
            </a:pPr>
            <a:endParaRPr lang="en-GB" altLang="en-US" sz="2400" b="1"/>
          </a:p>
          <a:p>
            <a:pPr>
              <a:buFontTx/>
              <a:buNone/>
            </a:pPr>
            <a:r>
              <a:rPr lang="en-GB" altLang="en-US" sz="2400" b="1"/>
              <a:t>When light rays enter the Eye-Brain, it cannot tell where they actually come from. </a:t>
            </a:r>
          </a:p>
          <a:p>
            <a:pPr>
              <a:buFontTx/>
              <a:buNone/>
            </a:pPr>
            <a:endParaRPr lang="en-GB" altLang="en-US" sz="2400" b="1"/>
          </a:p>
          <a:p>
            <a:pPr>
              <a:buFontTx/>
              <a:buNone/>
            </a:pPr>
            <a:r>
              <a:rPr lang="en-GB" altLang="en-US" sz="2400" b="1"/>
              <a:t>The image only appears to be behind the mirror because of the way light reflects off the mirror. </a:t>
            </a:r>
            <a:endParaRPr lang="en-US" altLang="en-US" sz="2400" b="1"/>
          </a:p>
        </p:txBody>
      </p:sp>
      <p:pic>
        <p:nvPicPr>
          <p:cNvPr id="49160" name="Picture 8" descr="PatMcW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9222">
            <a:off x="3969544" y="4488656"/>
            <a:ext cx="369888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884613" y="228600"/>
            <a:ext cx="5105400" cy="4797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pic>
        <p:nvPicPr>
          <p:cNvPr id="50179" name="Picture 5" descr="03Virt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6434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4746625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04800" y="1887538"/>
            <a:ext cx="3581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GB" altLang="en-US" sz="2400" b="1"/>
              <a:t>A plain mirror can be treated like a window.</a:t>
            </a:r>
          </a:p>
          <a:p>
            <a:pPr>
              <a:buFontTx/>
              <a:buNone/>
            </a:pPr>
            <a:endParaRPr lang="en-GB" altLang="en-US" sz="2400" b="1"/>
          </a:p>
          <a:p>
            <a:pPr>
              <a:buFontTx/>
              <a:buNone/>
            </a:pPr>
            <a:r>
              <a:rPr lang="en-GB" altLang="en-US" sz="2400" b="1"/>
              <a:t>The image is seen through this “window”.</a:t>
            </a:r>
            <a:endParaRPr lang="en-US" altLang="en-US" sz="2400" b="1"/>
          </a:p>
        </p:txBody>
      </p:sp>
      <p:pic>
        <p:nvPicPr>
          <p:cNvPr id="50186" name="Picture 10" descr="PatMcW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9222">
            <a:off x="3969544" y="4488656"/>
            <a:ext cx="369888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3884613" y="228600"/>
            <a:ext cx="5105400" cy="4797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pic>
        <p:nvPicPr>
          <p:cNvPr id="51202" name="Picture 6" descr="04Virt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50292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746625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81000" y="274638"/>
            <a:ext cx="3581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GB" altLang="en-US" sz="2400" b="1" dirty="0"/>
              <a:t>Of course, mirrors are not windows. Mirrors are opaque. The only light rays that exist are those that reflect off the mirror. </a:t>
            </a:r>
            <a:endParaRPr lang="en-US" altLang="en-US" sz="2400" b="1" dirty="0"/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350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GB" altLang="en-US" sz="2400" b="1" dirty="0"/>
              <a:t>This is why images in plane mirrors are called </a:t>
            </a:r>
            <a:r>
              <a:rPr lang="en-GB" altLang="en-US" sz="2400" b="1" u="sng" dirty="0"/>
              <a:t>VIRTUAL</a:t>
            </a:r>
            <a:r>
              <a:rPr lang="en-GB" altLang="en-US" sz="2400" b="1" dirty="0"/>
              <a:t>.</a:t>
            </a:r>
          </a:p>
        </p:txBody>
      </p:sp>
      <p:pic>
        <p:nvPicPr>
          <p:cNvPr id="51210" name="Picture 10" descr="PatMcW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9222">
            <a:off x="3969544" y="4488656"/>
            <a:ext cx="369888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746625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50800"/>
            <a:ext cx="88392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>
              <a:buFontTx/>
              <a:buNone/>
            </a:pPr>
            <a:r>
              <a:rPr lang="en-US" altLang="en-US" sz="2400" b="1"/>
              <a:t>Review</a:t>
            </a:r>
            <a:endParaRPr lang="en-US" altLang="en-US" sz="2400"/>
          </a:p>
          <a:p>
            <a:pPr>
              <a:buFont typeface="Arial" charset="0"/>
              <a:buAutoNum type="arabicParenR"/>
            </a:pPr>
            <a:r>
              <a:rPr lang="en-US" altLang="en-US" sz="2400"/>
              <a:t>Images in plane mirrors have the following characteristics:</a:t>
            </a:r>
          </a:p>
          <a:p>
            <a:pPr>
              <a:buFont typeface="Times" pitchFamily="16" charset="0"/>
              <a:buChar char="•"/>
            </a:pPr>
            <a:r>
              <a:rPr lang="en-US" altLang="en-US" sz="2400"/>
              <a:t>They are the same size as the object.</a:t>
            </a:r>
          </a:p>
          <a:p>
            <a:pPr>
              <a:buFont typeface="Times" pitchFamily="16" charset="0"/>
              <a:buChar char="•"/>
            </a:pPr>
            <a:r>
              <a:rPr lang="en-US" altLang="en-US" sz="2400"/>
              <a:t>They are Inverted Front to Back which makes them appear to be left/right or top/bottom inverted. </a:t>
            </a:r>
          </a:p>
          <a:p>
            <a:pPr>
              <a:buFont typeface="Times" pitchFamily="16" charset="0"/>
              <a:buChar char="•"/>
            </a:pPr>
            <a:r>
              <a:rPr lang="en-US" altLang="en-US" sz="2400"/>
              <a:t>They are located an equal distance from the mirror as the object is and the line connecting the object and image  intersects the mirror at 90 °. </a:t>
            </a:r>
          </a:p>
          <a:p>
            <a:pPr>
              <a:buFont typeface="Times" pitchFamily="16" charset="0"/>
              <a:buChar char="•"/>
            </a:pPr>
            <a:r>
              <a:rPr lang="en-US" altLang="en-US" sz="2400"/>
              <a:t>They are virtual.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971800" y="3886200"/>
            <a:ext cx="41148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1pPr>
            <a:lvl2pPr marL="742950" indent="-28575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2pPr>
            <a:lvl3pPr marL="11430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3pPr>
            <a:lvl4pPr marL="16002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4pPr>
            <a:lvl5pPr marL="2057400" indent="-228600"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hlink"/>
                </a:solidFill>
                <a:latin typeface="Comic Sans MS" pitchFamily="16" charset="0"/>
                <a:ea typeface="ＭＳ Ｐゴシック" pitchFamily="16" charset="-128"/>
              </a:defRPr>
            </a:lvl9pPr>
          </a:lstStyle>
          <a:p>
            <a:pPr algn="ctr"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52229" name="Picture 5" descr="SeeingAMBULANCEPlaneMi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83063"/>
            <a:ext cx="33528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Comic Sans MS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Comic Sans MS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7984</TotalTime>
  <Words>624</Words>
  <Application>Microsoft Office PowerPoint</Application>
  <PresentationFormat>On-screen Show (4:3)</PresentationFormat>
  <Paragraphs>90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Seeing Things   Plane Mirror Image Characteristics</vt:lpstr>
      <vt:lpstr>PowerPoint Presentation</vt:lpstr>
      <vt:lpstr>AMBULANCE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Dave  Erb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Things</dc:title>
  <dc:creator>Dave  Erb</dc:creator>
  <cp:lastModifiedBy>Morrison, Brent</cp:lastModifiedBy>
  <cp:revision>104</cp:revision>
  <dcterms:created xsi:type="dcterms:W3CDTF">2010-01-11T18:00:39Z</dcterms:created>
  <dcterms:modified xsi:type="dcterms:W3CDTF">2016-02-12T15:22:12Z</dcterms:modified>
</cp:coreProperties>
</file>