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1"/>
  </p:notesMasterIdLst>
  <p:sldIdLst>
    <p:sldId id="256" r:id="rId2"/>
    <p:sldId id="259" r:id="rId3"/>
    <p:sldId id="260" r:id="rId4"/>
    <p:sldId id="261" r:id="rId5"/>
    <p:sldId id="265" r:id="rId6"/>
    <p:sldId id="326" r:id="rId7"/>
    <p:sldId id="327" r:id="rId8"/>
    <p:sldId id="271" r:id="rId9"/>
    <p:sldId id="272" r:id="rId10"/>
    <p:sldId id="274" r:id="rId11"/>
    <p:sldId id="275" r:id="rId12"/>
    <p:sldId id="276" r:id="rId13"/>
    <p:sldId id="277" r:id="rId14"/>
    <p:sldId id="278" r:id="rId15"/>
    <p:sldId id="268" r:id="rId16"/>
    <p:sldId id="269" r:id="rId17"/>
    <p:sldId id="279" r:id="rId18"/>
    <p:sldId id="270" r:id="rId19"/>
    <p:sldId id="280" r:id="rId20"/>
    <p:sldId id="282" r:id="rId21"/>
    <p:sldId id="335" r:id="rId22"/>
    <p:sldId id="286" r:id="rId23"/>
    <p:sldId id="287" r:id="rId24"/>
    <p:sldId id="288" r:id="rId25"/>
    <p:sldId id="289" r:id="rId26"/>
    <p:sldId id="338" r:id="rId27"/>
    <p:sldId id="339" r:id="rId28"/>
    <p:sldId id="340" r:id="rId29"/>
    <p:sldId id="341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buFont typeface="Arial" charset="0"/>
      <a:defRPr sz="2000" kern="1200">
        <a:solidFill>
          <a:schemeClr val="hlink"/>
        </a:solidFill>
        <a:latin typeface="Comic Sans MS" pitchFamily="16" charset="0"/>
        <a:ea typeface="ＭＳ Ｐゴシック" pitchFamily="16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buFont typeface="Arial" charset="0"/>
      <a:defRPr sz="2000" kern="1200">
        <a:solidFill>
          <a:schemeClr val="hlink"/>
        </a:solidFill>
        <a:latin typeface="Comic Sans MS" pitchFamily="16" charset="0"/>
        <a:ea typeface="ＭＳ Ｐゴシック" pitchFamily="16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buFont typeface="Arial" charset="0"/>
      <a:defRPr sz="2000" kern="1200">
        <a:solidFill>
          <a:schemeClr val="hlink"/>
        </a:solidFill>
        <a:latin typeface="Comic Sans MS" pitchFamily="16" charset="0"/>
        <a:ea typeface="ＭＳ Ｐゴシック" pitchFamily="16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buFont typeface="Arial" charset="0"/>
      <a:defRPr sz="2000" kern="1200">
        <a:solidFill>
          <a:schemeClr val="hlink"/>
        </a:solidFill>
        <a:latin typeface="Comic Sans MS" pitchFamily="16" charset="0"/>
        <a:ea typeface="ＭＳ Ｐゴシック" pitchFamily="16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buFont typeface="Arial" charset="0"/>
      <a:defRPr sz="2000" kern="1200">
        <a:solidFill>
          <a:schemeClr val="hlink"/>
        </a:solidFill>
        <a:latin typeface="Comic Sans MS" pitchFamily="16" charset="0"/>
        <a:ea typeface="ＭＳ Ｐゴシック" pitchFamily="16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hlink"/>
        </a:solidFill>
        <a:latin typeface="Comic Sans MS" pitchFamily="16" charset="0"/>
        <a:ea typeface="ＭＳ Ｐゴシック" pitchFamily="16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hlink"/>
        </a:solidFill>
        <a:latin typeface="Comic Sans MS" pitchFamily="16" charset="0"/>
        <a:ea typeface="ＭＳ Ｐゴシック" pitchFamily="16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hlink"/>
        </a:solidFill>
        <a:latin typeface="Comic Sans MS" pitchFamily="16" charset="0"/>
        <a:ea typeface="ＭＳ Ｐゴシック" pitchFamily="16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hlink"/>
        </a:solidFill>
        <a:latin typeface="Comic Sans MS" pitchFamily="16" charset="0"/>
        <a:ea typeface="ＭＳ Ｐゴシック" pitchFamily="1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2258" autoAdjust="0"/>
    <p:restoredTop sz="92845" autoAdjust="0"/>
  </p:normalViewPr>
  <p:slideViewPr>
    <p:cSldViewPr>
      <p:cViewPr>
        <p:scale>
          <a:sx n="90" d="100"/>
          <a:sy n="90" d="100"/>
        </p:scale>
        <p:origin x="-36" y="918"/>
      </p:cViewPr>
      <p:guideLst>
        <p:guide orient="horz" pos="2160"/>
        <p:guide pos="288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1200">
                <a:latin typeface="Comic Sans MS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200">
                <a:latin typeface="Comic Sans MS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1200">
                <a:latin typeface="Comic Sans MS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200">
                <a:latin typeface="Comic Sans MS" charset="0"/>
                <a:ea typeface="ＭＳ Ｐゴシック" charset="-128"/>
              </a:defRPr>
            </a:lvl1pPr>
          </a:lstStyle>
          <a:p>
            <a:pPr>
              <a:defRPr/>
            </a:pPr>
            <a:fld id="{2404082D-1105-4CFC-A8B7-F3AEBB03AD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9715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1pPr>
            <a:lvl2pPr marL="742950" indent="-28575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2pPr>
            <a:lvl3pPr marL="11430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3pPr>
            <a:lvl4pPr marL="16002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4pPr>
            <a:lvl5pPr marL="20574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9pPr>
          </a:lstStyle>
          <a:p>
            <a:fld id="{AAF6E637-29AC-4E96-8823-3E8384A11582}" type="slidenum">
              <a:rPr lang="en-US" altLang="en-US" sz="1200" smtClean="0"/>
              <a:pPr/>
              <a:t>1</a:t>
            </a:fld>
            <a:endParaRPr lang="en-US" altLang="en-US" sz="1200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16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1pPr>
            <a:lvl2pPr marL="742950" indent="-28575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2pPr>
            <a:lvl3pPr marL="11430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3pPr>
            <a:lvl4pPr marL="16002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4pPr>
            <a:lvl5pPr marL="20574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9pPr>
          </a:lstStyle>
          <a:p>
            <a:fld id="{A83BC4B3-50E0-47FC-B80B-5FC4FCA4F32D}" type="slidenum">
              <a:rPr lang="en-US" altLang="en-US" sz="1200" smtClean="0"/>
              <a:pPr/>
              <a:t>10</a:t>
            </a:fld>
            <a:endParaRPr lang="en-US" altLang="en-US" sz="1200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16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1pPr>
            <a:lvl2pPr marL="742950" indent="-28575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2pPr>
            <a:lvl3pPr marL="11430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3pPr>
            <a:lvl4pPr marL="16002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4pPr>
            <a:lvl5pPr marL="20574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9pPr>
          </a:lstStyle>
          <a:p>
            <a:fld id="{52017ADE-3F82-4801-A933-F01B252B226C}" type="slidenum">
              <a:rPr lang="en-US" altLang="en-US" sz="1200" smtClean="0"/>
              <a:pPr/>
              <a:t>11</a:t>
            </a:fld>
            <a:endParaRPr lang="en-US" altLang="en-US" sz="1200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z="700" smtClean="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rPr>
              <a:t>This line should be drawn very lightly so that it does not confuse the diagram later.</a:t>
            </a:r>
          </a:p>
          <a:p>
            <a:pPr eaLnBrk="1" hangingPunct="1"/>
            <a:r>
              <a:rPr lang="en-US" altLang="en-US" smtClean="0">
                <a:ea typeface="ＭＳ Ｐゴシック" pitchFamily="16" charset="-128"/>
              </a:rPr>
              <a:t>The arrow over the candle is there because it’s easier to draw as an image.</a:t>
            </a:r>
          </a:p>
          <a:p>
            <a:pPr eaLnBrk="1" hangingPunct="1"/>
            <a:endParaRPr lang="en-US" altLang="en-US" smtClean="0">
              <a:ea typeface="ＭＳ Ｐゴシック" pitchFamily="16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1pPr>
            <a:lvl2pPr marL="742950" indent="-28575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2pPr>
            <a:lvl3pPr marL="11430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3pPr>
            <a:lvl4pPr marL="16002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4pPr>
            <a:lvl5pPr marL="20574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9pPr>
          </a:lstStyle>
          <a:p>
            <a:fld id="{4FED8483-3CD8-44A8-AB5C-8537E3B2218D}" type="slidenum">
              <a:rPr lang="en-US" altLang="en-US" sz="1200" smtClean="0"/>
              <a:pPr/>
              <a:t>12</a:t>
            </a:fld>
            <a:endParaRPr lang="en-US" altLang="en-US" sz="1200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16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1pPr>
            <a:lvl2pPr marL="742950" indent="-28575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2pPr>
            <a:lvl3pPr marL="11430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3pPr>
            <a:lvl4pPr marL="16002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4pPr>
            <a:lvl5pPr marL="20574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9pPr>
          </a:lstStyle>
          <a:p>
            <a:fld id="{091A73B2-B752-4310-96F0-F651FF156F1A}" type="slidenum">
              <a:rPr lang="en-US" altLang="en-US" sz="1200" smtClean="0"/>
              <a:pPr/>
              <a:t>13</a:t>
            </a:fld>
            <a:endParaRPr lang="en-US" altLang="en-US" sz="1200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16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1pPr>
            <a:lvl2pPr marL="742950" indent="-28575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2pPr>
            <a:lvl3pPr marL="11430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3pPr>
            <a:lvl4pPr marL="16002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4pPr>
            <a:lvl5pPr marL="20574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9pPr>
          </a:lstStyle>
          <a:p>
            <a:fld id="{38CE8C83-A903-4C0E-B268-392D759EDE55}" type="slidenum">
              <a:rPr lang="en-US" altLang="en-US" sz="1200" smtClean="0"/>
              <a:pPr/>
              <a:t>14</a:t>
            </a:fld>
            <a:endParaRPr lang="en-US" altLang="en-US" sz="1200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16" charset="-128"/>
              </a:rPr>
              <a:t>The arrow over the candle is there because it’s easier to draw as an image.</a:t>
            </a:r>
          </a:p>
          <a:p>
            <a:pPr eaLnBrk="1" hangingPunct="1"/>
            <a:endParaRPr lang="en-US" altLang="en-US" smtClean="0">
              <a:ea typeface="ＭＳ Ｐゴシック" pitchFamily="16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1pPr>
            <a:lvl2pPr marL="742950" indent="-28575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2pPr>
            <a:lvl3pPr marL="11430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3pPr>
            <a:lvl4pPr marL="16002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4pPr>
            <a:lvl5pPr marL="20574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9pPr>
          </a:lstStyle>
          <a:p>
            <a:fld id="{B06763F7-2714-4F3F-BA4F-54A2B1126A69}" type="slidenum">
              <a:rPr lang="en-US" altLang="en-US" sz="1200" smtClean="0"/>
              <a:pPr/>
              <a:t>15</a:t>
            </a:fld>
            <a:endParaRPr lang="en-US" altLang="en-US" sz="1200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16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1pPr>
            <a:lvl2pPr marL="742950" indent="-28575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2pPr>
            <a:lvl3pPr marL="11430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3pPr>
            <a:lvl4pPr marL="16002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4pPr>
            <a:lvl5pPr marL="20574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9pPr>
          </a:lstStyle>
          <a:p>
            <a:fld id="{C56CD9BD-9FF8-4D86-8EAE-07757510A55C}" type="slidenum">
              <a:rPr lang="en-US" altLang="en-US" sz="1200" smtClean="0"/>
              <a:pPr/>
              <a:t>16</a:t>
            </a:fld>
            <a:endParaRPr lang="en-US" altLang="en-US" sz="1200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16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1pPr>
            <a:lvl2pPr marL="742950" indent="-28575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2pPr>
            <a:lvl3pPr marL="11430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3pPr>
            <a:lvl4pPr marL="16002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4pPr>
            <a:lvl5pPr marL="20574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9pPr>
          </a:lstStyle>
          <a:p>
            <a:fld id="{AB442A42-488F-4E74-9AC8-D6DCD673B7D8}" type="slidenum">
              <a:rPr lang="en-US" altLang="en-US" sz="1200" smtClean="0"/>
              <a:pPr/>
              <a:t>17</a:t>
            </a:fld>
            <a:endParaRPr lang="en-US" altLang="en-US" sz="1200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16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1pPr>
            <a:lvl2pPr marL="742950" indent="-28575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2pPr>
            <a:lvl3pPr marL="11430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3pPr>
            <a:lvl4pPr marL="16002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4pPr>
            <a:lvl5pPr marL="20574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9pPr>
          </a:lstStyle>
          <a:p>
            <a:fld id="{C0905EAD-B588-4647-B38D-BE409C9CB012}" type="slidenum">
              <a:rPr lang="en-US" altLang="en-US" sz="1200" smtClean="0"/>
              <a:pPr/>
              <a:t>18</a:t>
            </a:fld>
            <a:endParaRPr lang="en-US" altLang="en-US" sz="1200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16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1pPr>
            <a:lvl2pPr marL="742950" indent="-28575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2pPr>
            <a:lvl3pPr marL="11430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3pPr>
            <a:lvl4pPr marL="16002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4pPr>
            <a:lvl5pPr marL="20574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9pPr>
          </a:lstStyle>
          <a:p>
            <a:fld id="{0F7FA3DA-3FE3-4059-8026-A691556CCA03}" type="slidenum">
              <a:rPr lang="en-US" altLang="en-US" sz="1200" smtClean="0"/>
              <a:pPr/>
              <a:t>19</a:t>
            </a:fld>
            <a:endParaRPr lang="en-US" altLang="en-US" sz="1200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16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1pPr>
            <a:lvl2pPr marL="742950" indent="-28575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2pPr>
            <a:lvl3pPr marL="11430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3pPr>
            <a:lvl4pPr marL="16002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4pPr>
            <a:lvl5pPr marL="20574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9pPr>
          </a:lstStyle>
          <a:p>
            <a:fld id="{C48E2443-7DB6-4424-B446-CB92E3F4891B}" type="slidenum">
              <a:rPr lang="en-US" altLang="en-US" sz="1200" smtClean="0"/>
              <a:pPr/>
              <a:t>2</a:t>
            </a:fld>
            <a:endParaRPr lang="en-US" altLang="en-US" sz="1200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16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1pPr>
            <a:lvl2pPr marL="742950" indent="-28575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2pPr>
            <a:lvl3pPr marL="11430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3pPr>
            <a:lvl4pPr marL="16002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4pPr>
            <a:lvl5pPr marL="20574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9pPr>
          </a:lstStyle>
          <a:p>
            <a:fld id="{6FD6F562-DD98-4E97-8323-BE56678531D6}" type="slidenum">
              <a:rPr lang="en-US" altLang="en-US" sz="1200" smtClean="0"/>
              <a:pPr/>
              <a:t>20</a:t>
            </a:fld>
            <a:endParaRPr lang="en-US" altLang="en-US" sz="1200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16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1pPr>
            <a:lvl2pPr marL="742950" indent="-28575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2pPr>
            <a:lvl3pPr marL="11430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3pPr>
            <a:lvl4pPr marL="16002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4pPr>
            <a:lvl5pPr marL="20574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9pPr>
          </a:lstStyle>
          <a:p>
            <a:fld id="{CAE18102-CB36-4839-969E-67763F8CB9A1}" type="slidenum">
              <a:rPr lang="en-US" altLang="en-US" sz="1200" smtClean="0"/>
              <a:pPr/>
              <a:t>21</a:t>
            </a:fld>
            <a:endParaRPr lang="en-US" altLang="en-US" sz="1200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16" charset="-128"/>
              </a:rPr>
              <a:t>Note page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1pPr>
            <a:lvl2pPr marL="742950" indent="-28575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2pPr>
            <a:lvl3pPr marL="11430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3pPr>
            <a:lvl4pPr marL="16002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4pPr>
            <a:lvl5pPr marL="20574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9pPr>
          </a:lstStyle>
          <a:p>
            <a:fld id="{B9ECD7E7-B22D-4C5B-8B67-93F45A07EBA5}" type="slidenum">
              <a:rPr lang="en-US" altLang="en-US" sz="1200" smtClean="0"/>
              <a:pPr/>
              <a:t>22</a:t>
            </a:fld>
            <a:endParaRPr lang="en-US" altLang="en-US" sz="1200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16" charset="-128"/>
              </a:rPr>
              <a:t>Note page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1pPr>
            <a:lvl2pPr marL="742950" indent="-28575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2pPr>
            <a:lvl3pPr marL="11430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3pPr>
            <a:lvl4pPr marL="16002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4pPr>
            <a:lvl5pPr marL="20574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9pPr>
          </a:lstStyle>
          <a:p>
            <a:fld id="{299B0970-C0EC-49FA-B71C-82E2E90855DF}" type="slidenum">
              <a:rPr lang="en-US" altLang="en-US" sz="1200" smtClean="0"/>
              <a:pPr/>
              <a:t>23</a:t>
            </a:fld>
            <a:endParaRPr lang="en-US" altLang="en-US" sz="1200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16" charset="-128"/>
              </a:rPr>
              <a:t>Note page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1pPr>
            <a:lvl2pPr marL="742950" indent="-28575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2pPr>
            <a:lvl3pPr marL="11430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3pPr>
            <a:lvl4pPr marL="16002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4pPr>
            <a:lvl5pPr marL="20574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9pPr>
          </a:lstStyle>
          <a:p>
            <a:fld id="{706262A0-30E8-4D29-A5AE-8682F09E5C93}" type="slidenum">
              <a:rPr lang="en-US" altLang="en-US" sz="1200" smtClean="0"/>
              <a:pPr/>
              <a:t>24</a:t>
            </a:fld>
            <a:endParaRPr lang="en-US" altLang="en-US" sz="1200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16" charset="-128"/>
              </a:rPr>
              <a:t>Note page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1pPr>
            <a:lvl2pPr marL="742950" indent="-28575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2pPr>
            <a:lvl3pPr marL="11430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3pPr>
            <a:lvl4pPr marL="16002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4pPr>
            <a:lvl5pPr marL="20574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9pPr>
          </a:lstStyle>
          <a:p>
            <a:fld id="{071A87B4-1F05-4736-B154-C93D7AACFCBC}" type="slidenum">
              <a:rPr lang="en-US" altLang="en-US" sz="1200" smtClean="0"/>
              <a:pPr/>
              <a:t>25</a:t>
            </a:fld>
            <a:endParaRPr lang="en-US" altLang="en-US" sz="1200" smtClean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16" charset="-128"/>
              </a:rPr>
              <a:t>Note page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1pPr>
            <a:lvl2pPr marL="742950" indent="-28575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2pPr>
            <a:lvl3pPr marL="11430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3pPr>
            <a:lvl4pPr marL="16002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4pPr>
            <a:lvl5pPr marL="20574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9pPr>
          </a:lstStyle>
          <a:p>
            <a:fld id="{5129DD97-8D15-4142-96F1-A54BFA795696}" type="slidenum">
              <a:rPr lang="en-US" altLang="en-US" sz="1200" smtClean="0"/>
              <a:pPr/>
              <a:t>26</a:t>
            </a:fld>
            <a:endParaRPr lang="en-US" altLang="en-US" sz="1200" smtClean="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16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1pPr>
            <a:lvl2pPr marL="742950" indent="-28575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2pPr>
            <a:lvl3pPr marL="11430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3pPr>
            <a:lvl4pPr marL="16002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4pPr>
            <a:lvl5pPr marL="20574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9pPr>
          </a:lstStyle>
          <a:p>
            <a:fld id="{14E392B4-8B15-47BE-A09F-DAA580C43EFD}" type="slidenum">
              <a:rPr lang="en-US" altLang="en-US" sz="1200" smtClean="0"/>
              <a:pPr/>
              <a:t>27</a:t>
            </a:fld>
            <a:endParaRPr lang="en-US" altLang="en-US" sz="1200" smtClean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16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1pPr>
            <a:lvl2pPr marL="742950" indent="-28575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2pPr>
            <a:lvl3pPr marL="11430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3pPr>
            <a:lvl4pPr marL="16002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4pPr>
            <a:lvl5pPr marL="20574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9pPr>
          </a:lstStyle>
          <a:p>
            <a:fld id="{BE1D770C-F15D-4C2F-AF6B-081AA09B823D}" type="slidenum">
              <a:rPr lang="en-US" altLang="en-US" sz="1200" smtClean="0"/>
              <a:pPr/>
              <a:t>28</a:t>
            </a:fld>
            <a:endParaRPr lang="en-US" altLang="en-US" sz="1200" smtClean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16" charset="-128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1pPr>
            <a:lvl2pPr marL="742950" indent="-28575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2pPr>
            <a:lvl3pPr marL="11430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3pPr>
            <a:lvl4pPr marL="16002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4pPr>
            <a:lvl5pPr marL="20574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9pPr>
          </a:lstStyle>
          <a:p>
            <a:fld id="{B6E9262B-1C38-495A-82A8-F44EC9629BA1}" type="slidenum">
              <a:rPr lang="en-US" altLang="en-US" sz="1200" smtClean="0"/>
              <a:pPr/>
              <a:t>29</a:t>
            </a:fld>
            <a:endParaRPr lang="en-US" altLang="en-US" sz="1200" smtClean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16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1pPr>
            <a:lvl2pPr marL="742950" indent="-28575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2pPr>
            <a:lvl3pPr marL="11430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3pPr>
            <a:lvl4pPr marL="16002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4pPr>
            <a:lvl5pPr marL="20574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9pPr>
          </a:lstStyle>
          <a:p>
            <a:fld id="{ADE155FB-A5FA-41F8-9175-A9D6CE482B87}" type="slidenum">
              <a:rPr lang="en-US" altLang="en-US" sz="1200" smtClean="0"/>
              <a:pPr/>
              <a:t>3</a:t>
            </a:fld>
            <a:endParaRPr lang="en-US" altLang="en-US" sz="1200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16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1pPr>
            <a:lvl2pPr marL="742950" indent="-28575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2pPr>
            <a:lvl3pPr marL="11430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3pPr>
            <a:lvl4pPr marL="16002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4pPr>
            <a:lvl5pPr marL="20574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9pPr>
          </a:lstStyle>
          <a:p>
            <a:fld id="{C6C3B498-F4AC-40D2-A5E7-4B4F2EFACCDD}" type="slidenum">
              <a:rPr lang="en-US" altLang="en-US" sz="1200" smtClean="0"/>
              <a:pPr/>
              <a:t>4</a:t>
            </a:fld>
            <a:endParaRPr lang="en-US" altLang="en-US" sz="1200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16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1pPr>
            <a:lvl2pPr marL="742950" indent="-28575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2pPr>
            <a:lvl3pPr marL="11430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3pPr>
            <a:lvl4pPr marL="16002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4pPr>
            <a:lvl5pPr marL="20574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9pPr>
          </a:lstStyle>
          <a:p>
            <a:fld id="{6EB9BE23-FC0D-453A-9034-51CE022B6C1B}" type="slidenum">
              <a:rPr lang="en-US" altLang="en-US" sz="1200" smtClean="0"/>
              <a:pPr/>
              <a:t>5</a:t>
            </a:fld>
            <a:endParaRPr lang="en-US" altLang="en-US" sz="1200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16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1pPr>
            <a:lvl2pPr marL="742950" indent="-28575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2pPr>
            <a:lvl3pPr marL="11430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3pPr>
            <a:lvl4pPr marL="16002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4pPr>
            <a:lvl5pPr marL="20574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9pPr>
          </a:lstStyle>
          <a:p>
            <a:fld id="{F0FAB6A6-A9CD-4C20-AFB8-C74CFCFB19D2}" type="slidenum">
              <a:rPr lang="en-US" altLang="en-US" sz="1200" smtClean="0"/>
              <a:pPr/>
              <a:t>6</a:t>
            </a:fld>
            <a:endParaRPr lang="en-US" altLang="en-US" sz="1200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16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1pPr>
            <a:lvl2pPr marL="742950" indent="-28575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2pPr>
            <a:lvl3pPr marL="11430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3pPr>
            <a:lvl4pPr marL="16002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4pPr>
            <a:lvl5pPr marL="20574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9pPr>
          </a:lstStyle>
          <a:p>
            <a:fld id="{A6F8665D-417D-4F51-B261-710BCBDD27E1}" type="slidenum">
              <a:rPr lang="en-US" altLang="en-US" sz="1200" smtClean="0"/>
              <a:pPr/>
              <a:t>7</a:t>
            </a:fld>
            <a:endParaRPr lang="en-US" altLang="en-US" sz="1200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16" charset="-128"/>
              </a:rPr>
              <a:t>The arrow over the candle is there because it’s easier to draw as an image.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1pPr>
            <a:lvl2pPr marL="742950" indent="-28575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2pPr>
            <a:lvl3pPr marL="11430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3pPr>
            <a:lvl4pPr marL="16002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4pPr>
            <a:lvl5pPr marL="20574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9pPr>
          </a:lstStyle>
          <a:p>
            <a:fld id="{3C780214-6473-4F0F-807A-36C57498A4AA}" type="slidenum">
              <a:rPr lang="en-US" altLang="en-US" sz="1200" smtClean="0"/>
              <a:pPr/>
              <a:t>8</a:t>
            </a:fld>
            <a:endParaRPr lang="en-US" altLang="en-US" sz="1200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z="700" smtClean="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rPr>
              <a:t>This line should be drawn very lightly so that it does not confuse the diagram later.</a:t>
            </a:r>
          </a:p>
          <a:p>
            <a:pPr eaLnBrk="1" hangingPunct="1"/>
            <a:r>
              <a:rPr lang="en-US" altLang="en-US" smtClean="0">
                <a:ea typeface="ＭＳ Ｐゴシック" pitchFamily="16" charset="-128"/>
              </a:rPr>
              <a:t>The arrow over the candle is there because it’s easier to draw as an image.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1pPr>
            <a:lvl2pPr marL="742950" indent="-28575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2pPr>
            <a:lvl3pPr marL="11430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3pPr>
            <a:lvl4pPr marL="16002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4pPr>
            <a:lvl5pPr marL="20574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9pPr>
          </a:lstStyle>
          <a:p>
            <a:fld id="{50244E32-3435-4FBB-8647-9B446AD2B20C}" type="slidenum">
              <a:rPr lang="en-US" altLang="en-US" sz="1200" smtClean="0"/>
              <a:pPr/>
              <a:t>9</a:t>
            </a:fld>
            <a:endParaRPr lang="en-US" altLang="en-US" sz="1200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16" charset="-128"/>
              </a:rPr>
              <a:t>The arrow over the candle is there because it’s easier to draw as an image.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FBC62C-9CB2-489F-AAE6-5B5CF026FA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830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65883-9894-454F-8A24-77DEF9B813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13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E05E7-4C3B-4AD4-82ED-0A4AE6964F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987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16980-E4DD-4A7D-8328-9D989D74B3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054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7A85C-472E-4962-AB48-2978677F5B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851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70BBC-339D-4B30-927A-798B3590B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557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6A4EF-44F6-4555-BDB2-86E16A041F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27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264C5-ABC6-41C1-B1FD-EB5CA14822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558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06DAE-781C-47C0-AD1D-E1349D5A24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857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9A6D9-5BE8-422D-9137-0CCE64F265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64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05665-8666-4369-8637-4F59136B0D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91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buFontTx/>
              <a:buNone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1pPr>
          </a:lstStyle>
          <a:p>
            <a:pPr>
              <a:defRPr/>
            </a:pPr>
            <a:fld id="{7F3F0ADD-A91A-4E14-9A27-DBA4E4D3C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8"/>
          <p:cNvSpPr>
            <a:spLocks noChangeArrowheads="1"/>
          </p:cNvSpPr>
          <p:nvPr/>
        </p:nvSpPr>
        <p:spPr bwMode="auto">
          <a:xfrm>
            <a:off x="684213" y="1982788"/>
            <a:ext cx="7769225" cy="44942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1pPr>
            <a:lvl2pPr marL="742950" indent="-28575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2pPr>
            <a:lvl3pPr marL="11430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3pPr>
            <a:lvl4pPr marL="16002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4pPr>
            <a:lvl5pPr marL="20574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9pPr>
          </a:lstStyle>
          <a:p>
            <a:pPr algn="ctr">
              <a:buFontTx/>
              <a:buNone/>
            </a:pPr>
            <a:endParaRPr lang="en-US" altLang="en-US" sz="2400">
              <a:solidFill>
                <a:schemeClr val="bg1"/>
              </a:solidFill>
            </a:endParaRPr>
          </a:p>
        </p:txBody>
      </p:sp>
      <p:pic>
        <p:nvPicPr>
          <p:cNvPr id="2051" name="Picture 17" descr="01aReflecti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514600"/>
            <a:ext cx="4714875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6" name="Picture 18" descr="01bReflectio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514600"/>
            <a:ext cx="5395913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Rectangle 20"/>
          <p:cNvSpPr>
            <a:spLocks noGrp="1" noChangeArrowheads="1"/>
          </p:cNvSpPr>
          <p:nvPr/>
        </p:nvSpPr>
        <p:spPr bwMode="auto">
          <a:xfrm>
            <a:off x="0" y="228600"/>
            <a:ext cx="89154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1pPr>
            <a:lvl2pPr marL="742950" indent="-28575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2pPr>
            <a:lvl3pPr marL="11430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3pPr>
            <a:lvl4pPr marL="16002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4pPr>
            <a:lvl5pPr marL="20574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400"/>
              <a:t>Seeing Things</a:t>
            </a:r>
            <a:r>
              <a:rPr lang="en-US" altLang="en-US" sz="4400"/>
              <a:t> </a:t>
            </a:r>
          </a:p>
          <a:p>
            <a:pPr algn="ctr">
              <a:buFontTx/>
              <a:buNone/>
            </a:pPr>
            <a:r>
              <a:rPr lang="en-US" altLang="en-US" sz="4400"/>
              <a:t>Viewing Images in Plane Mirrors</a:t>
            </a:r>
            <a:r>
              <a:rPr lang="en-US" altLang="en-US" sz="3400"/>
              <a:t> </a:t>
            </a:r>
          </a:p>
        </p:txBody>
      </p:sp>
      <p:pic>
        <p:nvPicPr>
          <p:cNvPr id="2054" name="Picture 6" descr="PatMcWad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715000"/>
            <a:ext cx="503238" cy="731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4213" y="1982788"/>
            <a:ext cx="7769225" cy="44942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1pPr>
            <a:lvl2pPr marL="742950" indent="-28575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2pPr>
            <a:lvl3pPr marL="11430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3pPr>
            <a:lvl4pPr marL="16002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4pPr>
            <a:lvl5pPr marL="20574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9pPr>
          </a:lstStyle>
          <a:p>
            <a:pPr algn="ctr">
              <a:buFontTx/>
              <a:buNone/>
            </a:pPr>
            <a:endParaRPr lang="en-US" altLang="en-US" sz="2400">
              <a:solidFill>
                <a:schemeClr val="bg1"/>
              </a:solidFill>
            </a:endParaRPr>
          </a:p>
        </p:txBody>
      </p:sp>
      <p:pic>
        <p:nvPicPr>
          <p:cNvPr id="15363" name="Picture 5" descr="00cSeeingInPlaneMir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209800"/>
            <a:ext cx="6042025" cy="391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467600" cy="1143000"/>
          </a:xfrm>
          <a:noFill/>
        </p:spPr>
        <p:txBody>
          <a:bodyPr/>
          <a:lstStyle/>
          <a:p>
            <a:pPr algn="l" eaLnBrk="1" hangingPunct="1"/>
            <a:r>
              <a:rPr lang="en-US" altLang="en-US" sz="2400" smtClean="0">
                <a:solidFill>
                  <a:schemeClr val="hlink"/>
                </a:solidFill>
                <a:latin typeface="Comic Sans MS" pitchFamily="16" charset="0"/>
              </a:rPr>
              <a:t>Copy this distance</a:t>
            </a:r>
            <a:r>
              <a:rPr lang="en-GB" altLang="en-US" sz="2400" smtClean="0">
                <a:solidFill>
                  <a:schemeClr val="hlink"/>
                </a:solidFill>
                <a:latin typeface="Comic Sans MS" pitchFamily="16" charset="0"/>
              </a:rPr>
              <a:t> (d</a:t>
            </a:r>
            <a:r>
              <a:rPr lang="en-GB" altLang="en-US" sz="2400" baseline="-25000" smtClean="0">
                <a:solidFill>
                  <a:schemeClr val="hlink"/>
                </a:solidFill>
                <a:latin typeface="Comic Sans MS" pitchFamily="16" charset="0"/>
              </a:rPr>
              <a:t>Otop</a:t>
            </a:r>
            <a:r>
              <a:rPr lang="en-GB" altLang="en-US" sz="2400" smtClean="0">
                <a:solidFill>
                  <a:schemeClr val="hlink"/>
                </a:solidFill>
                <a:latin typeface="Comic Sans MS" pitchFamily="16" charset="0"/>
              </a:rPr>
              <a:t>) to the other side of the mirror. It becomes (d</a:t>
            </a:r>
            <a:r>
              <a:rPr lang="en-GB" altLang="en-US" sz="2400" baseline="-25000" smtClean="0">
                <a:solidFill>
                  <a:schemeClr val="hlink"/>
                </a:solidFill>
                <a:latin typeface="Comic Sans MS" pitchFamily="16" charset="0"/>
              </a:rPr>
              <a:t>Itop</a:t>
            </a:r>
            <a:r>
              <a:rPr lang="en-GB" altLang="en-US" sz="2400" smtClean="0">
                <a:solidFill>
                  <a:schemeClr val="hlink"/>
                </a:solidFill>
                <a:latin typeface="Comic Sans MS" pitchFamily="16" charset="0"/>
              </a:rPr>
              <a:t>).</a:t>
            </a:r>
            <a:endParaRPr lang="en-US" altLang="en-US" sz="2400" smtClean="0">
              <a:solidFill>
                <a:schemeClr val="hlink"/>
              </a:solidFill>
              <a:latin typeface="Comic Sans MS" pitchFamily="16" charset="0"/>
            </a:endParaRPr>
          </a:p>
        </p:txBody>
      </p:sp>
      <p:sp>
        <p:nvSpPr>
          <p:cNvPr id="15365" name="Line 9"/>
          <p:cNvSpPr>
            <a:spLocks noChangeShapeType="1"/>
          </p:cNvSpPr>
          <p:nvPr/>
        </p:nvSpPr>
        <p:spPr bwMode="auto">
          <a:xfrm flipH="1" flipV="1">
            <a:off x="2895600" y="2743200"/>
            <a:ext cx="228600" cy="990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CA"/>
          </a:p>
        </p:txBody>
      </p:sp>
      <p:pic>
        <p:nvPicPr>
          <p:cNvPr id="15366" name="Picture 6" descr="PatMcWad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76300" y="5753100"/>
            <a:ext cx="503238" cy="731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684213" y="1982788"/>
            <a:ext cx="7769225" cy="44942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1pPr>
            <a:lvl2pPr marL="742950" indent="-28575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2pPr>
            <a:lvl3pPr marL="11430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3pPr>
            <a:lvl4pPr marL="16002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4pPr>
            <a:lvl5pPr marL="20574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9pPr>
          </a:lstStyle>
          <a:p>
            <a:pPr algn="ctr">
              <a:buFontTx/>
              <a:buNone/>
            </a:pPr>
            <a:endParaRPr lang="en-US" altLang="en-US" sz="2400">
              <a:solidFill>
                <a:schemeClr val="bg1"/>
              </a:solidFill>
            </a:endParaRPr>
          </a:p>
        </p:txBody>
      </p:sp>
      <p:pic>
        <p:nvPicPr>
          <p:cNvPr id="16387" name="Picture 5" descr="00dSeeingInPlaneMir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209800"/>
            <a:ext cx="6042025" cy="391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467600" cy="1143000"/>
          </a:xfrm>
        </p:spPr>
        <p:txBody>
          <a:bodyPr/>
          <a:lstStyle/>
          <a:p>
            <a:pPr algn="l" eaLnBrk="1" hangingPunct="1"/>
            <a:r>
              <a:rPr lang="en-US" altLang="en-US" sz="2400" smtClean="0">
                <a:solidFill>
                  <a:schemeClr val="hlink"/>
                </a:solidFill>
                <a:latin typeface="Comic Sans MS" pitchFamily="16" charset="0"/>
              </a:rPr>
              <a:t>Repeat this process for the bottom of the object. </a:t>
            </a:r>
          </a:p>
        </p:txBody>
      </p:sp>
      <p:sp>
        <p:nvSpPr>
          <p:cNvPr id="16389" name="Line 6"/>
          <p:cNvSpPr>
            <a:spLocks noChangeShapeType="1"/>
          </p:cNvSpPr>
          <p:nvPr/>
        </p:nvSpPr>
        <p:spPr bwMode="auto">
          <a:xfrm flipH="1" flipV="1">
            <a:off x="2895600" y="2743200"/>
            <a:ext cx="228600" cy="990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CA"/>
          </a:p>
        </p:txBody>
      </p:sp>
      <p:pic>
        <p:nvPicPr>
          <p:cNvPr id="16390" name="Picture 6" descr="PatMcWad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76300" y="5753100"/>
            <a:ext cx="503238" cy="731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684213" y="1982788"/>
            <a:ext cx="7769225" cy="44942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1pPr>
            <a:lvl2pPr marL="742950" indent="-28575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2pPr>
            <a:lvl3pPr marL="11430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3pPr>
            <a:lvl4pPr marL="16002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4pPr>
            <a:lvl5pPr marL="20574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9pPr>
          </a:lstStyle>
          <a:p>
            <a:pPr algn="ctr">
              <a:buFontTx/>
              <a:buNone/>
            </a:pPr>
            <a:endParaRPr lang="en-US" altLang="en-US" sz="2400">
              <a:solidFill>
                <a:schemeClr val="bg1"/>
              </a:solidFill>
            </a:endParaRPr>
          </a:p>
        </p:txBody>
      </p:sp>
      <p:pic>
        <p:nvPicPr>
          <p:cNvPr id="17411" name="Picture 5" descr="00eSeeingInPlaneMir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209800"/>
            <a:ext cx="6042025" cy="391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Line 6"/>
          <p:cNvSpPr>
            <a:spLocks noChangeShapeType="1"/>
          </p:cNvSpPr>
          <p:nvPr/>
        </p:nvSpPr>
        <p:spPr bwMode="auto">
          <a:xfrm flipH="1" flipV="1">
            <a:off x="2895600" y="2743200"/>
            <a:ext cx="228600" cy="990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CA"/>
          </a:p>
        </p:txBody>
      </p:sp>
      <p:pic>
        <p:nvPicPr>
          <p:cNvPr id="17413" name="Picture 5" descr="PatMcWad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76300" y="5753100"/>
            <a:ext cx="503238" cy="731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684213" y="1982788"/>
            <a:ext cx="7769225" cy="44942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1pPr>
            <a:lvl2pPr marL="742950" indent="-28575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2pPr>
            <a:lvl3pPr marL="11430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3pPr>
            <a:lvl4pPr marL="16002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4pPr>
            <a:lvl5pPr marL="20574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9pPr>
          </a:lstStyle>
          <a:p>
            <a:pPr algn="ctr">
              <a:buFontTx/>
              <a:buNone/>
            </a:pPr>
            <a:endParaRPr lang="en-US" altLang="en-US" sz="2400">
              <a:solidFill>
                <a:schemeClr val="bg1"/>
              </a:solidFill>
            </a:endParaRPr>
          </a:p>
        </p:txBody>
      </p:sp>
      <p:pic>
        <p:nvPicPr>
          <p:cNvPr id="18435" name="Picture 5" descr="00fSeeingInPlaneMir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209800"/>
            <a:ext cx="6042025" cy="391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Line 7"/>
          <p:cNvSpPr>
            <a:spLocks noChangeShapeType="1"/>
          </p:cNvSpPr>
          <p:nvPr/>
        </p:nvSpPr>
        <p:spPr bwMode="auto">
          <a:xfrm flipH="1" flipV="1">
            <a:off x="2895600" y="2743200"/>
            <a:ext cx="228600" cy="990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CA"/>
          </a:p>
        </p:txBody>
      </p:sp>
      <p:pic>
        <p:nvPicPr>
          <p:cNvPr id="18437" name="Picture 5" descr="PatMcWad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76300" y="5753100"/>
            <a:ext cx="503238" cy="731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684213" y="1982788"/>
            <a:ext cx="7769225" cy="44942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1pPr>
            <a:lvl2pPr marL="742950" indent="-28575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2pPr>
            <a:lvl3pPr marL="11430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3pPr>
            <a:lvl4pPr marL="16002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4pPr>
            <a:lvl5pPr marL="20574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9pPr>
          </a:lstStyle>
          <a:p>
            <a:pPr algn="ctr">
              <a:buFontTx/>
              <a:buNone/>
            </a:pPr>
            <a:endParaRPr lang="en-US" altLang="en-US" sz="2400">
              <a:solidFill>
                <a:schemeClr val="bg1"/>
              </a:solidFill>
            </a:endParaRPr>
          </a:p>
        </p:txBody>
      </p:sp>
      <p:pic>
        <p:nvPicPr>
          <p:cNvPr id="19459" name="Picture 5" descr="00gSeeingInPlaneMir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209800"/>
            <a:ext cx="6042025" cy="391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467600" cy="1143000"/>
          </a:xfrm>
        </p:spPr>
        <p:txBody>
          <a:bodyPr/>
          <a:lstStyle/>
          <a:p>
            <a:pPr algn="l" eaLnBrk="1" hangingPunct="1"/>
            <a:r>
              <a:rPr lang="en-US" altLang="en-US" sz="2400" smtClean="0">
                <a:solidFill>
                  <a:schemeClr val="hlink"/>
                </a:solidFill>
                <a:latin typeface="Comic Sans MS" pitchFamily="16" charset="0"/>
              </a:rPr>
              <a:t>These two points give the location of the top and bottom of the image. For any point </a:t>
            </a:r>
            <a:r>
              <a:rPr lang="en-GB" altLang="en-US" sz="2400" smtClean="0">
                <a:solidFill>
                  <a:schemeClr val="hlink"/>
                </a:solidFill>
                <a:latin typeface="Comic Sans MS" pitchFamily="16" charset="0"/>
              </a:rPr>
              <a:t>d</a:t>
            </a:r>
            <a:r>
              <a:rPr lang="en-GB" altLang="en-US" sz="2400" baseline="-25000" smtClean="0">
                <a:solidFill>
                  <a:schemeClr val="hlink"/>
                </a:solidFill>
                <a:latin typeface="Comic Sans MS" pitchFamily="16" charset="0"/>
              </a:rPr>
              <a:t>O </a:t>
            </a:r>
            <a:r>
              <a:rPr lang="en-GB" altLang="en-US" sz="2400" smtClean="0">
                <a:solidFill>
                  <a:schemeClr val="hlink"/>
                </a:solidFill>
                <a:latin typeface="Comic Sans MS" pitchFamily="16" charset="0"/>
              </a:rPr>
              <a:t>= d</a:t>
            </a:r>
            <a:r>
              <a:rPr lang="en-GB" altLang="en-US" sz="2400" baseline="-25000" smtClean="0">
                <a:solidFill>
                  <a:schemeClr val="hlink"/>
                </a:solidFill>
                <a:latin typeface="Comic Sans MS" pitchFamily="16" charset="0"/>
              </a:rPr>
              <a:t>I.</a:t>
            </a:r>
            <a:endParaRPr lang="en-US" altLang="en-US" sz="2400" baseline="-25000" smtClean="0">
              <a:solidFill>
                <a:schemeClr val="hlink"/>
              </a:solidFill>
              <a:latin typeface="Comic Sans MS" pitchFamily="16" charset="0"/>
            </a:endParaRPr>
          </a:p>
        </p:txBody>
      </p:sp>
      <p:sp>
        <p:nvSpPr>
          <p:cNvPr id="19461" name="Line 6"/>
          <p:cNvSpPr>
            <a:spLocks noChangeShapeType="1"/>
          </p:cNvSpPr>
          <p:nvPr/>
        </p:nvSpPr>
        <p:spPr bwMode="auto">
          <a:xfrm flipH="1" flipV="1">
            <a:off x="2895600" y="2743200"/>
            <a:ext cx="228600" cy="990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CA"/>
          </a:p>
        </p:txBody>
      </p:sp>
      <p:sp>
        <p:nvSpPr>
          <p:cNvPr id="19462" name="Line 7"/>
          <p:cNvSpPr>
            <a:spLocks noChangeShapeType="1"/>
          </p:cNvSpPr>
          <p:nvPr/>
        </p:nvSpPr>
        <p:spPr bwMode="auto">
          <a:xfrm flipV="1">
            <a:off x="6324600" y="2743200"/>
            <a:ext cx="228600" cy="91440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CA"/>
          </a:p>
        </p:txBody>
      </p:sp>
      <p:pic>
        <p:nvPicPr>
          <p:cNvPr id="19463" name="Picture 7" descr="PatMcWad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76300" y="5753100"/>
            <a:ext cx="503238" cy="731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684213" y="1982788"/>
            <a:ext cx="7769225" cy="44942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1pPr>
            <a:lvl2pPr marL="742950" indent="-28575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2pPr>
            <a:lvl3pPr marL="11430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3pPr>
            <a:lvl4pPr marL="16002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4pPr>
            <a:lvl5pPr marL="20574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9pPr>
          </a:lstStyle>
          <a:p>
            <a:pPr algn="ctr">
              <a:buFontTx/>
              <a:buNone/>
            </a:pPr>
            <a:endParaRPr lang="en-US" altLang="en-US" sz="2400">
              <a:solidFill>
                <a:schemeClr val="bg1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467600" cy="1143000"/>
          </a:xfrm>
        </p:spPr>
        <p:txBody>
          <a:bodyPr/>
          <a:lstStyle/>
          <a:p>
            <a:pPr algn="l" eaLnBrk="1" hangingPunct="1"/>
            <a:r>
              <a:rPr lang="en-US" altLang="en-US" sz="2400" smtClean="0">
                <a:solidFill>
                  <a:schemeClr val="hlink"/>
                </a:solidFill>
                <a:latin typeface="Comic Sans MS" pitchFamily="16" charset="0"/>
              </a:rPr>
              <a:t>To make the diagram less cluttered, I’ve removed the unneeded part of the dotted line</a:t>
            </a:r>
          </a:p>
        </p:txBody>
      </p:sp>
      <p:pic>
        <p:nvPicPr>
          <p:cNvPr id="20484" name="Picture 4" descr="01SeeingInPlaneMir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209800"/>
            <a:ext cx="5624513" cy="392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Line 5"/>
          <p:cNvSpPr>
            <a:spLocks noChangeShapeType="1"/>
          </p:cNvSpPr>
          <p:nvPr/>
        </p:nvSpPr>
        <p:spPr bwMode="auto">
          <a:xfrm flipH="1" flipV="1">
            <a:off x="2895600" y="2743200"/>
            <a:ext cx="228600" cy="990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CA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 flipV="1">
            <a:off x="6324600" y="2743200"/>
            <a:ext cx="228600" cy="91440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CA"/>
          </a:p>
        </p:txBody>
      </p:sp>
      <p:pic>
        <p:nvPicPr>
          <p:cNvPr id="20487" name="Picture 7" descr="PatMcWad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76300" y="5753100"/>
            <a:ext cx="503238" cy="731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684213" y="1982788"/>
            <a:ext cx="7769225" cy="44942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1pPr>
            <a:lvl2pPr marL="742950" indent="-28575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2pPr>
            <a:lvl3pPr marL="11430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3pPr>
            <a:lvl4pPr marL="16002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4pPr>
            <a:lvl5pPr marL="20574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9pPr>
          </a:lstStyle>
          <a:p>
            <a:pPr algn="ctr">
              <a:buFontTx/>
              <a:buNone/>
            </a:pPr>
            <a:endParaRPr lang="en-US" altLang="en-US" sz="2400">
              <a:solidFill>
                <a:schemeClr val="bg1"/>
              </a:solidFill>
            </a:endParaRPr>
          </a:p>
        </p:txBody>
      </p:sp>
      <p:pic>
        <p:nvPicPr>
          <p:cNvPr id="21507" name="Picture 5" descr="02SeeingInPlaneMir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209800"/>
            <a:ext cx="5621338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467600" cy="1143000"/>
          </a:xfrm>
        </p:spPr>
        <p:txBody>
          <a:bodyPr/>
          <a:lstStyle/>
          <a:p>
            <a:pPr algn="l" eaLnBrk="1" hangingPunct="1"/>
            <a:r>
              <a:rPr lang="en-US" altLang="en-US" sz="2400" smtClean="0">
                <a:solidFill>
                  <a:schemeClr val="hlink"/>
                </a:solidFill>
                <a:latin typeface="Comic Sans MS" pitchFamily="16" charset="0"/>
              </a:rPr>
              <a:t>Rays of light must be entering the eye as if they had come straight from the image. That is the way the eye sees things. </a:t>
            </a:r>
          </a:p>
        </p:txBody>
      </p:sp>
      <p:sp>
        <p:nvSpPr>
          <p:cNvPr id="21509" name="Line 6"/>
          <p:cNvSpPr>
            <a:spLocks noChangeShapeType="1"/>
          </p:cNvSpPr>
          <p:nvPr/>
        </p:nvSpPr>
        <p:spPr bwMode="auto">
          <a:xfrm flipH="1" flipV="1">
            <a:off x="2895600" y="2743200"/>
            <a:ext cx="228600" cy="990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CA"/>
          </a:p>
        </p:txBody>
      </p:sp>
      <p:sp>
        <p:nvSpPr>
          <p:cNvPr id="21510" name="Line 7"/>
          <p:cNvSpPr>
            <a:spLocks noChangeShapeType="1"/>
          </p:cNvSpPr>
          <p:nvPr/>
        </p:nvSpPr>
        <p:spPr bwMode="auto">
          <a:xfrm flipV="1">
            <a:off x="6324600" y="2743200"/>
            <a:ext cx="228600" cy="91440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CA"/>
          </a:p>
        </p:txBody>
      </p:sp>
      <p:pic>
        <p:nvPicPr>
          <p:cNvPr id="21511" name="Picture 7" descr="PatMcWad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76300" y="5753100"/>
            <a:ext cx="503238" cy="731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684213" y="1982788"/>
            <a:ext cx="7769225" cy="44942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1pPr>
            <a:lvl2pPr marL="742950" indent="-28575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2pPr>
            <a:lvl3pPr marL="11430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3pPr>
            <a:lvl4pPr marL="16002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4pPr>
            <a:lvl5pPr marL="20574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9pPr>
          </a:lstStyle>
          <a:p>
            <a:pPr algn="ctr">
              <a:buFontTx/>
              <a:buNone/>
            </a:pPr>
            <a:endParaRPr lang="en-US" altLang="en-US" sz="2400">
              <a:solidFill>
                <a:schemeClr val="bg1"/>
              </a:solidFill>
            </a:endParaRPr>
          </a:p>
        </p:txBody>
      </p:sp>
      <p:pic>
        <p:nvPicPr>
          <p:cNvPr id="22531" name="Picture 3" descr="02SeeingInPlaneMir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209800"/>
            <a:ext cx="5621338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467600" cy="1143000"/>
          </a:xfrm>
        </p:spPr>
        <p:txBody>
          <a:bodyPr/>
          <a:lstStyle/>
          <a:p>
            <a:pPr algn="l" eaLnBrk="1" hangingPunct="1"/>
            <a:r>
              <a:rPr lang="en-US" altLang="en-US" sz="2400" smtClean="0">
                <a:solidFill>
                  <a:schemeClr val="hlink"/>
                </a:solidFill>
                <a:latin typeface="Comic Sans MS" pitchFamily="16" charset="0"/>
              </a:rPr>
              <a:t>The line is dotted behind the mirror because light rays cannot go through an opaque mirror. They travel in this direction but could not come from the image’s location.</a:t>
            </a:r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 flipH="1" flipV="1">
            <a:off x="2895600" y="2743200"/>
            <a:ext cx="228600" cy="990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CA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 flipV="1">
            <a:off x="6324600" y="2743200"/>
            <a:ext cx="228600" cy="91440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CA"/>
          </a:p>
        </p:txBody>
      </p:sp>
      <p:pic>
        <p:nvPicPr>
          <p:cNvPr id="22535" name="Picture 7" descr="PatMcWad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76300" y="5753100"/>
            <a:ext cx="503238" cy="731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684213" y="1982788"/>
            <a:ext cx="7769225" cy="44942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1pPr>
            <a:lvl2pPr marL="742950" indent="-28575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2pPr>
            <a:lvl3pPr marL="11430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3pPr>
            <a:lvl4pPr marL="16002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4pPr>
            <a:lvl5pPr marL="20574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9pPr>
          </a:lstStyle>
          <a:p>
            <a:pPr algn="ctr">
              <a:buFontTx/>
              <a:buNone/>
            </a:pPr>
            <a:endParaRPr lang="en-US" altLang="en-US" sz="2400">
              <a:solidFill>
                <a:schemeClr val="bg1"/>
              </a:solidFill>
            </a:endParaRPr>
          </a:p>
        </p:txBody>
      </p:sp>
      <p:pic>
        <p:nvPicPr>
          <p:cNvPr id="23555" name="Picture 7" descr="00g2SeeingInPlaneMir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209800"/>
            <a:ext cx="5630863" cy="392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467600" cy="1143000"/>
          </a:xfrm>
        </p:spPr>
        <p:txBody>
          <a:bodyPr/>
          <a:lstStyle/>
          <a:p>
            <a:pPr algn="l" eaLnBrk="1" hangingPunct="1"/>
            <a:r>
              <a:rPr lang="en-US" altLang="en-US" sz="2400" smtClean="0">
                <a:solidFill>
                  <a:schemeClr val="hlink"/>
                </a:solidFill>
                <a:latin typeface="Comic Sans MS" pitchFamily="16" charset="0"/>
              </a:rPr>
              <a:t>The light rays that appear to come from the top of the image really came from the top of the object and reflect off the mirror into the eye. </a:t>
            </a:r>
          </a:p>
        </p:txBody>
      </p:sp>
      <p:sp>
        <p:nvSpPr>
          <p:cNvPr id="23557" name="Line 8"/>
          <p:cNvSpPr>
            <a:spLocks noChangeShapeType="1"/>
          </p:cNvSpPr>
          <p:nvPr/>
        </p:nvSpPr>
        <p:spPr bwMode="auto">
          <a:xfrm flipH="1" flipV="1">
            <a:off x="2895600" y="2743200"/>
            <a:ext cx="228600" cy="990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CA"/>
          </a:p>
        </p:txBody>
      </p:sp>
      <p:sp>
        <p:nvSpPr>
          <p:cNvPr id="23558" name="Line 9"/>
          <p:cNvSpPr>
            <a:spLocks noChangeShapeType="1"/>
          </p:cNvSpPr>
          <p:nvPr/>
        </p:nvSpPr>
        <p:spPr bwMode="auto">
          <a:xfrm flipV="1">
            <a:off x="6324600" y="2743200"/>
            <a:ext cx="228600" cy="91440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CA"/>
          </a:p>
        </p:txBody>
      </p:sp>
      <p:pic>
        <p:nvPicPr>
          <p:cNvPr id="23559" name="Picture 7" descr="PatMcWad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76300" y="5753100"/>
            <a:ext cx="503238" cy="731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684213" y="1982788"/>
            <a:ext cx="7769225" cy="44942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1pPr>
            <a:lvl2pPr marL="742950" indent="-28575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2pPr>
            <a:lvl3pPr marL="11430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3pPr>
            <a:lvl4pPr marL="16002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4pPr>
            <a:lvl5pPr marL="20574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9pPr>
          </a:lstStyle>
          <a:p>
            <a:pPr algn="ctr">
              <a:buFontTx/>
              <a:buNone/>
            </a:pPr>
            <a:endParaRPr lang="en-US" altLang="en-US" sz="2400">
              <a:solidFill>
                <a:schemeClr val="bg1"/>
              </a:solidFill>
            </a:endParaRPr>
          </a:p>
        </p:txBody>
      </p:sp>
      <p:pic>
        <p:nvPicPr>
          <p:cNvPr id="24579" name="Picture 3" descr="03SeeingInPlaneMir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209800"/>
            <a:ext cx="5621338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467600" cy="1143000"/>
          </a:xfrm>
        </p:spPr>
        <p:txBody>
          <a:bodyPr/>
          <a:lstStyle/>
          <a:p>
            <a:pPr algn="l" eaLnBrk="1" hangingPunct="1"/>
            <a:r>
              <a:rPr lang="en-US" altLang="en-US" sz="2400" smtClean="0">
                <a:solidFill>
                  <a:schemeClr val="hlink"/>
                </a:solidFill>
                <a:latin typeface="Comic Sans MS" pitchFamily="16" charset="0"/>
              </a:rPr>
              <a:t>The light rays that appear to come from the bottom of the image really came from the bottom of the object and reflect off the mirror into the eye.</a:t>
            </a:r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 flipH="1" flipV="1">
            <a:off x="2895600" y="2743200"/>
            <a:ext cx="228600" cy="990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CA"/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 flipV="1">
            <a:off x="6324600" y="2743200"/>
            <a:ext cx="228600" cy="91440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CA"/>
          </a:p>
        </p:txBody>
      </p:sp>
      <p:pic>
        <p:nvPicPr>
          <p:cNvPr id="24583" name="Picture 7" descr="PatMcWad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76300" y="5753100"/>
            <a:ext cx="503238" cy="731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84213" y="1982788"/>
            <a:ext cx="7769225" cy="44942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1pPr>
            <a:lvl2pPr marL="742950" indent="-28575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2pPr>
            <a:lvl3pPr marL="11430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3pPr>
            <a:lvl4pPr marL="16002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4pPr>
            <a:lvl5pPr marL="20574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9pPr>
          </a:lstStyle>
          <a:p>
            <a:pPr algn="ctr">
              <a:buFontTx/>
              <a:buNone/>
            </a:pPr>
            <a:endParaRPr lang="en-US" altLang="en-US" sz="2400">
              <a:solidFill>
                <a:schemeClr val="bg1"/>
              </a:solidFill>
            </a:endParaRPr>
          </a:p>
        </p:txBody>
      </p:sp>
      <p:pic>
        <p:nvPicPr>
          <p:cNvPr id="52231" name="Picture 7" descr="01bReflec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514600"/>
            <a:ext cx="5395913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2400" smtClean="0">
                <a:solidFill>
                  <a:schemeClr val="hlink"/>
                </a:solidFill>
                <a:latin typeface="Comic Sans MS" pitchFamily="16" charset="0"/>
              </a:rPr>
              <a:t>When we look in the mirror, we see an </a:t>
            </a:r>
            <a:r>
              <a:rPr lang="en-US" altLang="en-US" sz="2400" b="1" smtClean="0">
                <a:solidFill>
                  <a:schemeClr val="hlink"/>
                </a:solidFill>
                <a:latin typeface="Comic Sans MS" pitchFamily="16" charset="0"/>
              </a:rPr>
              <a:t>image</a:t>
            </a:r>
            <a:r>
              <a:rPr lang="en-US" altLang="en-US" sz="2400" smtClean="0">
                <a:solidFill>
                  <a:schemeClr val="hlink"/>
                </a:solidFill>
                <a:latin typeface="Comic Sans MS" pitchFamily="16" charset="0"/>
              </a:rPr>
              <a:t> of the object. </a:t>
            </a:r>
          </a:p>
        </p:txBody>
      </p:sp>
      <p:pic>
        <p:nvPicPr>
          <p:cNvPr id="3077" name="Picture 5" descr="PatMcWad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715000"/>
            <a:ext cx="503238" cy="731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684213" y="1982788"/>
            <a:ext cx="7769225" cy="44942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1pPr>
            <a:lvl2pPr marL="742950" indent="-28575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2pPr>
            <a:lvl3pPr marL="11430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3pPr>
            <a:lvl4pPr marL="16002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4pPr>
            <a:lvl5pPr marL="20574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9pPr>
          </a:lstStyle>
          <a:p>
            <a:pPr algn="ctr">
              <a:buFontTx/>
              <a:buNone/>
            </a:pPr>
            <a:endParaRPr lang="en-US" altLang="en-US" sz="2400">
              <a:solidFill>
                <a:schemeClr val="bg1"/>
              </a:solidFill>
            </a:endParaRPr>
          </a:p>
        </p:txBody>
      </p:sp>
      <p:pic>
        <p:nvPicPr>
          <p:cNvPr id="25603" name="Picture 3" descr="03SeeingInPlaneMir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209800"/>
            <a:ext cx="5621338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467600" cy="1143000"/>
          </a:xfrm>
        </p:spPr>
        <p:txBody>
          <a:bodyPr/>
          <a:lstStyle/>
          <a:p>
            <a:pPr algn="l" eaLnBrk="1" hangingPunct="1"/>
            <a:r>
              <a:rPr lang="en-US" altLang="en-US" sz="2400" smtClean="0">
                <a:solidFill>
                  <a:schemeClr val="hlink"/>
                </a:solidFill>
                <a:latin typeface="Comic Sans MS" pitchFamily="16" charset="0"/>
              </a:rPr>
              <a:t>The light rays reflect most strongly off the back of glass mirrors. A metallic coating applied to the back of the glass causes the reflection. </a:t>
            </a:r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 flipH="1" flipV="1">
            <a:off x="2895600" y="2743200"/>
            <a:ext cx="228600" cy="990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CA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 flipV="1">
            <a:off x="6324600" y="2743200"/>
            <a:ext cx="228600" cy="91440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CA"/>
          </a:p>
        </p:txBody>
      </p:sp>
      <p:pic>
        <p:nvPicPr>
          <p:cNvPr id="25607" name="Picture 7" descr="PatMcWad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76300" y="5753100"/>
            <a:ext cx="503238" cy="731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1905000" y="2133600"/>
            <a:ext cx="5867400" cy="434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990600" y="152400"/>
            <a:ext cx="7162800" cy="190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1pPr>
            <a:lvl2pPr marL="742950" indent="-28575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2pPr>
            <a:lvl3pPr marL="11430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3pPr>
            <a:lvl4pPr marL="16002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4pPr>
            <a:lvl5pPr marL="20574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500" b="1"/>
              <a:t>Your Turn</a:t>
            </a:r>
            <a:r>
              <a:rPr lang="en-US" altLang="en-US" sz="2400" b="1"/>
              <a:t>  </a:t>
            </a:r>
          </a:p>
          <a:p>
            <a:pPr>
              <a:spcBef>
                <a:spcPct val="50000"/>
              </a:spcBef>
              <a:buFont typeface="Arial" charset="0"/>
              <a:buAutoNum type="arabicParenR" startAt="3"/>
            </a:pPr>
            <a:r>
              <a:rPr lang="en-US" altLang="en-US" sz="2400" b="1"/>
              <a:t>In your notes, show how light is reflected from the mirror so that the eye sees the image behind it.</a:t>
            </a:r>
            <a:endParaRPr lang="en-US" altLang="en-US" sz="2400"/>
          </a:p>
        </p:txBody>
      </p:sp>
      <p:pic>
        <p:nvPicPr>
          <p:cNvPr id="30724" name="Picture 4" descr="03HmWkQuest-SeeingInPlaneMir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209800"/>
            <a:ext cx="5638800" cy="421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990600" y="152400"/>
            <a:ext cx="716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1pPr>
            <a:lvl2pPr marL="742950" indent="-28575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2pPr>
            <a:lvl3pPr marL="11430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3pPr>
            <a:lvl4pPr marL="16002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4pPr>
            <a:lvl5pPr marL="20574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/>
              <a:t>A) should look like this. Try B).</a:t>
            </a:r>
            <a:endParaRPr lang="en-US" altLang="en-US" sz="2400"/>
          </a:p>
        </p:txBody>
      </p:sp>
      <p:pic>
        <p:nvPicPr>
          <p:cNvPr id="31748" name="Picture 5" descr="03HmWkAnswers-SeeingInPlaneMir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838200"/>
            <a:ext cx="8001000" cy="552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9" name="Rectangle 7"/>
          <p:cNvSpPr>
            <a:spLocks noChangeArrowheads="1"/>
          </p:cNvSpPr>
          <p:nvPr/>
        </p:nvSpPr>
        <p:spPr bwMode="auto">
          <a:xfrm>
            <a:off x="5105400" y="3421063"/>
            <a:ext cx="184150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1pPr>
            <a:lvl2pPr marL="742950" indent="-28575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2pPr>
            <a:lvl3pPr marL="11430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3pPr>
            <a:lvl4pPr marL="16002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4pPr>
            <a:lvl5pPr marL="20574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9pPr>
          </a:lstStyle>
          <a:p>
            <a:endParaRPr lang="en-CA" alt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5027613" y="839788"/>
            <a:ext cx="3657600" cy="548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CA"/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685800" y="3733800"/>
            <a:ext cx="3962400" cy="2590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990600" y="152400"/>
            <a:ext cx="716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1pPr>
            <a:lvl2pPr marL="742950" indent="-28575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2pPr>
            <a:lvl3pPr marL="11430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3pPr>
            <a:lvl4pPr marL="16002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4pPr>
            <a:lvl5pPr marL="20574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/>
              <a:t>B) should look like this. Try C).</a:t>
            </a:r>
            <a:endParaRPr lang="en-US" altLang="en-US" sz="2400"/>
          </a:p>
        </p:txBody>
      </p:sp>
      <p:pic>
        <p:nvPicPr>
          <p:cNvPr id="32772" name="Picture 4" descr="03HmWkAnswers-SeeingInPlaneMir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838200"/>
            <a:ext cx="8001000" cy="552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5027613" y="839788"/>
            <a:ext cx="3657600" cy="548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990600" y="152400"/>
            <a:ext cx="716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1pPr>
            <a:lvl2pPr marL="742950" indent="-28575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2pPr>
            <a:lvl3pPr marL="11430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3pPr>
            <a:lvl4pPr marL="16002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4pPr>
            <a:lvl5pPr marL="20574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/>
              <a:t>C) should look like this. Try D).</a:t>
            </a:r>
            <a:endParaRPr lang="en-US" altLang="en-US" sz="2400"/>
          </a:p>
        </p:txBody>
      </p:sp>
      <p:pic>
        <p:nvPicPr>
          <p:cNvPr id="33796" name="Picture 4" descr="03HmWkAnswers-SeeingInPlaneMir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838200"/>
            <a:ext cx="8001000" cy="552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5027613" y="3657600"/>
            <a:ext cx="3657600" cy="266858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990600" y="152400"/>
            <a:ext cx="7397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1pPr>
            <a:lvl2pPr marL="742950" indent="-28575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2pPr>
            <a:lvl3pPr marL="11430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3pPr>
            <a:lvl4pPr marL="16002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4pPr>
            <a:lvl5pPr marL="20574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/>
              <a:t>D) should look like this. Try the next questions.</a:t>
            </a:r>
            <a:endParaRPr lang="en-US" altLang="en-US" sz="2400"/>
          </a:p>
        </p:txBody>
      </p:sp>
      <p:pic>
        <p:nvPicPr>
          <p:cNvPr id="34820" name="Picture 4" descr="03HmWkAnswers-SeeingInPlaneMir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838200"/>
            <a:ext cx="8001000" cy="552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762000" y="2971800"/>
            <a:ext cx="7696200" cy="2438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CA"/>
          </a:p>
        </p:txBody>
      </p:sp>
      <p:pic>
        <p:nvPicPr>
          <p:cNvPr id="35843" name="Picture 3" descr="EyeBrainObjectSeeingArou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124200"/>
            <a:ext cx="7431088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838200" y="304800"/>
            <a:ext cx="739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1pPr>
            <a:lvl2pPr marL="742950" indent="-28575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2pPr>
            <a:lvl3pPr marL="11430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3pPr>
            <a:lvl4pPr marL="16002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4pPr>
            <a:lvl5pPr marL="20574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AutoNum type="arabicParenR" startAt="3"/>
            </a:pPr>
            <a:r>
              <a:rPr lang="en-US" altLang="en-US" sz="2400"/>
              <a:t>Which Eye-Brains can see the object?</a:t>
            </a:r>
            <a:r>
              <a:rPr lang="en-US" altLang="en-US" sz="2400" b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762000" y="2971800"/>
            <a:ext cx="7696200" cy="2438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CA"/>
          </a:p>
        </p:txBody>
      </p:sp>
      <p:pic>
        <p:nvPicPr>
          <p:cNvPr id="36867" name="Picture 3" descr="EyeBrainObjectANSWERSeeingArou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124200"/>
            <a:ext cx="7431088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838200" y="304800"/>
            <a:ext cx="8153400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1pPr>
            <a:lvl2pPr marL="742950" indent="-28575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2pPr>
            <a:lvl3pPr marL="11430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3pPr>
            <a:lvl4pPr marL="16002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4pPr>
            <a:lvl5pPr marL="20574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AutoNum type="arabicParenR" startAt="3"/>
            </a:pPr>
            <a:r>
              <a:rPr lang="en-US" altLang="en-US" sz="2400"/>
              <a:t>Which Eye-Brains can see the object?</a:t>
            </a:r>
            <a:endParaRPr lang="en-US" altLang="en-US" sz="2400" b="1"/>
          </a:p>
          <a:p>
            <a:pPr eaLnBrk="1" hangingPunct="1">
              <a:spcBef>
                <a:spcPct val="50000"/>
              </a:spcBef>
            </a:pPr>
            <a:r>
              <a:rPr lang="en-US" altLang="en-US" sz="2400" b="1"/>
              <a:t>   </a:t>
            </a:r>
            <a:r>
              <a:rPr lang="en-US" altLang="en-US" sz="2400" b="1" u="sng"/>
              <a:t>C) and D) only. Light travels in a straight line from the object to the Eye-Brain. </a:t>
            </a:r>
            <a:r>
              <a:rPr lang="en-US" altLang="en-US" sz="2400" u="sng"/>
              <a:t>Rectilinear Propagation is the term for this.</a:t>
            </a:r>
            <a:endParaRPr lang="en-US" altLang="en-US" sz="3200" u="sn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838200" y="2971800"/>
            <a:ext cx="7620000" cy="3200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CA"/>
          </a:p>
        </p:txBody>
      </p:sp>
      <p:pic>
        <p:nvPicPr>
          <p:cNvPr id="37891" name="Picture 3" descr="EyeBrainImageSeeingArou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124200"/>
            <a:ext cx="7431088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838200" y="304800"/>
            <a:ext cx="830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1pPr>
            <a:lvl2pPr marL="742950" indent="-28575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2pPr>
            <a:lvl3pPr marL="11430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3pPr>
            <a:lvl4pPr marL="16002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4pPr>
            <a:lvl5pPr marL="20574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AutoNum type="arabicParenR" startAt="4"/>
            </a:pPr>
            <a:r>
              <a:rPr lang="en-US" altLang="en-US"/>
              <a:t>Which Eye-Brains can see the image in the mirror?</a:t>
            </a:r>
            <a:r>
              <a:rPr lang="en-US" altLang="en-US" sz="2400" b="1"/>
              <a:t> </a:t>
            </a:r>
          </a:p>
        </p:txBody>
      </p:sp>
      <p:pic>
        <p:nvPicPr>
          <p:cNvPr id="37895" name="Picture 7" descr="PatMcWad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28700" y="5448300"/>
            <a:ext cx="503238" cy="731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838200" y="2971800"/>
            <a:ext cx="7620000" cy="3200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CA"/>
          </a:p>
        </p:txBody>
      </p:sp>
      <p:pic>
        <p:nvPicPr>
          <p:cNvPr id="38915" name="Picture 3" descr="EyeBrainImageANSWERSeeingArou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124200"/>
            <a:ext cx="7431088" cy="296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838200" y="304800"/>
            <a:ext cx="8305800" cy="222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1pPr>
            <a:lvl2pPr marL="742950" indent="-28575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2pPr>
            <a:lvl3pPr marL="11430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3pPr>
            <a:lvl4pPr marL="16002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4pPr>
            <a:lvl5pPr marL="20574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AutoNum type="arabicParenR" startAt="4"/>
            </a:pPr>
            <a:r>
              <a:rPr lang="en-US" altLang="en-US"/>
              <a:t>Which Eye-Brains can see the image in the mirror?</a:t>
            </a:r>
            <a:endParaRPr lang="en-US" altLang="en-US" sz="2400" b="1"/>
          </a:p>
          <a:p>
            <a:pPr eaLnBrk="1" hangingPunct="1">
              <a:spcBef>
                <a:spcPct val="50000"/>
              </a:spcBef>
            </a:pPr>
            <a:r>
              <a:rPr lang="en-US" altLang="en-US" sz="2400" b="1"/>
              <a:t>   </a:t>
            </a:r>
            <a:r>
              <a:rPr lang="en-US" altLang="en-US" sz="2400" b="1" u="sng"/>
              <a:t>A) C) and D) only. Light appears to travel in a straight line from the image to the Eye-Brain. </a:t>
            </a:r>
            <a:r>
              <a:rPr lang="en-US" altLang="en-US" sz="2400" b="1"/>
              <a:t> </a:t>
            </a:r>
            <a:r>
              <a:rPr lang="en-US" altLang="en-US" sz="2400" u="sng"/>
              <a:t>Rectilinear Propagation is the term for this.</a:t>
            </a:r>
            <a:endParaRPr lang="en-US" altLang="en-US" sz="3200" u="sng"/>
          </a:p>
          <a:p>
            <a:pPr eaLnBrk="1" hangingPunct="1">
              <a:spcBef>
                <a:spcPct val="50000"/>
              </a:spcBef>
            </a:pPr>
            <a:endParaRPr lang="en-US" altLang="en-US" sz="2400" b="1"/>
          </a:p>
        </p:txBody>
      </p:sp>
      <p:pic>
        <p:nvPicPr>
          <p:cNvPr id="38917" name="Picture 5" descr="PatMcWad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28700" y="5448300"/>
            <a:ext cx="503238" cy="731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684213" y="1982788"/>
            <a:ext cx="7769225" cy="44942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1pPr>
            <a:lvl2pPr marL="742950" indent="-28575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2pPr>
            <a:lvl3pPr marL="11430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3pPr>
            <a:lvl4pPr marL="16002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4pPr>
            <a:lvl5pPr marL="20574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9pPr>
          </a:lstStyle>
          <a:p>
            <a:pPr algn="ctr">
              <a:buFontTx/>
              <a:buNone/>
            </a:pPr>
            <a:endParaRPr lang="en-US" altLang="en-US" sz="2400">
              <a:solidFill>
                <a:schemeClr val="bg1"/>
              </a:solidFill>
            </a:endParaRPr>
          </a:p>
        </p:txBody>
      </p:sp>
      <p:pic>
        <p:nvPicPr>
          <p:cNvPr id="4099" name="Picture 3" descr="01dReflec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514600"/>
            <a:ext cx="6016625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533400" y="0"/>
            <a:ext cx="78486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1pPr>
            <a:lvl2pPr marL="742950" indent="-28575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2pPr>
            <a:lvl3pPr marL="11430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3pPr>
            <a:lvl4pPr marL="16002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4pPr>
            <a:lvl5pPr marL="20574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9pPr>
          </a:lstStyle>
          <a:p>
            <a:pPr>
              <a:buFontTx/>
              <a:buNone/>
            </a:pPr>
            <a:r>
              <a:rPr lang="en-GB" altLang="en-US" sz="2400"/>
              <a:t>In the previous slide show, you saw that the image appears to be the same distance behind the mirror as the object is in front of it.  </a:t>
            </a:r>
          </a:p>
          <a:p>
            <a:pPr>
              <a:buFontTx/>
              <a:buNone/>
            </a:pPr>
            <a:r>
              <a:rPr lang="en-GB" altLang="en-US" sz="2400"/>
              <a:t>You also saw that a line connecting the object and image intersects the mirror at 90 °.</a:t>
            </a:r>
            <a:r>
              <a:rPr lang="en-GB" altLang="en-US"/>
              <a:t>   </a:t>
            </a:r>
          </a:p>
        </p:txBody>
      </p:sp>
      <p:pic>
        <p:nvPicPr>
          <p:cNvPr id="4101" name="Picture 5" descr="PatMcWad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715000"/>
            <a:ext cx="503238" cy="731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684213" y="1982788"/>
            <a:ext cx="7769225" cy="44942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1pPr>
            <a:lvl2pPr marL="742950" indent="-28575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2pPr>
            <a:lvl3pPr marL="11430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3pPr>
            <a:lvl4pPr marL="16002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4pPr>
            <a:lvl5pPr marL="20574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9pPr>
          </a:lstStyle>
          <a:p>
            <a:pPr algn="ctr">
              <a:buFontTx/>
              <a:buNone/>
            </a:pPr>
            <a:endParaRPr lang="en-US" altLang="en-US" sz="2400">
              <a:solidFill>
                <a:schemeClr val="bg1"/>
              </a:solidFill>
            </a:endParaRPr>
          </a:p>
        </p:txBody>
      </p:sp>
      <p:pic>
        <p:nvPicPr>
          <p:cNvPr id="5123" name="Picture 3" descr="01dReflec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514600"/>
            <a:ext cx="6016625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2400" smtClean="0">
                <a:solidFill>
                  <a:schemeClr val="hlink"/>
                </a:solidFill>
                <a:latin typeface="Comic Sans MS" pitchFamily="16" charset="0"/>
              </a:rPr>
              <a:t>The image appears to be behind the mirror. But the light rays cannot come through the mirror since mirrors are opaque. </a:t>
            </a:r>
          </a:p>
        </p:txBody>
      </p:sp>
      <p:pic>
        <p:nvPicPr>
          <p:cNvPr id="5125" name="Picture 5" descr="PatMcWad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715000"/>
            <a:ext cx="503238" cy="731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600200" y="3200400"/>
            <a:ext cx="6172200" cy="3352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1pPr>
            <a:lvl2pPr marL="742950" indent="-28575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2pPr>
            <a:lvl3pPr marL="11430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3pPr>
            <a:lvl4pPr marL="16002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4pPr>
            <a:lvl5pPr marL="20574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9pPr>
          </a:lstStyle>
          <a:p>
            <a:pPr algn="ctr">
              <a:buFontTx/>
              <a:buNone/>
            </a:pPr>
            <a:endParaRPr lang="en-US" altLang="en-US" sz="2400">
              <a:solidFill>
                <a:schemeClr val="bg1"/>
              </a:solidFill>
            </a:endParaRPr>
          </a:p>
        </p:txBody>
      </p:sp>
      <p:pic>
        <p:nvPicPr>
          <p:cNvPr id="6147" name="Picture 3" descr="01dReflec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352800"/>
            <a:ext cx="5334000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Rectangle 6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848600" cy="2743200"/>
          </a:xfrm>
          <a:noFill/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hlink"/>
                </a:solidFill>
                <a:latin typeface="Comic Sans MS" pitchFamily="16" charset="0"/>
              </a:rPr>
              <a:t>Question 2)</a:t>
            </a:r>
            <a:br>
              <a:rPr lang="en-US" altLang="en-US" smtClean="0">
                <a:solidFill>
                  <a:schemeClr val="hlink"/>
                </a:solidFill>
                <a:latin typeface="Comic Sans MS" pitchFamily="16" charset="0"/>
              </a:rPr>
            </a:br>
            <a:r>
              <a:rPr lang="en-US" altLang="en-US" smtClean="0">
                <a:solidFill>
                  <a:schemeClr val="hlink"/>
                </a:solidFill>
                <a:latin typeface="Comic Sans MS" pitchFamily="16" charset="0"/>
              </a:rPr>
              <a:t> </a:t>
            </a:r>
            <a:r>
              <a:rPr lang="en-US" altLang="en-US" sz="3400" smtClean="0">
                <a:solidFill>
                  <a:schemeClr val="hlink"/>
                </a:solidFill>
                <a:latin typeface="Comic Sans MS" pitchFamily="16" charset="0"/>
              </a:rPr>
              <a:t>How can the light rays appear to go through an opaque mirror?</a:t>
            </a:r>
            <a:r>
              <a:rPr lang="en-US" altLang="en-US" smtClean="0">
                <a:solidFill>
                  <a:schemeClr val="hlink"/>
                </a:solidFill>
                <a:latin typeface="Comic Sans MS" pitchFamily="16" charset="0"/>
              </a:rPr>
              <a:t> </a:t>
            </a:r>
          </a:p>
        </p:txBody>
      </p:sp>
      <p:pic>
        <p:nvPicPr>
          <p:cNvPr id="6149" name="Picture 5" descr="PatMcWad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715000"/>
            <a:ext cx="503238" cy="731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684213" y="1982788"/>
            <a:ext cx="7769225" cy="44942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1pPr>
            <a:lvl2pPr marL="742950" indent="-28575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2pPr>
            <a:lvl3pPr marL="11430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3pPr>
            <a:lvl4pPr marL="16002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4pPr>
            <a:lvl5pPr marL="20574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9pPr>
          </a:lstStyle>
          <a:p>
            <a:pPr algn="ctr">
              <a:buFontTx/>
              <a:buNone/>
            </a:pPr>
            <a:endParaRPr lang="en-US" altLang="en-US" sz="2400">
              <a:solidFill>
                <a:schemeClr val="bg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467600" cy="1143000"/>
          </a:xfrm>
        </p:spPr>
        <p:txBody>
          <a:bodyPr/>
          <a:lstStyle/>
          <a:p>
            <a:pPr algn="l" eaLnBrk="1" hangingPunct="1"/>
            <a:r>
              <a:rPr lang="en-US" altLang="en-US" sz="2400" smtClean="0">
                <a:solidFill>
                  <a:schemeClr val="hlink"/>
                </a:solidFill>
                <a:latin typeface="Comic Sans MS" pitchFamily="16" charset="0"/>
              </a:rPr>
              <a:t>Get this graphic from your notes . </a:t>
            </a:r>
          </a:p>
        </p:txBody>
      </p:sp>
      <p:pic>
        <p:nvPicPr>
          <p:cNvPr id="7172" name="Picture 4" descr="00SeeingInPlaneMir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209800"/>
            <a:ext cx="2916238" cy="392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Line 6"/>
          <p:cNvSpPr>
            <a:spLocks noChangeShapeType="1"/>
          </p:cNvSpPr>
          <p:nvPr/>
        </p:nvSpPr>
        <p:spPr bwMode="auto">
          <a:xfrm flipH="1" flipV="1">
            <a:off x="2895600" y="2743200"/>
            <a:ext cx="228600" cy="990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CA"/>
          </a:p>
        </p:txBody>
      </p:sp>
      <p:pic>
        <p:nvPicPr>
          <p:cNvPr id="7174" name="Picture 6" descr="PatMcWad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76300" y="5753100"/>
            <a:ext cx="503238" cy="731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684213" y="1982788"/>
            <a:ext cx="7769225" cy="44942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1pPr>
            <a:lvl2pPr marL="742950" indent="-28575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2pPr>
            <a:lvl3pPr marL="11430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3pPr>
            <a:lvl4pPr marL="16002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4pPr>
            <a:lvl5pPr marL="20574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9pPr>
          </a:lstStyle>
          <a:p>
            <a:pPr algn="ctr">
              <a:buFontTx/>
              <a:buNone/>
            </a:pPr>
            <a:endParaRPr lang="en-US" altLang="en-US" sz="2400">
              <a:solidFill>
                <a:schemeClr val="bg1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467600" cy="1143000"/>
          </a:xfrm>
        </p:spPr>
        <p:txBody>
          <a:bodyPr/>
          <a:lstStyle/>
          <a:p>
            <a:pPr algn="l" eaLnBrk="1" hangingPunct="1"/>
            <a:r>
              <a:rPr lang="en-US" altLang="en-US" sz="2400" smtClean="0">
                <a:solidFill>
                  <a:schemeClr val="hlink"/>
                </a:solidFill>
                <a:latin typeface="Comic Sans MS" pitchFamily="16" charset="0"/>
              </a:rPr>
              <a:t>On the graphic in your notes, the back of the mirror is identified by diagonal lines. This is where light is reflected on glass mirrors.</a:t>
            </a:r>
          </a:p>
        </p:txBody>
      </p:sp>
      <p:pic>
        <p:nvPicPr>
          <p:cNvPr id="12292" name="Picture 4" descr="00SeeingInPlaneMir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209800"/>
            <a:ext cx="2916238" cy="392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Line 5"/>
          <p:cNvSpPr>
            <a:spLocks noChangeShapeType="1"/>
          </p:cNvSpPr>
          <p:nvPr/>
        </p:nvSpPr>
        <p:spPr bwMode="auto">
          <a:xfrm flipH="1" flipV="1">
            <a:off x="2895600" y="2743200"/>
            <a:ext cx="228600" cy="990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CA"/>
          </a:p>
        </p:txBody>
      </p:sp>
      <p:pic>
        <p:nvPicPr>
          <p:cNvPr id="12294" name="Picture 6" descr="PatMcWad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76300" y="5753100"/>
            <a:ext cx="503238" cy="731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84213" y="1982788"/>
            <a:ext cx="7769225" cy="44942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1pPr>
            <a:lvl2pPr marL="742950" indent="-28575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2pPr>
            <a:lvl3pPr marL="11430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3pPr>
            <a:lvl4pPr marL="16002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4pPr>
            <a:lvl5pPr marL="20574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9pPr>
          </a:lstStyle>
          <a:p>
            <a:pPr algn="ctr">
              <a:buFontTx/>
              <a:buNone/>
            </a:pPr>
            <a:endParaRPr lang="en-US" altLang="en-US" sz="2400">
              <a:solidFill>
                <a:schemeClr val="bg1"/>
              </a:solidFill>
            </a:endParaRPr>
          </a:p>
        </p:txBody>
      </p:sp>
      <p:pic>
        <p:nvPicPr>
          <p:cNvPr id="13315" name="Picture 5" descr="00aSeeingInPlaneMir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209800"/>
            <a:ext cx="6042025" cy="392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467600" cy="1143000"/>
          </a:xfrm>
        </p:spPr>
        <p:txBody>
          <a:bodyPr/>
          <a:lstStyle/>
          <a:p>
            <a:pPr algn="l" eaLnBrk="1" hangingPunct="1"/>
            <a:r>
              <a:rPr lang="en-US" altLang="en-US" sz="2400" smtClean="0">
                <a:solidFill>
                  <a:schemeClr val="hlink"/>
                </a:solidFill>
                <a:latin typeface="Comic Sans MS" pitchFamily="16" charset="0"/>
              </a:rPr>
              <a:t>First, find the location of the image by </a:t>
            </a:r>
            <a:r>
              <a:rPr lang="en-GB" altLang="en-US" sz="2400" smtClean="0">
                <a:solidFill>
                  <a:schemeClr val="hlink"/>
                </a:solidFill>
                <a:latin typeface="Comic Sans MS" pitchFamily="16" charset="0"/>
              </a:rPr>
              <a:t>drawing a line from the top of the object through the mirror so that it intersects at 90°. </a:t>
            </a:r>
            <a:endParaRPr lang="en-US" altLang="en-US" sz="2000" smtClean="0">
              <a:solidFill>
                <a:schemeClr val="hlink"/>
              </a:solidFill>
              <a:latin typeface="Comic Sans MS" pitchFamily="16" charset="0"/>
            </a:endParaRPr>
          </a:p>
        </p:txBody>
      </p:sp>
      <p:sp>
        <p:nvSpPr>
          <p:cNvPr id="13317" name="Line 6"/>
          <p:cNvSpPr>
            <a:spLocks noChangeShapeType="1"/>
          </p:cNvSpPr>
          <p:nvPr/>
        </p:nvSpPr>
        <p:spPr bwMode="auto">
          <a:xfrm flipH="1" flipV="1">
            <a:off x="2895600" y="2743200"/>
            <a:ext cx="228600" cy="990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CA"/>
          </a:p>
        </p:txBody>
      </p:sp>
      <p:pic>
        <p:nvPicPr>
          <p:cNvPr id="13318" name="Picture 6" descr="PatMcWad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76300" y="5753100"/>
            <a:ext cx="503238" cy="731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684213" y="1982788"/>
            <a:ext cx="7769225" cy="44942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1pPr>
            <a:lvl2pPr marL="742950" indent="-28575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2pPr>
            <a:lvl3pPr marL="11430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3pPr>
            <a:lvl4pPr marL="16002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4pPr>
            <a:lvl5pPr marL="2057400" indent="-228600"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>
                <a:solidFill>
                  <a:schemeClr val="hlink"/>
                </a:solidFill>
                <a:latin typeface="Comic Sans MS" pitchFamily="16" charset="0"/>
                <a:ea typeface="ＭＳ Ｐゴシック" pitchFamily="16" charset="-128"/>
              </a:defRPr>
            </a:lvl9pPr>
          </a:lstStyle>
          <a:p>
            <a:pPr algn="ctr">
              <a:buFontTx/>
              <a:buNone/>
            </a:pPr>
            <a:endParaRPr lang="en-US" altLang="en-US" sz="2400">
              <a:solidFill>
                <a:schemeClr val="bg1"/>
              </a:solidFill>
            </a:endParaRPr>
          </a:p>
        </p:txBody>
      </p:sp>
      <p:pic>
        <p:nvPicPr>
          <p:cNvPr id="14339" name="Picture 5" descr="00bSeeingInPlaneMir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209800"/>
            <a:ext cx="6042025" cy="392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Rectangle 9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467600" cy="1143000"/>
          </a:xfrm>
          <a:noFill/>
        </p:spPr>
        <p:txBody>
          <a:bodyPr/>
          <a:lstStyle/>
          <a:p>
            <a:pPr algn="l" eaLnBrk="1" hangingPunct="1"/>
            <a:r>
              <a:rPr lang="en-US" altLang="en-US" sz="2400" smtClean="0">
                <a:solidFill>
                  <a:schemeClr val="hlink"/>
                </a:solidFill>
                <a:latin typeface="Comic Sans MS" pitchFamily="16" charset="0"/>
              </a:rPr>
              <a:t>Measure the distance</a:t>
            </a:r>
            <a:r>
              <a:rPr lang="en-GB" altLang="en-US" sz="2400" smtClean="0">
                <a:solidFill>
                  <a:schemeClr val="hlink"/>
                </a:solidFill>
                <a:latin typeface="Comic Sans MS" pitchFamily="16" charset="0"/>
              </a:rPr>
              <a:t> from the top of the object to the mirror (d</a:t>
            </a:r>
            <a:r>
              <a:rPr lang="en-GB" altLang="en-US" sz="2400" baseline="-25000" smtClean="0">
                <a:solidFill>
                  <a:schemeClr val="hlink"/>
                </a:solidFill>
                <a:latin typeface="Comic Sans MS" pitchFamily="16" charset="0"/>
              </a:rPr>
              <a:t>O</a:t>
            </a:r>
            <a:r>
              <a:rPr lang="en-GB" altLang="en-US" sz="2400" smtClean="0">
                <a:solidFill>
                  <a:schemeClr val="hlink"/>
                </a:solidFill>
                <a:latin typeface="Comic Sans MS" pitchFamily="16" charset="0"/>
              </a:rPr>
              <a:t>).</a:t>
            </a:r>
            <a:endParaRPr lang="en-US" altLang="en-US" sz="2000" smtClean="0">
              <a:solidFill>
                <a:schemeClr val="hlink"/>
              </a:solidFill>
              <a:latin typeface="Comic Sans MS" pitchFamily="16" charset="0"/>
            </a:endParaRPr>
          </a:p>
        </p:txBody>
      </p:sp>
      <p:sp>
        <p:nvSpPr>
          <p:cNvPr id="14341" name="Line 10"/>
          <p:cNvSpPr>
            <a:spLocks noChangeShapeType="1"/>
          </p:cNvSpPr>
          <p:nvPr/>
        </p:nvSpPr>
        <p:spPr bwMode="auto">
          <a:xfrm flipH="1" flipV="1">
            <a:off x="2895600" y="2743200"/>
            <a:ext cx="228600" cy="990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CA"/>
          </a:p>
        </p:txBody>
      </p:sp>
      <p:pic>
        <p:nvPicPr>
          <p:cNvPr id="14342" name="Picture 6" descr="PatMcWad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76300" y="5753100"/>
            <a:ext cx="503238" cy="731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"/>
</p:tagLst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457200" marR="0" indent="-45720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charset="0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Comic Sans MS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457200" marR="0" indent="-45720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charset="0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Comic Sans MS" charset="0"/>
            <a:ea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6420</TotalTime>
  <Words>699</Words>
  <Application>Microsoft Office PowerPoint</Application>
  <PresentationFormat>On-screen Show (4:3)</PresentationFormat>
  <Paragraphs>73</Paragraphs>
  <Slides>29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Blank Presentation</vt:lpstr>
      <vt:lpstr>PowerPoint Presentation</vt:lpstr>
      <vt:lpstr>When we look in the mirror, we see an image of the object. </vt:lpstr>
      <vt:lpstr>PowerPoint Presentation</vt:lpstr>
      <vt:lpstr>The image appears to be behind the mirror. But the light rays cannot come through the mirror since mirrors are opaque. </vt:lpstr>
      <vt:lpstr>Question 2)  How can the light rays appear to go through an opaque mirror? </vt:lpstr>
      <vt:lpstr>Get this graphic from your notes . </vt:lpstr>
      <vt:lpstr>On the graphic in your notes, the back of the mirror is identified by diagonal lines. This is where light is reflected on glass mirrors.</vt:lpstr>
      <vt:lpstr>First, find the location of the image by drawing a line from the top of the object through the mirror so that it intersects at 90°. </vt:lpstr>
      <vt:lpstr>Measure the distance from the top of the object to the mirror (dO).</vt:lpstr>
      <vt:lpstr>Copy this distance (dOtop) to the other side of the mirror. It becomes (dItop).</vt:lpstr>
      <vt:lpstr>Repeat this process for the bottom of the object. </vt:lpstr>
      <vt:lpstr>PowerPoint Presentation</vt:lpstr>
      <vt:lpstr>PowerPoint Presentation</vt:lpstr>
      <vt:lpstr>These two points give the location of the top and bottom of the image. For any point dO = dI.</vt:lpstr>
      <vt:lpstr>To make the diagram less cluttered, I’ve removed the unneeded part of the dotted line</vt:lpstr>
      <vt:lpstr>Rays of light must be entering the eye as if they had come straight from the image. That is the way the eye sees things. </vt:lpstr>
      <vt:lpstr>The line is dotted behind the mirror because light rays cannot go through an opaque mirror. They travel in this direction but could not come from the image’s location.</vt:lpstr>
      <vt:lpstr>The light rays that appear to come from the top of the image really came from the top of the object and reflect off the mirror into the eye. </vt:lpstr>
      <vt:lpstr>The light rays that appear to come from the bottom of the image really came from the bottom of the object and reflect off the mirror into the eye.</vt:lpstr>
      <vt:lpstr>The light rays reflect most strongly off the back of glass mirrors. A metallic coating applied to the back of the glass causes the reflection.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Dave  Erb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Seeing Things</dc:title>
  <dc:creator>Dave  Erb</dc:creator>
  <cp:lastModifiedBy>Morrison, Brent</cp:lastModifiedBy>
  <cp:revision>140</cp:revision>
  <dcterms:created xsi:type="dcterms:W3CDTF">2010-01-11T18:00:39Z</dcterms:created>
  <dcterms:modified xsi:type="dcterms:W3CDTF">2016-02-12T15:43:27Z</dcterms:modified>
</cp:coreProperties>
</file>