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13" r:id="rId3"/>
    <p:sldId id="320" r:id="rId4"/>
    <p:sldId id="323" r:id="rId5"/>
    <p:sldId id="324" r:id="rId6"/>
    <p:sldId id="325" r:id="rId7"/>
    <p:sldId id="326" r:id="rId8"/>
    <p:sldId id="327" r:id="rId9"/>
    <p:sldId id="340" r:id="rId10"/>
    <p:sldId id="341" r:id="rId11"/>
    <p:sldId id="316" r:id="rId12"/>
    <p:sldId id="317" r:id="rId13"/>
    <p:sldId id="31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FA10E8-3D24-4357-A379-880651807780}" type="datetimeFigureOut">
              <a:rPr lang="en-US"/>
              <a:pPr>
                <a:defRPr/>
              </a:pPr>
              <a:t>2016/02/09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D811D6-BE2A-460C-98F5-01179025FE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8194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2DB0-6B77-4DBA-B0A8-E5CB9D92A4FD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ECDE572-6CC1-400B-834F-EBB0E69E8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9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A35E1-7B5E-4D86-8B44-148713CF2B59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2BE95-132D-48C9-B293-CFD171E3B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04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5E66A-2F6F-495D-AE20-6D2D1ACBE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211D3-ADAB-42A8-A394-2ADCE323BE55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50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CD97E-D8EB-434D-A58F-C83833B3F4C3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3F7A1-CC56-4B8B-9D5E-857C7DABE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28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94B5F-6995-46D7-BFD5-35B6D8B50731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665373C-6E94-4160-B776-82F1D83AB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78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20D46-BBE3-413D-B550-6B06CB1C59DF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846A-F75D-4941-8E77-E0D5D4DD9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19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FB10-C838-4515-9563-E9E52955D745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AF17E2-6C1E-4251-9A6C-D70D4F1C7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07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D9F9E-8118-486F-B180-6903F2B3B7B8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89D8-9F29-420C-AA9D-028CD7D4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9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AA27-8B7A-4201-BE28-B8A8344A9747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7CD3CBF-8CC2-4C58-934D-013A40A64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5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FF7BC19-2960-4326-9F6F-BDAB4FCAC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C401F-CEC0-4010-B9F5-C0E9BAD95192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61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E553-B35D-4E2F-89B1-E53F2C54E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748E-6296-422F-814D-8266FC23FDD1}" type="datetimeFigureOut">
              <a:rPr lang="en-US"/>
              <a:pPr>
                <a:defRPr/>
              </a:pPr>
              <a:t>2016/02/09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1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CC79F9-5BF5-4DC2-83E1-A50B743554C9}" type="datetimeFigureOut">
              <a:rPr lang="en-US"/>
              <a:pPr>
                <a:defRPr/>
              </a:pPr>
              <a:t>2016/02/09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E23038-3422-408B-BCBC-C1DC55FC4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ude\AppData\Local\Microsoft\Windows\Temporary%20Internet%20Files\Content.MSO\0DD9B83D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CA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altLang="en-US" sz="4000" b="1" dirty="0" smtClean="0"/>
              <a:t>How We See</a:t>
            </a:r>
          </a:p>
        </p:txBody>
      </p:sp>
      <p:pic>
        <p:nvPicPr>
          <p:cNvPr id="4" name="0DD9B83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45720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6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RAYS &amp;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b="1" dirty="0" smtClean="0">
                <a:solidFill>
                  <a:srgbClr val="FF0000"/>
                </a:solidFill>
              </a:rPr>
              <a:t>Rectilinear </a:t>
            </a:r>
            <a:r>
              <a:rPr lang="en-CA" b="1" dirty="0" err="1" smtClean="0">
                <a:solidFill>
                  <a:srgbClr val="FF0000"/>
                </a:solidFill>
              </a:rPr>
              <a:t>Propogation</a:t>
            </a:r>
            <a:r>
              <a:rPr lang="en-CA" dirty="0" smtClean="0"/>
              <a:t> describes how light always travels in straight lines.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Think of shadows and what they look like. They perfectly copy whatever the object is.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CA" dirty="0" smtClean="0"/>
          </a:p>
        </p:txBody>
      </p:sp>
      <p:pic>
        <p:nvPicPr>
          <p:cNvPr id="6146" name="Picture 2" descr="http://upload.wikimedia.org/wikipedia/commons/b/b4/Classical_spectacular_laser_effec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53" y="3343178"/>
            <a:ext cx="4321831" cy="288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710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KEEP IT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sz="2200" dirty="0" smtClean="0"/>
              <a:t>To make diagrams simpler, we only show one ray of light from the top and bottom of objects. </a:t>
            </a:r>
            <a:endParaRPr lang="en-CA" sz="22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CA" sz="2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sz="2200" dirty="0" smtClean="0"/>
              <a:t>We simplify it even more and just show only the rays coming from the top of the object. </a:t>
            </a:r>
            <a:endParaRPr lang="en-CA" sz="2200" dirty="0"/>
          </a:p>
        </p:txBody>
      </p:sp>
      <p:pic>
        <p:nvPicPr>
          <p:cNvPr id="4" name="Picture 5" descr="05SeeingLuninous-Non-Lumino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12" y="4041419"/>
            <a:ext cx="437515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SeeingLo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199" y="3839805"/>
            <a:ext cx="3076575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9787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MEDIUMS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1450" y="1527175"/>
            <a:ext cx="8770938" cy="47577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sz="2000" dirty="0" smtClean="0"/>
              <a:t>A </a:t>
            </a:r>
            <a:r>
              <a:rPr lang="en-CA" sz="2000" b="1" dirty="0" smtClean="0"/>
              <a:t>TRANSPARENT MEDIUM</a:t>
            </a:r>
            <a:r>
              <a:rPr lang="en-CA" sz="2000" dirty="0" smtClean="0"/>
              <a:t> allows nearly all rays to pass straight through unaltered. (Ex. Air)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sz="2000" dirty="0" smtClean="0"/>
              <a:t>An </a:t>
            </a:r>
            <a:r>
              <a:rPr lang="en-CA" sz="2000" b="1" dirty="0" smtClean="0"/>
              <a:t>OPAQUE MEDIUM</a:t>
            </a:r>
            <a:r>
              <a:rPr lang="en-CA" sz="2000" dirty="0" smtClean="0"/>
              <a:t> absorbs or scatters all the rays. (Ex. Textbook, wall, etc.)</a:t>
            </a:r>
          </a:p>
        </p:txBody>
      </p:sp>
      <p:pic>
        <p:nvPicPr>
          <p:cNvPr id="4" name="Picture 5" descr="06Seeing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3013478"/>
            <a:ext cx="5510212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06SeeingOpaq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4594628"/>
            <a:ext cx="5510212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227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MEDIUMS (CONT’D)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CA" altLang="en-US" smtClean="0"/>
              <a:t>A </a:t>
            </a:r>
            <a:r>
              <a:rPr lang="en-CA" altLang="en-US" b="1" smtClean="0"/>
              <a:t>TRANSLUCENT MEDIUM</a:t>
            </a:r>
            <a:r>
              <a:rPr lang="en-CA" altLang="en-US" smtClean="0"/>
              <a:t> transmits and scatters the rays. The medium indicates whether it is being illuminated by the object can not be clearly seen. (Ex. Wax Paper)</a:t>
            </a:r>
          </a:p>
        </p:txBody>
      </p:sp>
      <p:pic>
        <p:nvPicPr>
          <p:cNvPr id="49156" name="Picture 8" descr="06SeeingTransluc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324225"/>
            <a:ext cx="556895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1529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UNDERSTANDING 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To understand sight, you have to understand: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CA" dirty="0" smtClean="0"/>
              <a:t>Light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CA" dirty="0" smtClean="0"/>
              <a:t>Eye-Brain combination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We will focus mostly on how light behaves in the physical world.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The study of this is called Optics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4330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SAY HELLO TO EYEVAN!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CA" altLang="en-US" smtClean="0"/>
              <a:t>Eyevan the Eye-Brain will be used throughout our lessons, so get used to seeing him!</a:t>
            </a:r>
          </a:p>
        </p:txBody>
      </p:sp>
      <p:pic>
        <p:nvPicPr>
          <p:cNvPr id="16388" name="Picture 7" descr="Eye-B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2943225"/>
            <a:ext cx="854392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360588"/>
      </p:ext>
    </p:extLst>
  </p:cSld>
  <p:clrMapOvr>
    <a:masterClrMapping/>
  </p:clrMapOvr>
  <p:transition spd="slow">
    <p:blinds dir="vert"/>
    <p:sndAc>
      <p:stSnd>
        <p:snd r:embed="rId2" name="Clapping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ANOTHER WAY TO THINK OF LIGHT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CA" altLang="en-US" smtClean="0"/>
              <a:t>Light leaving the candle travels in all directions, but we only SEE the light that travels in to our Eye-Brain</a:t>
            </a:r>
          </a:p>
        </p:txBody>
      </p:sp>
      <p:pic>
        <p:nvPicPr>
          <p:cNvPr id="19460" name="Picture 5" descr="00SeeingTh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554788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2465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17786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ANOTHER WAY TO THINK OF </a:t>
            </a:r>
            <a:r>
              <a:rPr lang="en-CA" dirty="0" smtClean="0"/>
              <a:t>LIGHT (CONT’D)</a:t>
            </a:r>
            <a:endParaRPr lang="en-CA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CA" altLang="en-US" smtClean="0"/>
              <a:t>We don’t see light that doesn’t enter our eyes.</a:t>
            </a:r>
          </a:p>
        </p:txBody>
      </p:sp>
      <p:pic>
        <p:nvPicPr>
          <p:cNvPr id="20484" name="Picture 6" descr="001SeeingTh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655478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7471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80848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ANOTHER WAY TO THINK OF LIGHT (CONT’D)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CA" altLang="en-US" smtClean="0"/>
              <a:t>If the light going away from eyes is reflected in to our Eye-Brain, then we will see it.</a:t>
            </a:r>
          </a:p>
        </p:txBody>
      </p:sp>
      <p:pic>
        <p:nvPicPr>
          <p:cNvPr id="21508" name="Picture 5" descr="002SeeingTh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6554788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155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SIDE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CA" altLang="en-US" smtClean="0"/>
              <a:t>When we look at diagrams, we will ignore light that doesn’t enter our Eye-Brain.</a:t>
            </a:r>
          </a:p>
          <a:p>
            <a:pPr eaLnBrk="1" hangingPunct="1"/>
            <a:endParaRPr lang="en-CA" altLang="en-US" smtClean="0"/>
          </a:p>
          <a:p>
            <a:pPr eaLnBrk="1" hangingPunct="1"/>
            <a:endParaRPr lang="en-CA" altLang="en-US" smtClean="0"/>
          </a:p>
          <a:p>
            <a:pPr eaLnBrk="1" hangingPunct="1"/>
            <a:endParaRPr lang="en-CA" altLang="en-US" smtClean="0"/>
          </a:p>
          <a:p>
            <a:pPr eaLnBrk="1" hangingPunct="1"/>
            <a:endParaRPr lang="en-CA" altLang="en-US" smtClean="0"/>
          </a:p>
          <a:p>
            <a:pPr eaLnBrk="1" hangingPunct="1"/>
            <a:endParaRPr lang="en-CA" altLang="en-US" smtClean="0"/>
          </a:p>
          <a:p>
            <a:pPr eaLnBrk="1" hangingPunct="1"/>
            <a:r>
              <a:rPr lang="en-CA" altLang="en-US" smtClean="0"/>
              <a:t>Don’t forget that the other light exists, we are just ignoring it to simplify our lives!</a:t>
            </a:r>
          </a:p>
        </p:txBody>
      </p:sp>
      <p:pic>
        <p:nvPicPr>
          <p:cNvPr id="4" name="Picture 5" descr="003SeeingTh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2471738"/>
            <a:ext cx="760412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2491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RAYS &amp;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b="1" dirty="0">
                <a:solidFill>
                  <a:srgbClr val="FF0000"/>
                </a:solidFill>
              </a:rPr>
              <a:t>Ray Diagrams</a:t>
            </a:r>
            <a:r>
              <a:rPr lang="en-CA" dirty="0"/>
              <a:t> show how light moves from the object to the eye.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b="1" dirty="0" smtClean="0">
                <a:solidFill>
                  <a:srgbClr val="FF0000"/>
                </a:solidFill>
              </a:rPr>
              <a:t>Light Ray </a:t>
            </a:r>
            <a:r>
              <a:rPr lang="en-CA" b="1" dirty="0" smtClean="0"/>
              <a:t>–</a:t>
            </a:r>
            <a:r>
              <a:rPr lang="en-CA" dirty="0" smtClean="0"/>
              <a:t> a line on a diagram representing the direction and path that light is travelling.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CA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71" y="3583824"/>
            <a:ext cx="3671229" cy="251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3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solidFill>
                  <a:srgbClr val="7B9899"/>
                </a:solidFill>
              </a:rPr>
              <a:t>RAYS &amp;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CA" b="1" dirty="0" smtClean="0">
                <a:solidFill>
                  <a:srgbClr val="FF0000"/>
                </a:solidFill>
              </a:rPr>
              <a:t>Light</a:t>
            </a:r>
            <a:r>
              <a:rPr lang="en-CA" dirty="0" smtClean="0"/>
              <a:t> is a type of energy our eyes are sensitive to.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Considered an </a:t>
            </a:r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Operational Definition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 because it only describes </a:t>
            </a:r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HOW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 we detect light, but doesn’t tell us </a:t>
            </a:r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WHAT</a:t>
            </a: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 light is.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CA" dirty="0" smtClean="0"/>
          </a:p>
        </p:txBody>
      </p:sp>
      <p:pic>
        <p:nvPicPr>
          <p:cNvPr id="8194" name="Picture 2" descr="http://rochfordscience.weebly.com/uploads/1/3/1/9/13196312/898250.jpg?3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3530216"/>
            <a:ext cx="291465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7684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EEING THING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UNDERSTANDING SIGHT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EYE &amp;amp; BRAIN&amp;quot;&quot;/&gt;&lt;property id=&quot;20307&quot; value=&quot;258&quot;/&gt;&lt;/object&gt;&lt;object type=&quot;3&quot; unique_id=&quot;10008&quot;&gt;&lt;property id=&quot;20148&quot; value=&quot;5&quot;/&gt;&lt;property id=&quot;20300&quot; value=&quot;Slide 4 - &amp;quot;SAY HELLO TO EYEVAN!&amp;quot;&quot;/&gt;&lt;property id=&quot;20307&quot; value=&quot;261&quot;/&gt;&lt;/object&gt;&lt;object type=&quot;3&quot; unique_id=&quot;10009&quot;&gt;&lt;property id=&quot;20148&quot; value=&quot;5&quot;/&gt;&lt;property id=&quot;20300&quot; value=&quot;Slide 5 - &amp;quot;LET’S PLAY WITH LASERS!&amp;quot;&quot;/&gt;&lt;property id=&quot;20307&quot; value=&quot;262&quot;/&gt;&lt;/object&gt;&lt;object type=&quot;3&quot; unique_id=&quot;10010&quot;&gt;&lt;property id=&quot;20148&quot; value=&quot;5&quot;/&gt;&lt;property id=&quot;20300&quot; value=&quot;Slide 6 - &amp;quot;SEE IT TO BELIEVE IT&amp;quot;&quot;/&gt;&lt;property id=&quot;20307&quot; value=&quot;263&quot;/&gt;&lt;/object&gt;&lt;object type=&quot;3&quot; unique_id=&quot;10011&quot;&gt;&lt;property id=&quot;20148&quot; value=&quot;5&quot;/&gt;&lt;property id=&quot;20300&quot; value=&quot;Slide 7 - &amp;quot;ANOTHER WAY TO THINK OF LIGHT&amp;quot;&quot;/&gt;&lt;property id=&quot;20307&quot; value=&quot;264&quot;/&gt;&lt;/object&gt;&lt;object type=&quot;3&quot; unique_id=&quot;10012&quot;&gt;&lt;property id=&quot;20148&quot; value=&quot;5&quot;/&gt;&lt;property id=&quot;20300&quot; value=&quot;Slide 8 - &amp;quot;ANOTHER WAY TO THINK OF LIGHT (CONT’D)&amp;quot;&quot;/&gt;&lt;property id=&quot;20307&quot; value=&quot;265&quot;/&gt;&lt;/object&gt;&lt;object type=&quot;3&quot; unique_id=&quot;10013&quot;&gt;&lt;property id=&quot;20148&quot; value=&quot;5&quot;/&gt;&lt;property id=&quot;20300&quot; value=&quot;Slide 9 - &amp;quot;ANOTHER WAY TO THINK OF LIGHT (CONT’D)&amp;quot;&quot;/&gt;&lt;property id=&quot;20307&quot; value=&quot;266&quot;/&gt;&lt;/object&gt;&lt;object type=&quot;3&quot; unique_id=&quot;10014&quot;&gt;&lt;property id=&quot;20148&quot; value=&quot;5&quot;/&gt;&lt;property id=&quot;20300&quot; value=&quot;Slide 10 - &amp;quot;SIDE NOTE&amp;quot;&quot;/&gt;&lt;property id=&quot;20307&quot; value=&quot;267&quot;/&gt;&lt;/object&gt;&lt;object type=&quot;3&quot; unique_id=&quot;10015&quot;&gt;&lt;property id=&quot;20148&quot; value=&quot;5&quot;/&gt;&lt;property id=&quot;20300&quot; value=&quot;Slide 11 - &amp;quot;RAYS &amp;amp; DIAGRAMS&amp;quot;&quot;/&gt;&lt;property id=&quot;20307&quot; value=&quot;268&quot;/&gt;&lt;/object&gt;&lt;object type=&quot;3&quot; unique_id=&quot;10016&quot;&gt;&lt;property id=&quot;20148&quot; value=&quot;5&quot;/&gt;&lt;property id=&quot;20300&quot; value=&quot;Slide 12 - &amp;quot;CAN YOU SEE EYEVAN’S FEET?&amp;quot;&quot;/&gt;&lt;property id=&quot;20307&quot; value=&quot;269&quot;/&gt;&lt;/object&gt;&lt;object type=&quot;3&quot; unique_id=&quot;10017&quot;&gt;&lt;property id=&quot;20148&quot; value=&quot;5&quot;/&gt;&lt;property id=&quot;20300&quot; value=&quot;Slide 13 - &amp;quot;WHAT YOU SEE&amp;quot;&quot;/&gt;&lt;property id=&quot;20307&quot; value=&quot;270&quot;/&gt;&lt;/object&gt;&lt;object type=&quot;3&quot; unique_id=&quot;10018&quot;&gt;&lt;property id=&quot;20148&quot; value=&quot;5&quot;/&gt;&lt;property id=&quot;20300&quot; value=&quot;Slide 14 - &amp;quot;COLOUR SPECTRUM&amp;quot;&quot;/&gt;&lt;property id=&quot;20307&quot; value=&quot;271&quot;/&gt;&lt;/object&gt;&lt;object type=&quot;3&quot; unique_id=&quot;10019&quot;&gt;&lt;property id=&quot;20148&quot; value=&quot;5&quot;/&gt;&lt;property id=&quot;20300&quot; value=&quot;Slide 15 - &amp;quot;FUN FACT&amp;quot;&quot;/&gt;&lt;property id=&quot;20307&quot; value=&quot;272&quot;/&gt;&lt;/object&gt;&lt;object type=&quot;3&quot; unique_id=&quot;10020&quot;&gt;&lt;property id=&quot;20148&quot; value=&quot;5&quot;/&gt;&lt;property id=&quot;20300&quot; value=&quot;Slide 16 - &amp;quot;EXAMPLE SPECTRUM&amp;quot;&quot;/&gt;&lt;property id=&quot;20307&quot; value=&quot;273&quot;/&gt;&lt;/object&gt;&lt;object type=&quot;3&quot; unique_id=&quot;10021&quot;&gt;&lt;property id=&quot;20148&quot; value=&quot;5&quot;/&gt;&lt;property id=&quot;20300&quot; value=&quot;Slide 17 - &amp;quot;FREQUENCY &amp;amp; WAVELENGTH #&amp;quot;&quot;/&gt;&lt;property id=&quot;20307&quot; value=&quot;274&quot;/&gt;&lt;/object&gt;&lt;object type=&quot;3&quot; unique_id=&quot;10022&quot;&gt;&lt;property id=&quot;20148&quot; value=&quot;5&quot;/&gt;&lt;property id=&quot;20300&quot; value=&quot;Slide 18 - &amp;quot;OK, SO WHAT IS LIGHT?&amp;quot;&quot;/&gt;&lt;property id=&quot;20307&quot; value=&quot;275&quot;/&gt;&lt;/object&gt;&lt;object type=&quot;3&quot; unique_id=&quot;10023&quot;&gt;&lt;property id=&quot;20148&quot; value=&quot;5&quot;/&gt;&lt;property id=&quot;20300&quot; value=&quot;Slide 19 - &amp;quot;LIGHT’S DEFINITION&amp;quot;&quot;/&gt;&lt;property id=&quot;20307&quot; value=&quot;276&quot;/&gt;&lt;/object&gt;&lt;object type=&quot;3&quot; unique_id=&quot;10024&quot;&gt;&lt;property id=&quot;20148&quot; value=&quot;5&quot;/&gt;&lt;property id=&quot;20300&quot; value=&quot;Slide 20 - &amp;quot;WAYS TO GAIN ENERGY &amp;amp; PRODUCE LIGHT&amp;quot;&quot;/&gt;&lt;property id=&quot;20307&quot; value=&quot;277&quot;/&gt;&lt;/object&gt;&lt;object type=&quot;3&quot; unique_id=&quot;10025&quot;&gt;&lt;property id=&quot;20148&quot; value=&quot;5&quot;/&gt;&lt;property id=&quot;20300&quot; value=&quot;Slide 29 - &amp;quot;WE DON’T SEE IT ALL&amp;quot;&quot;/&gt;&lt;property id=&quot;20307&quot; value=&quot;278&quot;/&gt;&lt;/object&gt;&lt;object type=&quot;3&quot; unique_id=&quot;10026&quot;&gt;&lt;property id=&quot;20148&quot; value=&quot;5&quot;/&gt;&lt;property id=&quot;20300&quot; value=&quot;Slide 30 - &amp;quot;MORE EXAMPLES&amp;quot;&quot;/&gt;&lt;property id=&quot;20307&quot; value=&quot;279&quot;/&gt;&lt;/object&gt;&lt;object type=&quot;3&quot; unique_id=&quot;10027&quot;&gt;&lt;property id=&quot;20148&quot; value=&quot;5&quot;/&gt;&lt;property id=&quot;20300&quot; value=&quot;Slide 31 - &amp;quot;ELECTROMAGNETIC SPECTRUM&amp;quot;&quot;/&gt;&lt;property id=&quot;20307&quot; value=&quot;280&quot;/&gt;&lt;/object&gt;&lt;object type=&quot;3&quot; unique_id=&quot;10028&quot;&gt;&lt;property id=&quot;20148&quot; value=&quot;5&quot;/&gt;&lt;property id=&quot;20300&quot; value=&quot;Slide 32 - &amp;quot;LUMINOUS SOURCES&amp;quot;&quot;/&gt;&lt;property id=&quot;20307&quot; value=&quot;281&quot;/&gt;&lt;/object&gt;&lt;object type=&quot;3&quot; unique_id=&quot;10029&quot;&gt;&lt;property id=&quot;20148&quot; value=&quot;5&quot;/&gt;&lt;property id=&quot;20300&quot; value=&quot;Slide 33 - &amp;quot;NOTE&amp;quot;&quot;/&gt;&lt;property id=&quot;20307&quot; value=&quot;282&quot;/&gt;&lt;/object&gt;&lt;object type=&quot;3&quot; unique_id=&quot;10030&quot;&gt;&lt;property id=&quot;20148&quot; value=&quot;5&quot;/&gt;&lt;property id=&quot;20300&quot; value=&quot;Slide 34 - &amp;quot;KEEP IT SIMPLE&amp;quot;&quot;/&gt;&lt;property id=&quot;20307&quot; value=&quot;283&quot;/&gt;&lt;/object&gt;&lt;object type=&quot;3&quot; unique_id=&quot;10031&quot;&gt;&lt;property id=&quot;20148&quot; value=&quot;5&quot;/&gt;&lt;property id=&quot;20300&quot; value=&quot;Slide 35 - &amp;quot;MEDIUMS&amp;quot;&quot;/&gt;&lt;property id=&quot;20307&quot; value=&quot;284&quot;/&gt;&lt;/object&gt;&lt;object type=&quot;3&quot; unique_id=&quot;10032&quot;&gt;&lt;property id=&quot;20148&quot; value=&quot;5&quot;/&gt;&lt;property id=&quot;20300&quot; value=&quot;Slide 36 - &amp;quot;MEDIUMS (CONT’D)&amp;quot;&quot;/&gt;&lt;property id=&quot;20307&quot; value=&quot;285&quot;/&gt;&lt;/object&gt;&lt;object type=&quot;3&quot; unique_id=&quot;10033&quot;&gt;&lt;property id=&quot;20148&quot; value=&quot;5&quot;/&gt;&lt;property id=&quot;20300&quot; value=&quot;Slide 37 - &amp;quot;OBJECT LOCATION &amp;amp; DISTANCE&amp;quot;&quot;/&gt;&lt;property id=&quot;20307&quot; value=&quot;286&quot;/&gt;&lt;/object&gt;&lt;object type=&quot;3&quot; unique_id=&quot;10040&quot;&gt;&lt;property id=&quot;20148&quot; value=&quot;5&quot;/&gt;&lt;property id=&quot;20300&quot; value=&quot;Slide 38 - &amp;quot;EXAMPLE OF CONFUSION&amp;quot;&quot;/&gt;&lt;property id=&quot;20307&quot; value=&quot;293&quot;/&gt;&lt;/object&gt;&lt;object type=&quot;3&quot; unique_id=&quot;10041&quot;&gt;&lt;property id=&quot;20148&quot; value=&quot;5&quot;/&gt;&lt;property id=&quot;20300&quot; value=&quot;Slide 39 - &amp;quot;THE SIZE OF THE MOON&amp;quot;&quot;/&gt;&lt;property id=&quot;20307&quot; value=&quot;294&quot;/&gt;&lt;/object&gt;&lt;object type=&quot;3&quot; unique_id=&quot;10042&quot;&gt;&lt;property id=&quot;20148&quot; value=&quot;5&quot;/&gt;&lt;property id=&quot;20300&quot; value=&quot;Slide 40 - &amp;quot;POSSIBLE EXPLANATION&amp;quot;&quot;/&gt;&lt;property id=&quot;20307&quot; value=&quot;295&quot;/&gt;&lt;/object&gt;&lt;object type=&quot;3&quot; unique_id=&quot;10043&quot;&gt;&lt;property id=&quot;20148&quot; value=&quot;5&quot;/&gt;&lt;property id=&quot;20300&quot; value=&quot;Slide 41 - &amp;quot;HOMEWORK&amp;quot;&quot;/&gt;&lt;property id=&quot;20307&quot; value=&quot;296&quot;/&gt;&lt;/object&gt;&lt;object type=&quot;3&quot; unique_id=&quot;10338&quot;&gt;&lt;property id=&quot;20148&quot; value=&quot;5&quot;/&gt;&lt;property id=&quot;20300&quot; value=&quot;Slide 22 - &amp;quot;WAYS TO GAIN ENERGY &amp;amp; PRODUCE LIGHT&amp;quot;&quot;/&gt;&lt;property id=&quot;20307&quot; value=&quot;297&quot;/&gt;&lt;/object&gt;&lt;object type=&quot;3&quot; unique_id=&quot;10425&quot;&gt;&lt;property id=&quot;20148&quot; value=&quot;5&quot;/&gt;&lt;property id=&quot;20300&quot; value=&quot;Slide 21 - &amp;quot;WAYS TO GAIN ENERGY &amp;amp; PRODUCE LIGHT&amp;quot;&quot;/&gt;&lt;property id=&quot;20307&quot; value=&quot;298&quot;/&gt;&lt;/object&gt;&lt;object type=&quot;3&quot; unique_id=&quot;10426&quot;&gt;&lt;property id=&quot;20148&quot; value=&quot;5&quot;/&gt;&lt;property id=&quot;20300&quot; value=&quot;Slide 23 - &amp;quot;WAYS TO GAIN ENERGY &amp;amp; PRODUCE LIGHT&amp;quot;&quot;/&gt;&lt;property id=&quot;20307&quot; value=&quot;299&quot;/&gt;&lt;/object&gt;&lt;object type=&quot;3&quot; unique_id=&quot;10781&quot;&gt;&lt;property id=&quot;20148&quot; value=&quot;5&quot;/&gt;&lt;property id=&quot;20300&quot; value=&quot;Slide 24 - &amp;quot;WAYS TO GAIN ENERGY &amp;amp; PRODUCE LIGHT&amp;quot;&quot;/&gt;&lt;property id=&quot;20307&quot; value=&quot;300&quot;/&gt;&lt;/object&gt;&lt;object type=&quot;3&quot; unique_id=&quot;10782&quot;&gt;&lt;property id=&quot;20148&quot; value=&quot;5&quot;/&gt;&lt;property id=&quot;20300&quot; value=&quot;Slide 25 - &amp;quot;WAYS TO GAIN ENERGY &amp;amp; PRODUCE LIGHT&amp;quot;&quot;/&gt;&lt;property id=&quot;20307&quot; value=&quot;301&quot;/&gt;&lt;/object&gt;&lt;object type=&quot;3&quot; unique_id=&quot;10783&quot;&gt;&lt;property id=&quot;20148&quot; value=&quot;5&quot;/&gt;&lt;property id=&quot;20300&quot; value=&quot;Slide 26 - &amp;quot;WAYS TO GAIN ENERGY &amp;amp; PRODUCE LIGHT&amp;quot;&quot;/&gt;&lt;property id=&quot;20307&quot; value=&quot;302&quot;/&gt;&lt;/object&gt;&lt;object type=&quot;3&quot; unique_id=&quot;10784&quot;&gt;&lt;property id=&quot;20148&quot; value=&quot;5&quot;/&gt;&lt;property id=&quot;20300&quot; value=&quot;Slide 27 - &amp;quot;WAYS TO GAIN ENERGY &amp;amp; PRODUCE LIGHT&amp;quot;&quot;/&gt;&lt;property id=&quot;20307&quot; value=&quot;303&quot;/&gt;&lt;/object&gt;&lt;object type=&quot;3&quot; unique_id=&quot;10785&quot;&gt;&lt;property id=&quot;20148&quot; value=&quot;5&quot;/&gt;&lt;property id=&quot;20300&quot; value=&quot;Slide 28 - &amp;quot;WAYS TO GAIN ENERGY &amp;amp; PRODUCE LIGHT&amp;quot;&quot;/&gt;&lt;property id=&quot;20307&quot; value=&quot;30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2971</TotalTime>
  <Words>387</Words>
  <Application>Microsoft Office PowerPoint</Application>
  <PresentationFormat>On-screen Show (4:3)</PresentationFormat>
  <Paragraphs>44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How We See</vt:lpstr>
      <vt:lpstr>UNDERSTANDING SIGHT</vt:lpstr>
      <vt:lpstr>SAY HELLO TO EYEVAN!</vt:lpstr>
      <vt:lpstr>ANOTHER WAY TO THINK OF LIGHT</vt:lpstr>
      <vt:lpstr>ANOTHER WAY TO THINK OF LIGHT (CONT’D)</vt:lpstr>
      <vt:lpstr>ANOTHER WAY TO THINK OF LIGHT (CONT’D)</vt:lpstr>
      <vt:lpstr>SIDE NOTE</vt:lpstr>
      <vt:lpstr>RAYS &amp; DIAGRAMS</vt:lpstr>
      <vt:lpstr>RAYS &amp; DIAGRAMS</vt:lpstr>
      <vt:lpstr>RAYS &amp; DIAGRAMS</vt:lpstr>
      <vt:lpstr>KEEP IT SIMPLE</vt:lpstr>
      <vt:lpstr>MEDIUMS</vt:lpstr>
      <vt:lpstr>MEDIUMS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THINGS</dc:title>
  <dc:creator>Ramiel Nassara</dc:creator>
  <cp:lastModifiedBy>Morrison, Brent</cp:lastModifiedBy>
  <cp:revision>71</cp:revision>
  <dcterms:created xsi:type="dcterms:W3CDTF">2011-11-14T00:14:59Z</dcterms:created>
  <dcterms:modified xsi:type="dcterms:W3CDTF">2016-02-09T14:20:51Z</dcterms:modified>
</cp:coreProperties>
</file>