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5"/>
  </p:notesMasterIdLst>
  <p:sldIdLst>
    <p:sldId id="256" r:id="rId2"/>
    <p:sldId id="351" r:id="rId3"/>
    <p:sldId id="350" r:id="rId4"/>
    <p:sldId id="349" r:id="rId5"/>
    <p:sldId id="353" r:id="rId6"/>
    <p:sldId id="354" r:id="rId7"/>
    <p:sldId id="352" r:id="rId8"/>
    <p:sldId id="355" r:id="rId9"/>
    <p:sldId id="358" r:id="rId10"/>
    <p:sldId id="360" r:id="rId11"/>
    <p:sldId id="357" r:id="rId12"/>
    <p:sldId id="359" r:id="rId13"/>
    <p:sldId id="35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7FF"/>
    <a:srgbClr val="CC006A"/>
    <a:srgbClr val="252525"/>
    <a:srgbClr val="2F2D2D"/>
    <a:srgbClr val="2C2C2C"/>
    <a:srgbClr val="2D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527" autoAdjust="0"/>
  </p:normalViewPr>
  <p:slideViewPr>
    <p:cSldViewPr snapToGrid="0" snapToObjects="1">
      <p:cViewPr>
        <p:scale>
          <a:sx n="70" d="100"/>
          <a:sy n="70" d="100"/>
        </p:scale>
        <p:origin x="-137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D4F4A-7D76-614B-9D0D-8A7915D6CD0A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700A5-5488-B14A-A6A6-C6C0AB74D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49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Tuesday, May 13, 2014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Tuesday, May 13, 2014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Tuesday, May 13,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Tuesday, May 13,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Tuesday, May 13, 2014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Tuesday, May 13, 2014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Tuesday, May 13, 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Tuesday, May 13, 2014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Tuesday, May 13, 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B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Tuesday, May 13, 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49253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2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Tuesday, May 13,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Tuesday, May 13, 2014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5148460"/>
            <a:ext cx="7543800" cy="6427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685801"/>
            <a:ext cx="7406640" cy="4462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Tuesday, May 13,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72" r:id="rId7"/>
    <p:sldLayoutId id="2147483967" r:id="rId8"/>
    <p:sldLayoutId id="2147483968" r:id="rId9"/>
    <p:sldLayoutId id="2147483969" r:id="rId10"/>
    <p:sldLayoutId id="2147483970" r:id="rId11"/>
    <p:sldLayoutId id="2147483971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Palatino Linotype"/>
          <a:ea typeface="+mj-ea"/>
          <a:cs typeface="Palatino Linotype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/>
          <a:ea typeface="+mn-ea"/>
          <a:cs typeface="Calibri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/>
          <a:ea typeface="+mn-ea"/>
          <a:cs typeface="Calibri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/>
          <a:ea typeface="+mn-ea"/>
          <a:cs typeface="Calibri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/>
          <a:ea typeface="+mn-ea"/>
          <a:cs typeface="Calibri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/>
          <a:ea typeface="+mn-ea"/>
          <a:cs typeface="Calibri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AsKeu4wm3X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FVbLnXWn6A" TargetMode="External"/><Relationship Id="rId2" Type="http://schemas.openxmlformats.org/officeDocument/2006/relationships/hyperlink" Target="http://www.youtube.com/watch?v=RE1MvRmWg7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microsoft.com/office/2007/relationships/hdphoto" Target="../media/hdphoto7.wdp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microsoft.com/office/2007/relationships/hdphoto" Target="../media/hdphoto6.wdp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ElAuQyw4uA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230" y="4405275"/>
            <a:ext cx="7543800" cy="2152650"/>
          </a:xfrm>
        </p:spPr>
        <p:txBody>
          <a:bodyPr/>
          <a:lstStyle/>
          <a:p>
            <a:r>
              <a:rPr lang="en-US" sz="5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The Human Eye</a:t>
            </a:r>
            <a:endParaRPr lang="en-US" sz="5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08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60" y="268601"/>
            <a:ext cx="7406640" cy="446265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CA" sz="2400" b="1" u="sng" dirty="0">
                <a:effectLst/>
              </a:rPr>
              <a:t>Presbyopia</a:t>
            </a:r>
            <a:r>
              <a:rPr lang="en-CA" sz="2400" dirty="0">
                <a:effectLst/>
              </a:rPr>
              <a:t> </a:t>
            </a:r>
          </a:p>
          <a:p>
            <a:pPr lvl="0"/>
            <a:r>
              <a:rPr lang="en-CA" sz="2400" dirty="0">
                <a:effectLst/>
              </a:rPr>
              <a:t>A form of </a:t>
            </a:r>
            <a:r>
              <a:rPr lang="en-CA" sz="2400" dirty="0" smtClean="0">
                <a:effectLst/>
              </a:rPr>
              <a:t>far-sightedness</a:t>
            </a:r>
            <a:endParaRPr lang="en-CA" sz="2400" dirty="0">
              <a:effectLst/>
            </a:endParaRPr>
          </a:p>
          <a:p>
            <a:pPr lvl="0"/>
            <a:r>
              <a:rPr lang="en-CA" sz="2400" dirty="0">
                <a:effectLst/>
              </a:rPr>
              <a:t>eye lens loses its elasticity when people get </a:t>
            </a:r>
            <a:r>
              <a:rPr lang="en-CA" sz="2400" dirty="0" smtClean="0">
                <a:effectLst/>
              </a:rPr>
              <a:t>older</a:t>
            </a:r>
            <a:endParaRPr lang="en-CA" sz="2400" dirty="0">
              <a:effectLst/>
            </a:endParaRPr>
          </a:p>
          <a:p>
            <a:pPr lvl="0"/>
            <a:r>
              <a:rPr lang="en-CA" sz="2400" dirty="0">
                <a:effectLst/>
              </a:rPr>
              <a:t>people have a harder time reading small print</a:t>
            </a:r>
          </a:p>
          <a:p>
            <a:pPr lvl="0"/>
            <a:r>
              <a:rPr lang="en-CA" sz="2400" dirty="0">
                <a:effectLst/>
              </a:rPr>
              <a:t>can be corrected by glasses</a:t>
            </a:r>
          </a:p>
          <a:p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6046" y="549164"/>
            <a:ext cx="7543800" cy="642739"/>
          </a:xfrm>
        </p:spPr>
        <p:txBody>
          <a:bodyPr/>
          <a:lstStyle/>
          <a:p>
            <a:r>
              <a:rPr lang="en-CA" dirty="0" smtClean="0"/>
              <a:t>Hyperopia</a:t>
            </a:r>
            <a:endParaRPr lang="en-CA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48" y="3577865"/>
            <a:ext cx="8048085" cy="2304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669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eye_diagram.jpg"/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8" b="97744" l="2323" r="90968">
                        <a14:foregroundMark x1="17548" y1="55075" x2="17548" y2="55075"/>
                        <a14:foregroundMark x1="12645" y1="69925" x2="12645" y2="69925"/>
                        <a14:foregroundMark x1="10323" y1="69549" x2="10323" y2="69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1102" b="6698"/>
          <a:stretch/>
        </p:blipFill>
        <p:spPr>
          <a:xfrm flipH="1">
            <a:off x="3044525" y="-51544"/>
            <a:ext cx="6099474" cy="4951320"/>
          </a:xfrm>
          <a:prstGeom prst="rect">
            <a:avLst/>
          </a:prstGeom>
        </p:spPr>
      </p:pic>
      <p:grpSp>
        <p:nvGrpSpPr>
          <p:cNvPr id="92" name="Group 91"/>
          <p:cNvGrpSpPr/>
          <p:nvPr/>
        </p:nvGrpSpPr>
        <p:grpSpPr>
          <a:xfrm>
            <a:off x="3256605" y="1752600"/>
            <a:ext cx="346184" cy="1712456"/>
            <a:chOff x="3303395" y="1028655"/>
            <a:chExt cx="474680" cy="2348092"/>
          </a:xfrm>
        </p:grpSpPr>
        <p:sp>
          <p:nvSpPr>
            <p:cNvPr id="93" name="Stored Data 10"/>
            <p:cNvSpPr/>
            <p:nvPr/>
          </p:nvSpPr>
          <p:spPr>
            <a:xfrm flipH="1">
              <a:off x="3303395" y="1028655"/>
              <a:ext cx="246865" cy="2348092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32 w 8465"/>
                <a:gd name="connsiteY0" fmla="*/ 0 h 10000"/>
                <a:gd name="connsiteX1" fmla="*/ 8465 w 8465"/>
                <a:gd name="connsiteY1" fmla="*/ 0 h 10000"/>
                <a:gd name="connsiteX2" fmla="*/ 6798 w 8465"/>
                <a:gd name="connsiteY2" fmla="*/ 5000 h 10000"/>
                <a:gd name="connsiteX3" fmla="*/ 8465 w 8465"/>
                <a:gd name="connsiteY3" fmla="*/ 10000 h 10000"/>
                <a:gd name="connsiteX4" fmla="*/ 132 w 8465"/>
                <a:gd name="connsiteY4" fmla="*/ 10000 h 10000"/>
                <a:gd name="connsiteX5" fmla="*/ 3415 w 8465"/>
                <a:gd name="connsiteY5" fmla="*/ 5036 h 10000"/>
                <a:gd name="connsiteX6" fmla="*/ 132 w 8465"/>
                <a:gd name="connsiteY6" fmla="*/ 0 h 10000"/>
                <a:gd name="connsiteX0" fmla="*/ 156 w 10000"/>
                <a:gd name="connsiteY0" fmla="*/ 0 h 10000"/>
                <a:gd name="connsiteX1" fmla="*/ 10000 w 10000"/>
                <a:gd name="connsiteY1" fmla="*/ 0 h 10000"/>
                <a:gd name="connsiteX2" fmla="*/ 8031 w 10000"/>
                <a:gd name="connsiteY2" fmla="*/ 5000 h 10000"/>
                <a:gd name="connsiteX3" fmla="*/ 10000 w 10000"/>
                <a:gd name="connsiteY3" fmla="*/ 10000 h 10000"/>
                <a:gd name="connsiteX4" fmla="*/ 156 w 10000"/>
                <a:gd name="connsiteY4" fmla="*/ 10000 h 10000"/>
                <a:gd name="connsiteX5" fmla="*/ 4034 w 10000"/>
                <a:gd name="connsiteY5" fmla="*/ 5036 h 10000"/>
                <a:gd name="connsiteX6" fmla="*/ 156 w 10000"/>
                <a:gd name="connsiteY6" fmla="*/ 0 h 10000"/>
                <a:gd name="connsiteX0" fmla="*/ 156 w 10000"/>
                <a:gd name="connsiteY0" fmla="*/ 0 h 10000"/>
                <a:gd name="connsiteX1" fmla="*/ 10000 w 10000"/>
                <a:gd name="connsiteY1" fmla="*/ 0 h 10000"/>
                <a:gd name="connsiteX2" fmla="*/ 6021 w 10000"/>
                <a:gd name="connsiteY2" fmla="*/ 5000 h 10000"/>
                <a:gd name="connsiteX3" fmla="*/ 10000 w 10000"/>
                <a:gd name="connsiteY3" fmla="*/ 10000 h 10000"/>
                <a:gd name="connsiteX4" fmla="*/ 156 w 10000"/>
                <a:gd name="connsiteY4" fmla="*/ 10000 h 10000"/>
                <a:gd name="connsiteX5" fmla="*/ 4034 w 10000"/>
                <a:gd name="connsiteY5" fmla="*/ 5036 h 10000"/>
                <a:gd name="connsiteX6" fmla="*/ 156 w 10000"/>
                <a:gd name="connsiteY6" fmla="*/ 0 h 10000"/>
                <a:gd name="connsiteX0" fmla="*/ 4034 w 10000"/>
                <a:gd name="connsiteY0" fmla="*/ 5036 h 10000"/>
                <a:gd name="connsiteX1" fmla="*/ 156 w 10000"/>
                <a:gd name="connsiteY1" fmla="*/ 0 h 10000"/>
                <a:gd name="connsiteX2" fmla="*/ 10000 w 10000"/>
                <a:gd name="connsiteY2" fmla="*/ 0 h 10000"/>
                <a:gd name="connsiteX3" fmla="*/ 6021 w 10000"/>
                <a:gd name="connsiteY3" fmla="*/ 5000 h 10000"/>
                <a:gd name="connsiteX4" fmla="*/ 10000 w 10000"/>
                <a:gd name="connsiteY4" fmla="*/ 10000 h 10000"/>
                <a:gd name="connsiteX5" fmla="*/ 156 w 10000"/>
                <a:gd name="connsiteY5" fmla="*/ 10000 h 10000"/>
                <a:gd name="connsiteX6" fmla="*/ 6034 w 10000"/>
                <a:gd name="connsiteY6" fmla="*/ 5426 h 10000"/>
                <a:gd name="connsiteX0" fmla="*/ 9078 w 15044"/>
                <a:gd name="connsiteY0" fmla="*/ 5036 h 10000"/>
                <a:gd name="connsiteX1" fmla="*/ 5200 w 15044"/>
                <a:gd name="connsiteY1" fmla="*/ 0 h 10000"/>
                <a:gd name="connsiteX2" fmla="*/ 15044 w 15044"/>
                <a:gd name="connsiteY2" fmla="*/ 0 h 10000"/>
                <a:gd name="connsiteX3" fmla="*/ 11065 w 15044"/>
                <a:gd name="connsiteY3" fmla="*/ 5000 h 10000"/>
                <a:gd name="connsiteX4" fmla="*/ 15044 w 15044"/>
                <a:gd name="connsiteY4" fmla="*/ 10000 h 10000"/>
                <a:gd name="connsiteX5" fmla="*/ 5200 w 15044"/>
                <a:gd name="connsiteY5" fmla="*/ 10000 h 10000"/>
                <a:gd name="connsiteX6" fmla="*/ 296 w 15044"/>
                <a:gd name="connsiteY6" fmla="*/ 8245 h 10000"/>
                <a:gd name="connsiteX0" fmla="*/ 4034 w 10000"/>
                <a:gd name="connsiteY0" fmla="*/ 5036 h 10000"/>
                <a:gd name="connsiteX1" fmla="*/ 156 w 10000"/>
                <a:gd name="connsiteY1" fmla="*/ 0 h 10000"/>
                <a:gd name="connsiteX2" fmla="*/ 10000 w 10000"/>
                <a:gd name="connsiteY2" fmla="*/ 0 h 10000"/>
                <a:gd name="connsiteX3" fmla="*/ 6021 w 10000"/>
                <a:gd name="connsiteY3" fmla="*/ 5000 h 10000"/>
                <a:gd name="connsiteX4" fmla="*/ 10000 w 10000"/>
                <a:gd name="connsiteY4" fmla="*/ 10000 h 10000"/>
                <a:gd name="connsiteX5" fmla="*/ 156 w 10000"/>
                <a:gd name="connsiteY5" fmla="*/ 10000 h 10000"/>
                <a:gd name="connsiteX0" fmla="*/ 0 w 9844"/>
                <a:gd name="connsiteY0" fmla="*/ 0 h 10000"/>
                <a:gd name="connsiteX1" fmla="*/ 9844 w 9844"/>
                <a:gd name="connsiteY1" fmla="*/ 0 h 10000"/>
                <a:gd name="connsiteX2" fmla="*/ 5865 w 9844"/>
                <a:gd name="connsiteY2" fmla="*/ 5000 h 10000"/>
                <a:gd name="connsiteX3" fmla="*/ 9844 w 9844"/>
                <a:gd name="connsiteY3" fmla="*/ 10000 h 10000"/>
                <a:gd name="connsiteX4" fmla="*/ 0 w 9844"/>
                <a:gd name="connsiteY4" fmla="*/ 10000 h 10000"/>
                <a:gd name="connsiteX0" fmla="*/ 4515 w 10000"/>
                <a:gd name="connsiteY0" fmla="*/ 0 h 10027"/>
                <a:gd name="connsiteX1" fmla="*/ 10000 w 10000"/>
                <a:gd name="connsiteY1" fmla="*/ 27 h 10027"/>
                <a:gd name="connsiteX2" fmla="*/ 5958 w 10000"/>
                <a:gd name="connsiteY2" fmla="*/ 5027 h 10027"/>
                <a:gd name="connsiteX3" fmla="*/ 10000 w 10000"/>
                <a:gd name="connsiteY3" fmla="*/ 10027 h 10027"/>
                <a:gd name="connsiteX4" fmla="*/ 0 w 10000"/>
                <a:gd name="connsiteY4" fmla="*/ 10027 h 10027"/>
                <a:gd name="connsiteX0" fmla="*/ 0 w 5485"/>
                <a:gd name="connsiteY0" fmla="*/ 0 h 10027"/>
                <a:gd name="connsiteX1" fmla="*/ 5485 w 5485"/>
                <a:gd name="connsiteY1" fmla="*/ 27 h 10027"/>
                <a:gd name="connsiteX2" fmla="*/ 1443 w 5485"/>
                <a:gd name="connsiteY2" fmla="*/ 5027 h 10027"/>
                <a:gd name="connsiteX3" fmla="*/ 5485 w 5485"/>
                <a:gd name="connsiteY3" fmla="*/ 10027 h 10027"/>
                <a:gd name="connsiteX4" fmla="*/ 141 w 5485"/>
                <a:gd name="connsiteY4" fmla="*/ 10027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5" h="10027">
                  <a:moveTo>
                    <a:pt x="0" y="0"/>
                  </a:moveTo>
                  <a:lnTo>
                    <a:pt x="5485" y="27"/>
                  </a:lnTo>
                  <a:cubicBezTo>
                    <a:pt x="4380" y="27"/>
                    <a:pt x="1443" y="2266"/>
                    <a:pt x="1443" y="5027"/>
                  </a:cubicBezTo>
                  <a:cubicBezTo>
                    <a:pt x="1443" y="7788"/>
                    <a:pt x="4380" y="10027"/>
                    <a:pt x="5485" y="10027"/>
                  </a:cubicBezTo>
                  <a:lnTo>
                    <a:pt x="141" y="10027"/>
                  </a:lnTo>
                </a:path>
              </a:pathLst>
            </a:custGeom>
            <a:solidFill>
              <a:srgbClr val="DFE7FF"/>
            </a:solidFill>
            <a:ln>
              <a:solidFill>
                <a:schemeClr val="tx2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tored Data 10"/>
            <p:cNvSpPr/>
            <p:nvPr/>
          </p:nvSpPr>
          <p:spPr>
            <a:xfrm>
              <a:off x="3531210" y="1028655"/>
              <a:ext cx="246865" cy="2348092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32 w 8465"/>
                <a:gd name="connsiteY0" fmla="*/ 0 h 10000"/>
                <a:gd name="connsiteX1" fmla="*/ 8465 w 8465"/>
                <a:gd name="connsiteY1" fmla="*/ 0 h 10000"/>
                <a:gd name="connsiteX2" fmla="*/ 6798 w 8465"/>
                <a:gd name="connsiteY2" fmla="*/ 5000 h 10000"/>
                <a:gd name="connsiteX3" fmla="*/ 8465 w 8465"/>
                <a:gd name="connsiteY3" fmla="*/ 10000 h 10000"/>
                <a:gd name="connsiteX4" fmla="*/ 132 w 8465"/>
                <a:gd name="connsiteY4" fmla="*/ 10000 h 10000"/>
                <a:gd name="connsiteX5" fmla="*/ 3415 w 8465"/>
                <a:gd name="connsiteY5" fmla="*/ 5036 h 10000"/>
                <a:gd name="connsiteX6" fmla="*/ 132 w 8465"/>
                <a:gd name="connsiteY6" fmla="*/ 0 h 10000"/>
                <a:gd name="connsiteX0" fmla="*/ 156 w 10000"/>
                <a:gd name="connsiteY0" fmla="*/ 0 h 10000"/>
                <a:gd name="connsiteX1" fmla="*/ 10000 w 10000"/>
                <a:gd name="connsiteY1" fmla="*/ 0 h 10000"/>
                <a:gd name="connsiteX2" fmla="*/ 8031 w 10000"/>
                <a:gd name="connsiteY2" fmla="*/ 5000 h 10000"/>
                <a:gd name="connsiteX3" fmla="*/ 10000 w 10000"/>
                <a:gd name="connsiteY3" fmla="*/ 10000 h 10000"/>
                <a:gd name="connsiteX4" fmla="*/ 156 w 10000"/>
                <a:gd name="connsiteY4" fmla="*/ 10000 h 10000"/>
                <a:gd name="connsiteX5" fmla="*/ 4034 w 10000"/>
                <a:gd name="connsiteY5" fmla="*/ 5036 h 10000"/>
                <a:gd name="connsiteX6" fmla="*/ 156 w 10000"/>
                <a:gd name="connsiteY6" fmla="*/ 0 h 10000"/>
                <a:gd name="connsiteX0" fmla="*/ 156 w 10000"/>
                <a:gd name="connsiteY0" fmla="*/ 0 h 10000"/>
                <a:gd name="connsiteX1" fmla="*/ 10000 w 10000"/>
                <a:gd name="connsiteY1" fmla="*/ 0 h 10000"/>
                <a:gd name="connsiteX2" fmla="*/ 6021 w 10000"/>
                <a:gd name="connsiteY2" fmla="*/ 5000 h 10000"/>
                <a:gd name="connsiteX3" fmla="*/ 10000 w 10000"/>
                <a:gd name="connsiteY3" fmla="*/ 10000 h 10000"/>
                <a:gd name="connsiteX4" fmla="*/ 156 w 10000"/>
                <a:gd name="connsiteY4" fmla="*/ 10000 h 10000"/>
                <a:gd name="connsiteX5" fmla="*/ 4034 w 10000"/>
                <a:gd name="connsiteY5" fmla="*/ 5036 h 10000"/>
                <a:gd name="connsiteX6" fmla="*/ 156 w 10000"/>
                <a:gd name="connsiteY6" fmla="*/ 0 h 10000"/>
                <a:gd name="connsiteX0" fmla="*/ 4034 w 10000"/>
                <a:gd name="connsiteY0" fmla="*/ 5036 h 10000"/>
                <a:gd name="connsiteX1" fmla="*/ 156 w 10000"/>
                <a:gd name="connsiteY1" fmla="*/ 0 h 10000"/>
                <a:gd name="connsiteX2" fmla="*/ 10000 w 10000"/>
                <a:gd name="connsiteY2" fmla="*/ 0 h 10000"/>
                <a:gd name="connsiteX3" fmla="*/ 6021 w 10000"/>
                <a:gd name="connsiteY3" fmla="*/ 5000 h 10000"/>
                <a:gd name="connsiteX4" fmla="*/ 10000 w 10000"/>
                <a:gd name="connsiteY4" fmla="*/ 10000 h 10000"/>
                <a:gd name="connsiteX5" fmla="*/ 156 w 10000"/>
                <a:gd name="connsiteY5" fmla="*/ 10000 h 10000"/>
                <a:gd name="connsiteX6" fmla="*/ 6034 w 10000"/>
                <a:gd name="connsiteY6" fmla="*/ 5426 h 10000"/>
                <a:gd name="connsiteX0" fmla="*/ 9078 w 15044"/>
                <a:gd name="connsiteY0" fmla="*/ 5036 h 10000"/>
                <a:gd name="connsiteX1" fmla="*/ 5200 w 15044"/>
                <a:gd name="connsiteY1" fmla="*/ 0 h 10000"/>
                <a:gd name="connsiteX2" fmla="*/ 15044 w 15044"/>
                <a:gd name="connsiteY2" fmla="*/ 0 h 10000"/>
                <a:gd name="connsiteX3" fmla="*/ 11065 w 15044"/>
                <a:gd name="connsiteY3" fmla="*/ 5000 h 10000"/>
                <a:gd name="connsiteX4" fmla="*/ 15044 w 15044"/>
                <a:gd name="connsiteY4" fmla="*/ 10000 h 10000"/>
                <a:gd name="connsiteX5" fmla="*/ 5200 w 15044"/>
                <a:gd name="connsiteY5" fmla="*/ 10000 h 10000"/>
                <a:gd name="connsiteX6" fmla="*/ 296 w 15044"/>
                <a:gd name="connsiteY6" fmla="*/ 8245 h 10000"/>
                <a:gd name="connsiteX0" fmla="*/ 4034 w 10000"/>
                <a:gd name="connsiteY0" fmla="*/ 5036 h 10000"/>
                <a:gd name="connsiteX1" fmla="*/ 156 w 10000"/>
                <a:gd name="connsiteY1" fmla="*/ 0 h 10000"/>
                <a:gd name="connsiteX2" fmla="*/ 10000 w 10000"/>
                <a:gd name="connsiteY2" fmla="*/ 0 h 10000"/>
                <a:gd name="connsiteX3" fmla="*/ 6021 w 10000"/>
                <a:gd name="connsiteY3" fmla="*/ 5000 h 10000"/>
                <a:gd name="connsiteX4" fmla="*/ 10000 w 10000"/>
                <a:gd name="connsiteY4" fmla="*/ 10000 h 10000"/>
                <a:gd name="connsiteX5" fmla="*/ 156 w 10000"/>
                <a:gd name="connsiteY5" fmla="*/ 10000 h 10000"/>
                <a:gd name="connsiteX0" fmla="*/ 0 w 9844"/>
                <a:gd name="connsiteY0" fmla="*/ 0 h 10000"/>
                <a:gd name="connsiteX1" fmla="*/ 9844 w 9844"/>
                <a:gd name="connsiteY1" fmla="*/ 0 h 10000"/>
                <a:gd name="connsiteX2" fmla="*/ 5865 w 9844"/>
                <a:gd name="connsiteY2" fmla="*/ 5000 h 10000"/>
                <a:gd name="connsiteX3" fmla="*/ 9844 w 9844"/>
                <a:gd name="connsiteY3" fmla="*/ 10000 h 10000"/>
                <a:gd name="connsiteX4" fmla="*/ 0 w 9844"/>
                <a:gd name="connsiteY4" fmla="*/ 10000 h 10000"/>
                <a:gd name="connsiteX0" fmla="*/ 4515 w 10000"/>
                <a:gd name="connsiteY0" fmla="*/ 0 h 10027"/>
                <a:gd name="connsiteX1" fmla="*/ 10000 w 10000"/>
                <a:gd name="connsiteY1" fmla="*/ 27 h 10027"/>
                <a:gd name="connsiteX2" fmla="*/ 5958 w 10000"/>
                <a:gd name="connsiteY2" fmla="*/ 5027 h 10027"/>
                <a:gd name="connsiteX3" fmla="*/ 10000 w 10000"/>
                <a:gd name="connsiteY3" fmla="*/ 10027 h 10027"/>
                <a:gd name="connsiteX4" fmla="*/ 0 w 10000"/>
                <a:gd name="connsiteY4" fmla="*/ 10027 h 10027"/>
                <a:gd name="connsiteX0" fmla="*/ 0 w 5485"/>
                <a:gd name="connsiteY0" fmla="*/ 0 h 10027"/>
                <a:gd name="connsiteX1" fmla="*/ 5485 w 5485"/>
                <a:gd name="connsiteY1" fmla="*/ 27 h 10027"/>
                <a:gd name="connsiteX2" fmla="*/ 1443 w 5485"/>
                <a:gd name="connsiteY2" fmla="*/ 5027 h 10027"/>
                <a:gd name="connsiteX3" fmla="*/ 5485 w 5485"/>
                <a:gd name="connsiteY3" fmla="*/ 10027 h 10027"/>
                <a:gd name="connsiteX4" fmla="*/ 141 w 5485"/>
                <a:gd name="connsiteY4" fmla="*/ 10027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5" h="10027">
                  <a:moveTo>
                    <a:pt x="0" y="0"/>
                  </a:moveTo>
                  <a:lnTo>
                    <a:pt x="5485" y="27"/>
                  </a:lnTo>
                  <a:cubicBezTo>
                    <a:pt x="4380" y="27"/>
                    <a:pt x="1443" y="2266"/>
                    <a:pt x="1443" y="5027"/>
                  </a:cubicBezTo>
                  <a:cubicBezTo>
                    <a:pt x="1443" y="7788"/>
                    <a:pt x="4380" y="10027"/>
                    <a:pt x="5485" y="10027"/>
                  </a:cubicBezTo>
                  <a:lnTo>
                    <a:pt x="141" y="10027"/>
                  </a:lnTo>
                </a:path>
              </a:pathLst>
            </a:custGeom>
            <a:solidFill>
              <a:srgbClr val="DFE7FF"/>
            </a:solidFill>
            <a:ln>
              <a:solidFill>
                <a:schemeClr val="tx2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Myopia (Near-sightedness)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 flipH="1">
            <a:off x="4685582" y="1923790"/>
            <a:ext cx="774234" cy="1358348"/>
            <a:chOff x="4289027" y="1034979"/>
            <a:chExt cx="438150" cy="2333588"/>
          </a:xfrm>
        </p:grpSpPr>
        <p:sp>
          <p:nvSpPr>
            <p:cNvPr id="6" name="Delay 5"/>
            <p:cNvSpPr/>
            <p:nvPr/>
          </p:nvSpPr>
          <p:spPr>
            <a:xfrm flipH="1">
              <a:off x="4289027" y="1034979"/>
              <a:ext cx="243042" cy="2333562"/>
            </a:xfrm>
            <a:custGeom>
              <a:avLst/>
              <a:gdLst>
                <a:gd name="connsiteX0" fmla="*/ 0 w 166842"/>
                <a:gd name="connsiteY0" fmla="*/ 0 h 2333561"/>
                <a:gd name="connsiteX1" fmla="*/ 83421 w 166842"/>
                <a:gd name="connsiteY1" fmla="*/ 0 h 2333561"/>
                <a:gd name="connsiteX2" fmla="*/ 166842 w 166842"/>
                <a:gd name="connsiteY2" fmla="*/ 1166781 h 2333561"/>
                <a:gd name="connsiteX3" fmla="*/ 83421 w 166842"/>
                <a:gd name="connsiteY3" fmla="*/ 2333562 h 2333561"/>
                <a:gd name="connsiteX4" fmla="*/ 0 w 166842"/>
                <a:gd name="connsiteY4" fmla="*/ 2333561 h 2333561"/>
                <a:gd name="connsiteX5" fmla="*/ 0 w 166842"/>
                <a:gd name="connsiteY5" fmla="*/ 0 h 2333561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  <a:gd name="connsiteX5" fmla="*/ 0 w 243042"/>
                <a:gd name="connsiteY5" fmla="*/ 0 h 2333562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  <a:gd name="connsiteX5" fmla="*/ 91440 w 243042"/>
                <a:gd name="connsiteY5" fmla="*/ 91440 h 2333562"/>
                <a:gd name="connsiteX0" fmla="*/ 581660 w 824702"/>
                <a:gd name="connsiteY0" fmla="*/ 0 h 2333562"/>
                <a:gd name="connsiteX1" fmla="*/ 665081 w 824702"/>
                <a:gd name="connsiteY1" fmla="*/ 0 h 2333562"/>
                <a:gd name="connsiteX2" fmla="*/ 824702 w 824702"/>
                <a:gd name="connsiteY2" fmla="*/ 1173131 h 2333562"/>
                <a:gd name="connsiteX3" fmla="*/ 665081 w 824702"/>
                <a:gd name="connsiteY3" fmla="*/ 2333562 h 2333562"/>
                <a:gd name="connsiteX4" fmla="*/ 581660 w 824702"/>
                <a:gd name="connsiteY4" fmla="*/ 2333561 h 2333562"/>
                <a:gd name="connsiteX5" fmla="*/ 0 w 824702"/>
                <a:gd name="connsiteY5" fmla="*/ 694690 h 2333562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042" h="2333562">
                  <a:moveTo>
                    <a:pt x="0" y="0"/>
                  </a:moveTo>
                  <a:lnTo>
                    <a:pt x="83421" y="0"/>
                  </a:lnTo>
                  <a:cubicBezTo>
                    <a:pt x="129493" y="0"/>
                    <a:pt x="243042" y="528736"/>
                    <a:pt x="243042" y="1173131"/>
                  </a:cubicBezTo>
                  <a:cubicBezTo>
                    <a:pt x="243042" y="1817526"/>
                    <a:pt x="129493" y="2333562"/>
                    <a:pt x="83421" y="2333562"/>
                  </a:cubicBezTo>
                  <a:lnTo>
                    <a:pt x="0" y="2333561"/>
                  </a:lnTo>
                </a:path>
              </a:pathLst>
            </a:custGeom>
            <a:solidFill>
              <a:srgbClr val="DFE7FF"/>
            </a:solidFill>
            <a:ln>
              <a:solidFill>
                <a:schemeClr val="tx2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elay 5"/>
            <p:cNvSpPr/>
            <p:nvPr/>
          </p:nvSpPr>
          <p:spPr>
            <a:xfrm>
              <a:off x="4484135" y="1035005"/>
              <a:ext cx="243042" cy="2333562"/>
            </a:xfrm>
            <a:custGeom>
              <a:avLst/>
              <a:gdLst>
                <a:gd name="connsiteX0" fmla="*/ 0 w 166842"/>
                <a:gd name="connsiteY0" fmla="*/ 0 h 2333561"/>
                <a:gd name="connsiteX1" fmla="*/ 83421 w 166842"/>
                <a:gd name="connsiteY1" fmla="*/ 0 h 2333561"/>
                <a:gd name="connsiteX2" fmla="*/ 166842 w 166842"/>
                <a:gd name="connsiteY2" fmla="*/ 1166781 h 2333561"/>
                <a:gd name="connsiteX3" fmla="*/ 83421 w 166842"/>
                <a:gd name="connsiteY3" fmla="*/ 2333562 h 2333561"/>
                <a:gd name="connsiteX4" fmla="*/ 0 w 166842"/>
                <a:gd name="connsiteY4" fmla="*/ 2333561 h 2333561"/>
                <a:gd name="connsiteX5" fmla="*/ 0 w 166842"/>
                <a:gd name="connsiteY5" fmla="*/ 0 h 2333561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  <a:gd name="connsiteX5" fmla="*/ 0 w 243042"/>
                <a:gd name="connsiteY5" fmla="*/ 0 h 2333562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  <a:gd name="connsiteX5" fmla="*/ 91440 w 243042"/>
                <a:gd name="connsiteY5" fmla="*/ 91440 h 2333562"/>
                <a:gd name="connsiteX0" fmla="*/ 581660 w 824702"/>
                <a:gd name="connsiteY0" fmla="*/ 0 h 2333562"/>
                <a:gd name="connsiteX1" fmla="*/ 665081 w 824702"/>
                <a:gd name="connsiteY1" fmla="*/ 0 h 2333562"/>
                <a:gd name="connsiteX2" fmla="*/ 824702 w 824702"/>
                <a:gd name="connsiteY2" fmla="*/ 1173131 h 2333562"/>
                <a:gd name="connsiteX3" fmla="*/ 665081 w 824702"/>
                <a:gd name="connsiteY3" fmla="*/ 2333562 h 2333562"/>
                <a:gd name="connsiteX4" fmla="*/ 581660 w 824702"/>
                <a:gd name="connsiteY4" fmla="*/ 2333561 h 2333562"/>
                <a:gd name="connsiteX5" fmla="*/ 0 w 824702"/>
                <a:gd name="connsiteY5" fmla="*/ 694690 h 2333562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042" h="2333562">
                  <a:moveTo>
                    <a:pt x="0" y="0"/>
                  </a:moveTo>
                  <a:lnTo>
                    <a:pt x="83421" y="0"/>
                  </a:lnTo>
                  <a:cubicBezTo>
                    <a:pt x="129493" y="0"/>
                    <a:pt x="243042" y="528736"/>
                    <a:pt x="243042" y="1173131"/>
                  </a:cubicBezTo>
                  <a:cubicBezTo>
                    <a:pt x="243042" y="1817526"/>
                    <a:pt x="129493" y="2333562"/>
                    <a:pt x="83421" y="2333562"/>
                  </a:cubicBezTo>
                  <a:lnTo>
                    <a:pt x="0" y="2333561"/>
                  </a:lnTo>
                </a:path>
              </a:pathLst>
            </a:custGeom>
            <a:solidFill>
              <a:srgbClr val="DFE7FF"/>
            </a:solidFill>
            <a:ln>
              <a:solidFill>
                <a:schemeClr val="tx2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5081195" y="1034025"/>
            <a:ext cx="0" cy="3271278"/>
          </a:xfrm>
          <a:prstGeom prst="line">
            <a:avLst/>
          </a:prstGeom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27386" y="2645333"/>
            <a:ext cx="378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’</a:t>
            </a:r>
            <a:endParaRPr lang="en-US" sz="1600" i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2601843"/>
            <a:ext cx="8854891" cy="0"/>
          </a:xfrm>
          <a:prstGeom prst="line">
            <a:avLst/>
          </a:prstGeom>
          <a:ln>
            <a:solidFill>
              <a:schemeClr val="bg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150565" y="2563969"/>
            <a:ext cx="81364" cy="81364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768363" y="2160996"/>
            <a:ext cx="327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endParaRPr lang="en-US" sz="1600" i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891542" y="2563969"/>
            <a:ext cx="81364" cy="81364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-359635" y="2366406"/>
            <a:ext cx="9085180" cy="413038"/>
            <a:chOff x="626745" y="1644650"/>
            <a:chExt cx="8123555" cy="1997268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626745" y="1644650"/>
              <a:ext cx="8123555" cy="1997268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575800" y="2608828"/>
              <a:ext cx="2453650" cy="610622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626745" y="1644650"/>
              <a:ext cx="1760855" cy="431800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/>
          <p:cNvCxnSpPr/>
          <p:nvPr/>
        </p:nvCxnSpPr>
        <p:spPr>
          <a:xfrm flipH="1">
            <a:off x="8288738" y="1934020"/>
            <a:ext cx="13095" cy="1348103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526453" y="1764743"/>
            <a:ext cx="65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62626"/>
                </a:solidFill>
                <a:latin typeface="Calibri"/>
                <a:cs typeface="Calibri"/>
              </a:rPr>
              <a:t>Retina</a:t>
            </a:r>
            <a:endParaRPr lang="en-US" sz="1400" dirty="0">
              <a:solidFill>
                <a:srgbClr val="262626"/>
              </a:solidFill>
              <a:latin typeface="Calibri"/>
              <a:cs typeface="Calibri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52697" y="1204455"/>
            <a:ext cx="460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  <a:latin typeface="Times"/>
                <a:cs typeface="Times"/>
              </a:rPr>
              <a:t>d</a:t>
            </a:r>
            <a:r>
              <a:rPr lang="en-US" sz="2000" baseline="-25000" dirty="0" smtClean="0">
                <a:solidFill>
                  <a:srgbClr val="000000"/>
                </a:solidFill>
                <a:latin typeface="Times"/>
                <a:cs typeface="Times"/>
              </a:rPr>
              <a:t>o</a:t>
            </a:r>
            <a:endParaRPr lang="en-US" sz="2000" i="1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04740" y="3536763"/>
            <a:ext cx="422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  <a:latin typeface="Times"/>
                <a:cs typeface="Times"/>
              </a:rPr>
              <a:t>d</a:t>
            </a:r>
            <a:r>
              <a:rPr lang="en-US" sz="2000" baseline="-25000" dirty="0" smtClean="0">
                <a:solidFill>
                  <a:srgbClr val="000000"/>
                </a:solidFill>
                <a:latin typeface="Times"/>
                <a:cs typeface="Times"/>
              </a:rPr>
              <a:t>i</a:t>
            </a:r>
            <a:endParaRPr lang="en-US" sz="2000" i="1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34129" y="1201270"/>
            <a:ext cx="345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  <a:latin typeface="Times"/>
                <a:cs typeface="Times"/>
              </a:rPr>
              <a:t>f</a:t>
            </a:r>
            <a:endParaRPr lang="en-US" sz="2000" i="1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0" y="1619670"/>
            <a:ext cx="5076607" cy="0"/>
          </a:xfrm>
          <a:prstGeom prst="straightConnector1">
            <a:avLst/>
          </a:prstGeom>
          <a:ln>
            <a:solidFill>
              <a:schemeClr val="bg1"/>
            </a:solidFill>
            <a:prstDash val="solid"/>
            <a:headEnd type="stealth" w="lg" len="med"/>
            <a:tailEnd type="non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5076608" y="3536763"/>
            <a:ext cx="2545094" cy="15408"/>
          </a:xfrm>
          <a:prstGeom prst="straightConnector1">
            <a:avLst/>
          </a:prstGeom>
          <a:ln>
            <a:solidFill>
              <a:schemeClr val="bg1"/>
            </a:solidFill>
            <a:prstDash val="solid"/>
            <a:headEnd type="stealth" w="lg" len="med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5090129" y="1619670"/>
            <a:ext cx="1803338" cy="7214"/>
          </a:xfrm>
          <a:prstGeom prst="straightConnector1">
            <a:avLst/>
          </a:prstGeom>
          <a:ln>
            <a:solidFill>
              <a:schemeClr val="bg1"/>
            </a:solidFill>
            <a:prstDash val="solid"/>
            <a:headEnd type="stealth" w="lg" len="med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429697" y="1034025"/>
            <a:ext cx="0" cy="3271278"/>
          </a:xfrm>
          <a:prstGeom prst="line">
            <a:avLst/>
          </a:prstGeom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-168579" y="2241379"/>
            <a:ext cx="8718941" cy="676814"/>
            <a:chOff x="-155133" y="2248684"/>
            <a:chExt cx="8718941" cy="676814"/>
          </a:xfrm>
        </p:grpSpPr>
        <p:grpSp>
          <p:nvGrpSpPr>
            <p:cNvPr id="28" name="Group 27"/>
            <p:cNvGrpSpPr/>
            <p:nvPr/>
          </p:nvGrpSpPr>
          <p:grpSpPr>
            <a:xfrm>
              <a:off x="-155133" y="2248684"/>
              <a:ext cx="5238797" cy="0"/>
              <a:chOff x="-867301" y="1644650"/>
              <a:chExt cx="5443101" cy="0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>
                <a:off x="-867301" y="1644650"/>
                <a:ext cx="3254901" cy="0"/>
              </a:xfrm>
              <a:prstGeom prst="straightConnector1">
                <a:avLst/>
              </a:prstGeom>
              <a:ln w="28575">
                <a:solidFill>
                  <a:srgbClr val="CC006A"/>
                </a:solidFill>
                <a:tailEnd type="stealth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2296795" y="1644650"/>
                <a:ext cx="2279005" cy="0"/>
              </a:xfrm>
              <a:prstGeom prst="straightConnector1">
                <a:avLst/>
              </a:prstGeom>
              <a:ln w="28575">
                <a:solidFill>
                  <a:srgbClr val="CC006A"/>
                </a:solidFill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>
              <a:off x="5090126" y="2251020"/>
              <a:ext cx="3473682" cy="674478"/>
              <a:chOff x="5920629" y="1923790"/>
              <a:chExt cx="1948243" cy="943870"/>
            </a:xfrm>
          </p:grpSpPr>
          <p:cxnSp>
            <p:nvCxnSpPr>
              <p:cNvPr id="60" name="Straight Arrow Connector 59"/>
              <p:cNvCxnSpPr/>
              <p:nvPr/>
            </p:nvCxnSpPr>
            <p:spPr>
              <a:xfrm>
                <a:off x="5924125" y="1925303"/>
                <a:ext cx="1944747" cy="942357"/>
              </a:xfrm>
              <a:prstGeom prst="straightConnector1">
                <a:avLst/>
              </a:prstGeom>
              <a:ln w="28575">
                <a:solidFill>
                  <a:srgbClr val="CC006A"/>
                </a:solidFill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5920629" y="1923790"/>
                <a:ext cx="751104" cy="366443"/>
              </a:xfrm>
              <a:prstGeom prst="straightConnector1">
                <a:avLst/>
              </a:prstGeom>
              <a:ln w="28575">
                <a:solidFill>
                  <a:srgbClr val="CC006A"/>
                </a:solidFill>
                <a:tailEnd type="stealth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6" name="Group 65"/>
          <p:cNvGrpSpPr/>
          <p:nvPr/>
        </p:nvGrpSpPr>
        <p:grpSpPr>
          <a:xfrm flipV="1">
            <a:off x="1" y="2441587"/>
            <a:ext cx="3421262" cy="45719"/>
            <a:chOff x="626745" y="1644650"/>
            <a:chExt cx="8123555" cy="1997268"/>
          </a:xfrm>
        </p:grpSpPr>
        <p:cxnSp>
          <p:nvCxnSpPr>
            <p:cNvPr id="67" name="Straight Arrow Connector 66"/>
            <p:cNvCxnSpPr/>
            <p:nvPr/>
          </p:nvCxnSpPr>
          <p:spPr>
            <a:xfrm>
              <a:off x="626745" y="1644650"/>
              <a:ext cx="8123555" cy="1997268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4575800" y="2608828"/>
              <a:ext cx="2453650" cy="610622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626745" y="1644650"/>
              <a:ext cx="1760855" cy="431800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 flipV="1">
            <a:off x="3421262" y="2398262"/>
            <a:ext cx="1693787" cy="45719"/>
            <a:chOff x="626745" y="1644650"/>
            <a:chExt cx="8123555" cy="1997268"/>
          </a:xfrm>
        </p:grpSpPr>
        <p:cxnSp>
          <p:nvCxnSpPr>
            <p:cNvPr id="71" name="Straight Arrow Connector 70"/>
            <p:cNvCxnSpPr/>
            <p:nvPr/>
          </p:nvCxnSpPr>
          <p:spPr>
            <a:xfrm>
              <a:off x="626745" y="1644650"/>
              <a:ext cx="8123555" cy="1997268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4575800" y="2608828"/>
              <a:ext cx="2453650" cy="610622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626745" y="1644650"/>
              <a:ext cx="1760855" cy="431800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0" name="Picture 7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32" b="95114" l="10000" r="90000">
                        <a14:foregroundMark x1="56477" y1="51250" x2="56477" y2="51250"/>
                        <a14:foregroundMark x1="65000" y1="54886" x2="65000" y2="54886"/>
                        <a14:foregroundMark x1="55682" y1="53750" x2="55682" y2="53750"/>
                        <a14:foregroundMark x1="38182" y1="86364" x2="38182" y2="86364"/>
                        <a14:foregroundMark x1="39091" y1="67045" x2="39091" y2="67045"/>
                        <a14:foregroundMark x1="57841" y1="65909" x2="57841" y2="65909"/>
                        <a14:foregroundMark x1="57386" y1="68636" x2="57386" y2="68636"/>
                        <a14:foregroundMark x1="37500" y1="64432" x2="37500" y2="64432"/>
                        <a14:foregroundMark x1="53864" y1="82727" x2="53864" y2="82727"/>
                        <a14:foregroundMark x1="56136" y1="85682" x2="56136" y2="85682"/>
                        <a14:foregroundMark x1="60795" y1="86136" x2="60795" y2="86136"/>
                        <a14:foregroundMark x1="66932" y1="82727" x2="66932" y2="82727"/>
                        <a14:foregroundMark x1="70909" y1="85909" x2="70909" y2="85909"/>
                        <a14:foregroundMark x1="26023" y1="83409" x2="26023" y2="83409"/>
                        <a14:foregroundMark x1="24205" y1="87386" x2="24205" y2="87386"/>
                        <a14:foregroundMark x1="32841" y1="87159" x2="32841" y2="87159"/>
                        <a14:foregroundMark x1="37045" y1="89205" x2="37045" y2="89205"/>
                        <a14:foregroundMark x1="44545" y1="86591" x2="44545" y2="86591"/>
                        <a14:foregroundMark x1="49659" y1="84545" x2="49659" y2="84545"/>
                        <a14:foregroundMark x1="27500" y1="85227" x2="27500" y2="85227"/>
                        <a14:backgroundMark x1="56591" y1="62841" x2="56591" y2="62841"/>
                        <a14:backgroundMark x1="41477" y1="62841" x2="41477" y2="62841"/>
                        <a14:backgroundMark x1="43295" y1="65682" x2="43295" y2="65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7944487" y="2260313"/>
            <a:ext cx="685370" cy="685370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7409879" y="2907244"/>
            <a:ext cx="692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image</a:t>
            </a:r>
            <a:endParaRPr 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-168579" y="2254251"/>
            <a:ext cx="8483253" cy="638790"/>
            <a:chOff x="-168579" y="2630190"/>
            <a:chExt cx="8483253" cy="638790"/>
          </a:xfrm>
        </p:grpSpPr>
        <p:grpSp>
          <p:nvGrpSpPr>
            <p:cNvPr id="77" name="Group 76"/>
            <p:cNvGrpSpPr/>
            <p:nvPr/>
          </p:nvGrpSpPr>
          <p:grpSpPr>
            <a:xfrm>
              <a:off x="5070218" y="2658510"/>
              <a:ext cx="3244456" cy="610470"/>
              <a:chOff x="5929700" y="2392275"/>
              <a:chExt cx="1781401" cy="983263"/>
            </a:xfrm>
          </p:grpSpPr>
          <p:cxnSp>
            <p:nvCxnSpPr>
              <p:cNvPr id="78" name="Straight Arrow Connector 77"/>
              <p:cNvCxnSpPr/>
              <p:nvPr/>
            </p:nvCxnSpPr>
            <p:spPr>
              <a:xfrm>
                <a:off x="5929700" y="2392275"/>
                <a:ext cx="1781401" cy="983263"/>
              </a:xfrm>
              <a:prstGeom prst="straightConnector1">
                <a:avLst/>
              </a:prstGeom>
              <a:ln w="28575">
                <a:solidFill>
                  <a:srgbClr val="CC006A"/>
                </a:solidFill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>
                <a:off x="5940633" y="2392275"/>
                <a:ext cx="803313" cy="456186"/>
              </a:xfrm>
              <a:prstGeom prst="straightConnector1">
                <a:avLst/>
              </a:prstGeom>
              <a:ln w="28575">
                <a:solidFill>
                  <a:srgbClr val="CC006A"/>
                </a:solidFill>
                <a:tailEnd type="stealth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/>
            <p:cNvGrpSpPr/>
            <p:nvPr/>
          </p:nvGrpSpPr>
          <p:grpSpPr>
            <a:xfrm>
              <a:off x="-168579" y="2753583"/>
              <a:ext cx="3598276" cy="0"/>
              <a:chOff x="-2043064" y="2154279"/>
              <a:chExt cx="6618863" cy="0"/>
            </a:xfrm>
          </p:grpSpPr>
          <p:cxnSp>
            <p:nvCxnSpPr>
              <p:cNvPr id="83" name="Straight Arrow Connector 82"/>
              <p:cNvCxnSpPr/>
              <p:nvPr/>
            </p:nvCxnSpPr>
            <p:spPr>
              <a:xfrm>
                <a:off x="-2043064" y="2154279"/>
                <a:ext cx="4430664" cy="0"/>
              </a:xfrm>
              <a:prstGeom prst="straightConnector1">
                <a:avLst/>
              </a:prstGeom>
              <a:ln w="28575">
                <a:solidFill>
                  <a:srgbClr val="CC006A"/>
                </a:solidFill>
                <a:tailEnd type="stealth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>
                <a:off x="2296795" y="2154279"/>
                <a:ext cx="2279004" cy="0"/>
              </a:xfrm>
              <a:prstGeom prst="straightConnector1">
                <a:avLst/>
              </a:prstGeom>
              <a:ln w="28575">
                <a:solidFill>
                  <a:srgbClr val="CC006A"/>
                </a:solidFill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/>
            <p:cNvGrpSpPr/>
            <p:nvPr/>
          </p:nvGrpSpPr>
          <p:grpSpPr>
            <a:xfrm rot="263285">
              <a:off x="3431463" y="2630190"/>
              <a:ext cx="1635450" cy="153170"/>
              <a:chOff x="729125" y="1967204"/>
              <a:chExt cx="3870395" cy="153170"/>
            </a:xfrm>
          </p:grpSpPr>
          <p:cxnSp>
            <p:nvCxnSpPr>
              <p:cNvPr id="86" name="Straight Arrow Connector 85"/>
              <p:cNvCxnSpPr/>
              <p:nvPr/>
            </p:nvCxnSpPr>
            <p:spPr>
              <a:xfrm rot="21336715" flipV="1">
                <a:off x="729125" y="2068656"/>
                <a:ext cx="1930808" cy="51718"/>
              </a:xfrm>
              <a:prstGeom prst="straightConnector1">
                <a:avLst/>
              </a:prstGeom>
              <a:ln w="28575">
                <a:solidFill>
                  <a:srgbClr val="CC006A"/>
                </a:solidFill>
                <a:tailEnd type="stealth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 rot="21336715" flipV="1">
                <a:off x="2470929" y="1967204"/>
                <a:ext cx="2128591" cy="41630"/>
              </a:xfrm>
              <a:prstGeom prst="straightConnector1">
                <a:avLst/>
              </a:prstGeom>
              <a:ln w="28575">
                <a:solidFill>
                  <a:srgbClr val="CC006A"/>
                </a:solidFill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87"/>
          <p:cNvGrpSpPr/>
          <p:nvPr/>
        </p:nvGrpSpPr>
        <p:grpSpPr>
          <a:xfrm>
            <a:off x="5030348" y="2398263"/>
            <a:ext cx="3287829" cy="494778"/>
            <a:chOff x="626745" y="1644650"/>
            <a:chExt cx="8123555" cy="1997268"/>
          </a:xfrm>
        </p:grpSpPr>
        <p:cxnSp>
          <p:nvCxnSpPr>
            <p:cNvPr id="89" name="Straight Arrow Connector 88"/>
            <p:cNvCxnSpPr/>
            <p:nvPr/>
          </p:nvCxnSpPr>
          <p:spPr>
            <a:xfrm>
              <a:off x="626745" y="1644650"/>
              <a:ext cx="8123555" cy="1997268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4575800" y="2608828"/>
              <a:ext cx="2453650" cy="610622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626745" y="1644650"/>
              <a:ext cx="1760855" cy="431800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180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51" grpId="0"/>
      <p:bldP spid="51" grpId="1"/>
      <p:bldP spid="52" grpId="0"/>
      <p:bldP spid="52" grpId="1"/>
      <p:bldP spid="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60" y="328781"/>
            <a:ext cx="7406640" cy="446265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CA" sz="2400" b="1" dirty="0" smtClean="0"/>
              <a:t>Negative </a:t>
            </a:r>
            <a:r>
              <a:rPr lang="en-CA" sz="2400" b="1" dirty="0"/>
              <a:t>Meniscus </a:t>
            </a:r>
            <a:endParaRPr lang="en-CA" sz="2400" b="1" dirty="0" smtClean="0"/>
          </a:p>
          <a:p>
            <a:r>
              <a:rPr lang="en-CA" sz="2400" dirty="0" smtClean="0"/>
              <a:t>a </a:t>
            </a:r>
            <a:r>
              <a:rPr lang="en-CA" sz="2400" dirty="0"/>
              <a:t>modified form of the </a:t>
            </a:r>
            <a:r>
              <a:rPr lang="en-CA" sz="2400" dirty="0" smtClean="0"/>
              <a:t>diverging </a:t>
            </a:r>
            <a:r>
              <a:rPr lang="en-CA" sz="2400" dirty="0"/>
              <a:t>lens shape. </a:t>
            </a:r>
            <a:endParaRPr lang="en-CA" sz="2400" dirty="0" smtClean="0"/>
          </a:p>
          <a:p>
            <a:r>
              <a:rPr lang="en-CA" sz="2400" dirty="0" smtClean="0"/>
              <a:t>More cosmetically </a:t>
            </a:r>
            <a:r>
              <a:rPr lang="en-CA" sz="2400" dirty="0"/>
              <a:t>appealing than a basic </a:t>
            </a:r>
            <a:r>
              <a:rPr lang="en-CA" sz="2400" dirty="0" smtClean="0"/>
              <a:t>concave lens, but it is also thinner in the middle and thicker on the edges</a:t>
            </a:r>
            <a:endParaRPr lang="en-CA" sz="2400" dirty="0"/>
          </a:p>
          <a:p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6046" y="549164"/>
            <a:ext cx="7543800" cy="642739"/>
          </a:xfrm>
        </p:spPr>
        <p:txBody>
          <a:bodyPr/>
          <a:lstStyle/>
          <a:p>
            <a:r>
              <a:rPr lang="en-CA" dirty="0" smtClean="0"/>
              <a:t>Myopia</a:t>
            </a:r>
            <a:endParaRPr lang="en-CA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5" y="3756873"/>
            <a:ext cx="7556765" cy="2261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055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YouTube: The Eye, Focus and Optical Lens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Correcting sight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41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the Eye</a:t>
            </a:r>
            <a:endParaRPr lang="en-US" dirty="0"/>
          </a:p>
        </p:txBody>
      </p:sp>
      <p:pic>
        <p:nvPicPr>
          <p:cNvPr id="5" name="Picture 4" descr="eye_diagram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8" b="97744" l="2323" r="90968">
                        <a14:foregroundMark x1="17548" y1="55075" x2="17548" y2="55075"/>
                        <a14:foregroundMark x1="12645" y1="69925" x2="12645" y2="69925"/>
                        <a14:foregroundMark x1="10323" y1="69549" x2="10323" y2="69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091" r="4905" b="-1471"/>
          <a:stretch/>
        </p:blipFill>
        <p:spPr>
          <a:xfrm flipH="1">
            <a:off x="5123486" y="1554715"/>
            <a:ext cx="3568925" cy="2824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" y="2055861"/>
            <a:ext cx="3265129" cy="20280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5928" y="2037189"/>
            <a:ext cx="85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SzPct val="60000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Iris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5928" y="2825496"/>
            <a:ext cx="85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SzPct val="60000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Pupil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6875" y="3714537"/>
            <a:ext cx="85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SzPct val="60000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Cornea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3486" y="4379484"/>
            <a:ext cx="85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SzPct val="60000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Lens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58272" y="4127663"/>
            <a:ext cx="143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SzPct val="60000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Optic nerve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74282" y="1867912"/>
            <a:ext cx="85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SzPct val="60000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Retina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cxnSp>
        <p:nvCxnSpPr>
          <p:cNvPr id="14" name="Straight Connector 13"/>
          <p:cNvCxnSpPr>
            <a:stCxn id="7" idx="3"/>
          </p:cNvCxnSpPr>
          <p:nvPr/>
        </p:nvCxnSpPr>
        <p:spPr>
          <a:xfrm>
            <a:off x="5123486" y="2221855"/>
            <a:ext cx="700648" cy="3620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1"/>
          </p:cNvCxnSpPr>
          <p:nvPr/>
        </p:nvCxnSpPr>
        <p:spPr>
          <a:xfrm flipH="1">
            <a:off x="2572691" y="2221855"/>
            <a:ext cx="1693237" cy="6036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3"/>
          </p:cNvCxnSpPr>
          <p:nvPr/>
        </p:nvCxnSpPr>
        <p:spPr>
          <a:xfrm flipV="1">
            <a:off x="5123486" y="2934255"/>
            <a:ext cx="700648" cy="759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1"/>
          </p:cNvCxnSpPr>
          <p:nvPr/>
        </p:nvCxnSpPr>
        <p:spPr>
          <a:xfrm flipH="1">
            <a:off x="2331843" y="3010162"/>
            <a:ext cx="19340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014010" y="3284614"/>
            <a:ext cx="538255" cy="5802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824134" y="3010162"/>
            <a:ext cx="156910" cy="148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1" idx="0"/>
          </p:cNvCxnSpPr>
          <p:nvPr/>
        </p:nvCxnSpPr>
        <p:spPr>
          <a:xfrm flipV="1">
            <a:off x="7975342" y="3284614"/>
            <a:ext cx="147792" cy="8430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2"/>
          </p:cNvCxnSpPr>
          <p:nvPr/>
        </p:nvCxnSpPr>
        <p:spPr>
          <a:xfrm flipH="1">
            <a:off x="7674282" y="2237244"/>
            <a:ext cx="428779" cy="5882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53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YouTube: Anatomy and function of the eye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YouTube: Bill Nye – The Eyeball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 to watch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79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eye_diagram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8" b="97744" l="2323" r="90968">
                        <a14:foregroundMark x1="17548" y1="55075" x2="17548" y2="55075"/>
                        <a14:foregroundMark x1="12645" y1="69925" x2="12645" y2="69925"/>
                        <a14:foregroundMark x1="10323" y1="69549" x2="10323" y2="69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9206" b="6698"/>
          <a:stretch/>
        </p:blipFill>
        <p:spPr>
          <a:xfrm flipH="1">
            <a:off x="3641291" y="-51544"/>
            <a:ext cx="5472941" cy="49513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Seeing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 flipH="1">
            <a:off x="5293728" y="1923790"/>
            <a:ext cx="751472" cy="1358348"/>
            <a:chOff x="4289027" y="1034979"/>
            <a:chExt cx="438150" cy="2333588"/>
          </a:xfrm>
        </p:grpSpPr>
        <p:sp>
          <p:nvSpPr>
            <p:cNvPr id="6" name="Delay 5"/>
            <p:cNvSpPr/>
            <p:nvPr/>
          </p:nvSpPr>
          <p:spPr>
            <a:xfrm flipH="1">
              <a:off x="4289027" y="1034979"/>
              <a:ext cx="243042" cy="2333562"/>
            </a:xfrm>
            <a:custGeom>
              <a:avLst/>
              <a:gdLst>
                <a:gd name="connsiteX0" fmla="*/ 0 w 166842"/>
                <a:gd name="connsiteY0" fmla="*/ 0 h 2333561"/>
                <a:gd name="connsiteX1" fmla="*/ 83421 w 166842"/>
                <a:gd name="connsiteY1" fmla="*/ 0 h 2333561"/>
                <a:gd name="connsiteX2" fmla="*/ 166842 w 166842"/>
                <a:gd name="connsiteY2" fmla="*/ 1166781 h 2333561"/>
                <a:gd name="connsiteX3" fmla="*/ 83421 w 166842"/>
                <a:gd name="connsiteY3" fmla="*/ 2333562 h 2333561"/>
                <a:gd name="connsiteX4" fmla="*/ 0 w 166842"/>
                <a:gd name="connsiteY4" fmla="*/ 2333561 h 2333561"/>
                <a:gd name="connsiteX5" fmla="*/ 0 w 166842"/>
                <a:gd name="connsiteY5" fmla="*/ 0 h 2333561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  <a:gd name="connsiteX5" fmla="*/ 0 w 243042"/>
                <a:gd name="connsiteY5" fmla="*/ 0 h 2333562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  <a:gd name="connsiteX5" fmla="*/ 91440 w 243042"/>
                <a:gd name="connsiteY5" fmla="*/ 91440 h 2333562"/>
                <a:gd name="connsiteX0" fmla="*/ 581660 w 824702"/>
                <a:gd name="connsiteY0" fmla="*/ 0 h 2333562"/>
                <a:gd name="connsiteX1" fmla="*/ 665081 w 824702"/>
                <a:gd name="connsiteY1" fmla="*/ 0 h 2333562"/>
                <a:gd name="connsiteX2" fmla="*/ 824702 w 824702"/>
                <a:gd name="connsiteY2" fmla="*/ 1173131 h 2333562"/>
                <a:gd name="connsiteX3" fmla="*/ 665081 w 824702"/>
                <a:gd name="connsiteY3" fmla="*/ 2333562 h 2333562"/>
                <a:gd name="connsiteX4" fmla="*/ 581660 w 824702"/>
                <a:gd name="connsiteY4" fmla="*/ 2333561 h 2333562"/>
                <a:gd name="connsiteX5" fmla="*/ 0 w 824702"/>
                <a:gd name="connsiteY5" fmla="*/ 694690 h 2333562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042" h="2333562">
                  <a:moveTo>
                    <a:pt x="0" y="0"/>
                  </a:moveTo>
                  <a:lnTo>
                    <a:pt x="83421" y="0"/>
                  </a:lnTo>
                  <a:cubicBezTo>
                    <a:pt x="129493" y="0"/>
                    <a:pt x="243042" y="528736"/>
                    <a:pt x="243042" y="1173131"/>
                  </a:cubicBezTo>
                  <a:cubicBezTo>
                    <a:pt x="243042" y="1817526"/>
                    <a:pt x="129493" y="2333562"/>
                    <a:pt x="83421" y="2333562"/>
                  </a:cubicBezTo>
                  <a:lnTo>
                    <a:pt x="0" y="2333561"/>
                  </a:lnTo>
                </a:path>
              </a:pathLst>
            </a:custGeom>
            <a:solidFill>
              <a:srgbClr val="DFE7FF"/>
            </a:solidFill>
            <a:ln>
              <a:solidFill>
                <a:schemeClr val="tx2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elay 5"/>
            <p:cNvSpPr/>
            <p:nvPr/>
          </p:nvSpPr>
          <p:spPr>
            <a:xfrm>
              <a:off x="4484135" y="1035005"/>
              <a:ext cx="243042" cy="2333562"/>
            </a:xfrm>
            <a:custGeom>
              <a:avLst/>
              <a:gdLst>
                <a:gd name="connsiteX0" fmla="*/ 0 w 166842"/>
                <a:gd name="connsiteY0" fmla="*/ 0 h 2333561"/>
                <a:gd name="connsiteX1" fmla="*/ 83421 w 166842"/>
                <a:gd name="connsiteY1" fmla="*/ 0 h 2333561"/>
                <a:gd name="connsiteX2" fmla="*/ 166842 w 166842"/>
                <a:gd name="connsiteY2" fmla="*/ 1166781 h 2333561"/>
                <a:gd name="connsiteX3" fmla="*/ 83421 w 166842"/>
                <a:gd name="connsiteY3" fmla="*/ 2333562 h 2333561"/>
                <a:gd name="connsiteX4" fmla="*/ 0 w 166842"/>
                <a:gd name="connsiteY4" fmla="*/ 2333561 h 2333561"/>
                <a:gd name="connsiteX5" fmla="*/ 0 w 166842"/>
                <a:gd name="connsiteY5" fmla="*/ 0 h 2333561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  <a:gd name="connsiteX5" fmla="*/ 0 w 243042"/>
                <a:gd name="connsiteY5" fmla="*/ 0 h 2333562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  <a:gd name="connsiteX5" fmla="*/ 91440 w 243042"/>
                <a:gd name="connsiteY5" fmla="*/ 91440 h 2333562"/>
                <a:gd name="connsiteX0" fmla="*/ 581660 w 824702"/>
                <a:gd name="connsiteY0" fmla="*/ 0 h 2333562"/>
                <a:gd name="connsiteX1" fmla="*/ 665081 w 824702"/>
                <a:gd name="connsiteY1" fmla="*/ 0 h 2333562"/>
                <a:gd name="connsiteX2" fmla="*/ 824702 w 824702"/>
                <a:gd name="connsiteY2" fmla="*/ 1173131 h 2333562"/>
                <a:gd name="connsiteX3" fmla="*/ 665081 w 824702"/>
                <a:gd name="connsiteY3" fmla="*/ 2333562 h 2333562"/>
                <a:gd name="connsiteX4" fmla="*/ 581660 w 824702"/>
                <a:gd name="connsiteY4" fmla="*/ 2333561 h 2333562"/>
                <a:gd name="connsiteX5" fmla="*/ 0 w 824702"/>
                <a:gd name="connsiteY5" fmla="*/ 694690 h 2333562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042" h="2333562">
                  <a:moveTo>
                    <a:pt x="0" y="0"/>
                  </a:moveTo>
                  <a:lnTo>
                    <a:pt x="83421" y="0"/>
                  </a:lnTo>
                  <a:cubicBezTo>
                    <a:pt x="129493" y="0"/>
                    <a:pt x="243042" y="528736"/>
                    <a:pt x="243042" y="1173131"/>
                  </a:cubicBezTo>
                  <a:cubicBezTo>
                    <a:pt x="243042" y="1817526"/>
                    <a:pt x="129493" y="2333562"/>
                    <a:pt x="83421" y="2333562"/>
                  </a:cubicBezTo>
                  <a:lnTo>
                    <a:pt x="0" y="2333561"/>
                  </a:lnTo>
                </a:path>
              </a:pathLst>
            </a:custGeom>
            <a:solidFill>
              <a:srgbClr val="DFE7FF"/>
            </a:solidFill>
            <a:ln>
              <a:solidFill>
                <a:schemeClr val="tx2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5677960" y="1034025"/>
            <a:ext cx="0" cy="3271278"/>
          </a:xfrm>
          <a:prstGeom prst="line">
            <a:avLst/>
          </a:prstGeom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42" y="2160996"/>
            <a:ext cx="9279814" cy="822891"/>
            <a:chOff x="171842" y="2160996"/>
            <a:chExt cx="9279814" cy="822891"/>
          </a:xfrm>
        </p:grpSpPr>
        <p:sp>
          <p:nvSpPr>
            <p:cNvPr id="9" name="TextBox 8"/>
            <p:cNvSpPr txBox="1"/>
            <p:nvPr/>
          </p:nvSpPr>
          <p:spPr>
            <a:xfrm>
              <a:off x="3511761" y="2645333"/>
              <a:ext cx="3789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000000"/>
                  </a:solidFill>
                  <a:latin typeface="Calibri"/>
                  <a:cs typeface="Calibri"/>
                </a:rPr>
                <a:t>F</a:t>
              </a:r>
              <a:r>
                <a:rPr lang="en-US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’</a:t>
              </a:r>
              <a:endParaRPr lang="en-US" sz="1600" i="1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71842" y="2601843"/>
              <a:ext cx="9279814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3634940" y="2563969"/>
              <a:ext cx="81364" cy="81364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449798" y="2160996"/>
              <a:ext cx="3277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000000"/>
                  </a:solidFill>
                  <a:latin typeface="Calibri"/>
                  <a:cs typeface="Calibri"/>
                </a:rPr>
                <a:t>F</a:t>
              </a:r>
              <a:endParaRPr lang="en-US" sz="1600" i="1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572977" y="2563969"/>
              <a:ext cx="81364" cy="81364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37040" y="2248684"/>
            <a:ext cx="5143389" cy="91401"/>
            <a:chOff x="626745" y="1644650"/>
            <a:chExt cx="3949055" cy="0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626745" y="1644650"/>
              <a:ext cx="1760855" cy="0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2296795" y="1644650"/>
              <a:ext cx="2279005" cy="0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5686891" y="2247603"/>
            <a:ext cx="3222945" cy="580543"/>
            <a:chOff x="5920629" y="1923790"/>
            <a:chExt cx="1948243" cy="942357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5924125" y="1923790"/>
              <a:ext cx="1944747" cy="942357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920629" y="1923790"/>
              <a:ext cx="751104" cy="366443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521515" y="2247603"/>
            <a:ext cx="8379855" cy="580543"/>
            <a:chOff x="626745" y="1644650"/>
            <a:chExt cx="8123555" cy="1997268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626745" y="1644650"/>
              <a:ext cx="8123555" cy="1997268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575800" y="2608828"/>
              <a:ext cx="2453650" cy="610622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626745" y="1644650"/>
              <a:ext cx="1760855" cy="431800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/>
          <p:cNvCxnSpPr/>
          <p:nvPr/>
        </p:nvCxnSpPr>
        <p:spPr>
          <a:xfrm flipH="1">
            <a:off x="8885503" y="1934020"/>
            <a:ext cx="13095" cy="1348103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32" b="95114" l="10000" r="90000">
                        <a14:foregroundMark x1="56477" y1="51250" x2="56477" y2="51250"/>
                        <a14:foregroundMark x1="65000" y1="54886" x2="65000" y2="54886"/>
                        <a14:foregroundMark x1="55682" y1="53750" x2="55682" y2="53750"/>
                        <a14:foregroundMark x1="38182" y1="86364" x2="38182" y2="86364"/>
                        <a14:foregroundMark x1="39091" y1="67045" x2="39091" y2="67045"/>
                        <a14:foregroundMark x1="57841" y1="65909" x2="57841" y2="65909"/>
                        <a14:foregroundMark x1="57386" y1="68636" x2="57386" y2="68636"/>
                        <a14:foregroundMark x1="37500" y1="64432" x2="37500" y2="64432"/>
                        <a14:foregroundMark x1="53864" y1="82727" x2="53864" y2="82727"/>
                        <a14:foregroundMark x1="56136" y1="85682" x2="56136" y2="85682"/>
                        <a14:foregroundMark x1="60795" y1="86136" x2="60795" y2="86136"/>
                        <a14:foregroundMark x1="66932" y1="82727" x2="66932" y2="82727"/>
                        <a14:foregroundMark x1="70909" y1="85909" x2="70909" y2="85909"/>
                        <a14:foregroundMark x1="26023" y1="83409" x2="26023" y2="83409"/>
                        <a14:foregroundMark x1="24205" y1="87386" x2="24205" y2="87386"/>
                        <a14:foregroundMark x1="32841" y1="87159" x2="32841" y2="87159"/>
                        <a14:foregroundMark x1="37045" y1="89205" x2="37045" y2="89205"/>
                        <a14:foregroundMark x1="44545" y1="86591" x2="44545" y2="86591"/>
                        <a14:foregroundMark x1="49659" y1="84545" x2="49659" y2="84545"/>
                        <a14:foregroundMark x1="27500" y1="85227" x2="27500" y2="85227"/>
                        <a14:backgroundMark x1="56591" y1="62841" x2="56591" y2="62841"/>
                        <a14:backgroundMark x1="41477" y1="62841" x2="41477" y2="62841"/>
                        <a14:backgroundMark x1="43295" y1="65682" x2="43295" y2="65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8627533" y="2343873"/>
            <a:ext cx="515940" cy="51594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31474" y="3112861"/>
            <a:ext cx="707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object</a:t>
            </a:r>
            <a:endParaRPr 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152500" y="3042690"/>
            <a:ext cx="692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image</a:t>
            </a:r>
            <a:endParaRPr 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123218" y="1764743"/>
            <a:ext cx="65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62626"/>
                </a:solidFill>
                <a:latin typeface="Calibri"/>
                <a:cs typeface="Calibri"/>
              </a:rPr>
              <a:t>Retina</a:t>
            </a:r>
            <a:endParaRPr lang="en-US" sz="1400" dirty="0">
              <a:solidFill>
                <a:srgbClr val="262626"/>
              </a:solidFill>
              <a:latin typeface="Calibri"/>
              <a:cs typeface="Calibri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58250" y="1204455"/>
            <a:ext cx="460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  <a:latin typeface="Times"/>
                <a:cs typeface="Times"/>
              </a:rPr>
              <a:t>d</a:t>
            </a:r>
            <a:r>
              <a:rPr lang="en-US" sz="2000" baseline="-25000" dirty="0" smtClean="0">
                <a:solidFill>
                  <a:srgbClr val="000000"/>
                </a:solidFill>
                <a:latin typeface="Times"/>
                <a:cs typeface="Times"/>
              </a:rPr>
              <a:t>o</a:t>
            </a:r>
            <a:endParaRPr lang="en-US" sz="2000" i="1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67942" y="3536763"/>
            <a:ext cx="422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  <a:latin typeface="Times"/>
                <a:cs typeface="Times"/>
              </a:rPr>
              <a:t>d</a:t>
            </a:r>
            <a:r>
              <a:rPr lang="en-US" sz="2000" baseline="-25000" dirty="0" smtClean="0">
                <a:solidFill>
                  <a:srgbClr val="000000"/>
                </a:solidFill>
                <a:latin typeface="Times"/>
                <a:cs typeface="Times"/>
              </a:rPr>
              <a:t>i</a:t>
            </a:r>
            <a:endParaRPr lang="en-US" sz="2000" i="1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637313" y="1201270"/>
            <a:ext cx="345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  <a:latin typeface="Times"/>
                <a:cs typeface="Times"/>
              </a:rPr>
              <a:t>f</a:t>
            </a:r>
            <a:endParaRPr lang="en-US" sz="2000" i="1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537041" y="1619670"/>
            <a:ext cx="5136330" cy="0"/>
          </a:xfrm>
          <a:prstGeom prst="straightConnector1">
            <a:avLst/>
          </a:prstGeom>
          <a:ln>
            <a:solidFill>
              <a:schemeClr val="bg1"/>
            </a:solidFill>
            <a:prstDash val="solid"/>
            <a:headEnd type="stealth" w="lg" len="med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5673372" y="3552171"/>
            <a:ext cx="3223370" cy="0"/>
          </a:xfrm>
          <a:prstGeom prst="straightConnector1">
            <a:avLst/>
          </a:prstGeom>
          <a:ln>
            <a:solidFill>
              <a:schemeClr val="bg1"/>
            </a:solidFill>
            <a:prstDash val="solid"/>
            <a:headEnd type="stealth" w="lg" len="med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5686893" y="1626884"/>
            <a:ext cx="1886084" cy="0"/>
          </a:xfrm>
          <a:prstGeom prst="straightConnector1">
            <a:avLst/>
          </a:prstGeom>
          <a:ln>
            <a:solidFill>
              <a:schemeClr val="bg1"/>
            </a:solidFill>
            <a:prstDash val="solid"/>
            <a:headEnd type="stealth" w="lg" len="med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32" b="95114" l="10000" r="90000">
                        <a14:foregroundMark x1="56477" y1="51250" x2="56477" y2="51250"/>
                        <a14:foregroundMark x1="65000" y1="54886" x2="65000" y2="54886"/>
                        <a14:foregroundMark x1="55682" y1="53750" x2="55682" y2="53750"/>
                        <a14:foregroundMark x1="38182" y1="86364" x2="38182" y2="86364"/>
                        <a14:foregroundMark x1="39091" y1="67045" x2="39091" y2="67045"/>
                        <a14:foregroundMark x1="57841" y1="65909" x2="57841" y2="65909"/>
                        <a14:foregroundMark x1="57386" y1="68636" x2="57386" y2="68636"/>
                        <a14:foregroundMark x1="37500" y1="64432" x2="37500" y2="64432"/>
                        <a14:foregroundMark x1="53864" y1="82727" x2="53864" y2="82727"/>
                        <a14:foregroundMark x1="56136" y1="85682" x2="56136" y2="85682"/>
                        <a14:foregroundMark x1="60795" y1="86136" x2="60795" y2="86136"/>
                        <a14:foregroundMark x1="66932" y1="82727" x2="66932" y2="82727"/>
                        <a14:foregroundMark x1="70909" y1="85909" x2="70909" y2="85909"/>
                        <a14:foregroundMark x1="26023" y1="83409" x2="26023" y2="83409"/>
                        <a14:foregroundMark x1="24205" y1="87386" x2="24205" y2="87386"/>
                        <a14:foregroundMark x1="32841" y1="87159" x2="32841" y2="87159"/>
                        <a14:foregroundMark x1="37045" y1="89205" x2="37045" y2="89205"/>
                        <a14:foregroundMark x1="44545" y1="86591" x2="44545" y2="86591"/>
                        <a14:foregroundMark x1="49659" y1="84545" x2="49659" y2="84545"/>
                        <a14:foregroundMark x1="27500" y1="85227" x2="27500" y2="85227"/>
                        <a14:backgroundMark x1="56591" y1="62841" x2="56591" y2="62841"/>
                        <a14:backgroundMark x1="41477" y1="62841" x2="41477" y2="62841"/>
                        <a14:backgroundMark x1="43295" y1="65682" x2="43295" y2="65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" y="2160996"/>
            <a:ext cx="881694" cy="88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8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eye_diagram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26" b="100000" l="0" r="8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641291" y="-51544"/>
            <a:ext cx="5472941" cy="49513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Focusing on objects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 flipH="1">
            <a:off x="5293728" y="1923790"/>
            <a:ext cx="751472" cy="1358348"/>
            <a:chOff x="4289027" y="1034979"/>
            <a:chExt cx="438150" cy="2333588"/>
          </a:xfrm>
        </p:grpSpPr>
        <p:sp>
          <p:nvSpPr>
            <p:cNvPr id="6" name="Delay 5"/>
            <p:cNvSpPr/>
            <p:nvPr/>
          </p:nvSpPr>
          <p:spPr>
            <a:xfrm flipH="1">
              <a:off x="4289027" y="1034979"/>
              <a:ext cx="243042" cy="2333562"/>
            </a:xfrm>
            <a:custGeom>
              <a:avLst/>
              <a:gdLst>
                <a:gd name="connsiteX0" fmla="*/ 0 w 166842"/>
                <a:gd name="connsiteY0" fmla="*/ 0 h 2333561"/>
                <a:gd name="connsiteX1" fmla="*/ 83421 w 166842"/>
                <a:gd name="connsiteY1" fmla="*/ 0 h 2333561"/>
                <a:gd name="connsiteX2" fmla="*/ 166842 w 166842"/>
                <a:gd name="connsiteY2" fmla="*/ 1166781 h 2333561"/>
                <a:gd name="connsiteX3" fmla="*/ 83421 w 166842"/>
                <a:gd name="connsiteY3" fmla="*/ 2333562 h 2333561"/>
                <a:gd name="connsiteX4" fmla="*/ 0 w 166842"/>
                <a:gd name="connsiteY4" fmla="*/ 2333561 h 2333561"/>
                <a:gd name="connsiteX5" fmla="*/ 0 w 166842"/>
                <a:gd name="connsiteY5" fmla="*/ 0 h 2333561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  <a:gd name="connsiteX5" fmla="*/ 0 w 243042"/>
                <a:gd name="connsiteY5" fmla="*/ 0 h 2333562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  <a:gd name="connsiteX5" fmla="*/ 91440 w 243042"/>
                <a:gd name="connsiteY5" fmla="*/ 91440 h 2333562"/>
                <a:gd name="connsiteX0" fmla="*/ 581660 w 824702"/>
                <a:gd name="connsiteY0" fmla="*/ 0 h 2333562"/>
                <a:gd name="connsiteX1" fmla="*/ 665081 w 824702"/>
                <a:gd name="connsiteY1" fmla="*/ 0 h 2333562"/>
                <a:gd name="connsiteX2" fmla="*/ 824702 w 824702"/>
                <a:gd name="connsiteY2" fmla="*/ 1173131 h 2333562"/>
                <a:gd name="connsiteX3" fmla="*/ 665081 w 824702"/>
                <a:gd name="connsiteY3" fmla="*/ 2333562 h 2333562"/>
                <a:gd name="connsiteX4" fmla="*/ 581660 w 824702"/>
                <a:gd name="connsiteY4" fmla="*/ 2333561 h 2333562"/>
                <a:gd name="connsiteX5" fmla="*/ 0 w 824702"/>
                <a:gd name="connsiteY5" fmla="*/ 694690 h 2333562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042" h="2333562">
                  <a:moveTo>
                    <a:pt x="0" y="0"/>
                  </a:moveTo>
                  <a:lnTo>
                    <a:pt x="83421" y="0"/>
                  </a:lnTo>
                  <a:cubicBezTo>
                    <a:pt x="129493" y="0"/>
                    <a:pt x="243042" y="528736"/>
                    <a:pt x="243042" y="1173131"/>
                  </a:cubicBezTo>
                  <a:cubicBezTo>
                    <a:pt x="243042" y="1817526"/>
                    <a:pt x="129493" y="2333562"/>
                    <a:pt x="83421" y="2333562"/>
                  </a:cubicBezTo>
                  <a:lnTo>
                    <a:pt x="0" y="2333561"/>
                  </a:lnTo>
                </a:path>
              </a:pathLst>
            </a:custGeom>
            <a:solidFill>
              <a:srgbClr val="DFE7FF"/>
            </a:solidFill>
            <a:ln>
              <a:solidFill>
                <a:schemeClr val="tx2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elay 5"/>
            <p:cNvSpPr/>
            <p:nvPr/>
          </p:nvSpPr>
          <p:spPr>
            <a:xfrm>
              <a:off x="4484135" y="1035005"/>
              <a:ext cx="243042" cy="2333562"/>
            </a:xfrm>
            <a:custGeom>
              <a:avLst/>
              <a:gdLst>
                <a:gd name="connsiteX0" fmla="*/ 0 w 166842"/>
                <a:gd name="connsiteY0" fmla="*/ 0 h 2333561"/>
                <a:gd name="connsiteX1" fmla="*/ 83421 w 166842"/>
                <a:gd name="connsiteY1" fmla="*/ 0 h 2333561"/>
                <a:gd name="connsiteX2" fmla="*/ 166842 w 166842"/>
                <a:gd name="connsiteY2" fmla="*/ 1166781 h 2333561"/>
                <a:gd name="connsiteX3" fmla="*/ 83421 w 166842"/>
                <a:gd name="connsiteY3" fmla="*/ 2333562 h 2333561"/>
                <a:gd name="connsiteX4" fmla="*/ 0 w 166842"/>
                <a:gd name="connsiteY4" fmla="*/ 2333561 h 2333561"/>
                <a:gd name="connsiteX5" fmla="*/ 0 w 166842"/>
                <a:gd name="connsiteY5" fmla="*/ 0 h 2333561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  <a:gd name="connsiteX5" fmla="*/ 0 w 243042"/>
                <a:gd name="connsiteY5" fmla="*/ 0 h 2333562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  <a:gd name="connsiteX5" fmla="*/ 91440 w 243042"/>
                <a:gd name="connsiteY5" fmla="*/ 91440 h 2333562"/>
                <a:gd name="connsiteX0" fmla="*/ 581660 w 824702"/>
                <a:gd name="connsiteY0" fmla="*/ 0 h 2333562"/>
                <a:gd name="connsiteX1" fmla="*/ 665081 w 824702"/>
                <a:gd name="connsiteY1" fmla="*/ 0 h 2333562"/>
                <a:gd name="connsiteX2" fmla="*/ 824702 w 824702"/>
                <a:gd name="connsiteY2" fmla="*/ 1173131 h 2333562"/>
                <a:gd name="connsiteX3" fmla="*/ 665081 w 824702"/>
                <a:gd name="connsiteY3" fmla="*/ 2333562 h 2333562"/>
                <a:gd name="connsiteX4" fmla="*/ 581660 w 824702"/>
                <a:gd name="connsiteY4" fmla="*/ 2333561 h 2333562"/>
                <a:gd name="connsiteX5" fmla="*/ 0 w 824702"/>
                <a:gd name="connsiteY5" fmla="*/ 694690 h 2333562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042" h="2333562">
                  <a:moveTo>
                    <a:pt x="0" y="0"/>
                  </a:moveTo>
                  <a:lnTo>
                    <a:pt x="83421" y="0"/>
                  </a:lnTo>
                  <a:cubicBezTo>
                    <a:pt x="129493" y="0"/>
                    <a:pt x="243042" y="528736"/>
                    <a:pt x="243042" y="1173131"/>
                  </a:cubicBezTo>
                  <a:cubicBezTo>
                    <a:pt x="243042" y="1817526"/>
                    <a:pt x="129493" y="2333562"/>
                    <a:pt x="83421" y="2333562"/>
                  </a:cubicBezTo>
                  <a:lnTo>
                    <a:pt x="0" y="2333561"/>
                  </a:lnTo>
                </a:path>
              </a:pathLst>
            </a:custGeom>
            <a:solidFill>
              <a:srgbClr val="DFE7FF"/>
            </a:solidFill>
            <a:ln>
              <a:solidFill>
                <a:schemeClr val="tx2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5677960" y="1034025"/>
            <a:ext cx="0" cy="3271278"/>
          </a:xfrm>
          <a:prstGeom prst="line">
            <a:avLst/>
          </a:prstGeom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42" y="2160996"/>
            <a:ext cx="9279814" cy="822891"/>
            <a:chOff x="171842" y="2160996"/>
            <a:chExt cx="9279814" cy="822891"/>
          </a:xfrm>
        </p:grpSpPr>
        <p:sp>
          <p:nvSpPr>
            <p:cNvPr id="9" name="TextBox 8"/>
            <p:cNvSpPr txBox="1"/>
            <p:nvPr/>
          </p:nvSpPr>
          <p:spPr>
            <a:xfrm>
              <a:off x="3511761" y="2645333"/>
              <a:ext cx="3789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000000"/>
                  </a:solidFill>
                  <a:latin typeface="Calibri"/>
                  <a:cs typeface="Calibri"/>
                </a:rPr>
                <a:t>F</a:t>
              </a:r>
              <a:r>
                <a:rPr lang="en-US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’</a:t>
              </a:r>
              <a:endParaRPr lang="en-US" sz="1600" i="1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71842" y="2601843"/>
              <a:ext cx="9279814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3634940" y="2563969"/>
              <a:ext cx="81364" cy="81364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449798" y="2160996"/>
              <a:ext cx="3277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000000"/>
                  </a:solidFill>
                  <a:latin typeface="Calibri"/>
                  <a:cs typeface="Calibri"/>
                </a:rPr>
                <a:t>F</a:t>
              </a:r>
              <a:endParaRPr lang="en-US" sz="1600" i="1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572977" y="2563969"/>
              <a:ext cx="81364" cy="81364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879600" y="2248684"/>
            <a:ext cx="3800829" cy="91401"/>
            <a:chOff x="626745" y="1644650"/>
            <a:chExt cx="3949055" cy="0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626745" y="1644650"/>
              <a:ext cx="1760855" cy="0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2296795" y="1644650"/>
              <a:ext cx="2279005" cy="0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5686891" y="2247603"/>
            <a:ext cx="3222945" cy="580543"/>
            <a:chOff x="5920629" y="1923790"/>
            <a:chExt cx="1948243" cy="942357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5924125" y="1923790"/>
              <a:ext cx="1944747" cy="942357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920629" y="1923790"/>
              <a:ext cx="751104" cy="366443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879600" y="2248683"/>
            <a:ext cx="7030236" cy="672317"/>
            <a:chOff x="626745" y="1644650"/>
            <a:chExt cx="8123555" cy="1997268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626745" y="1644650"/>
              <a:ext cx="8123555" cy="1997268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575800" y="2608828"/>
              <a:ext cx="2453650" cy="610622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626745" y="1644650"/>
              <a:ext cx="1760855" cy="431800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/>
          <p:cNvCxnSpPr/>
          <p:nvPr/>
        </p:nvCxnSpPr>
        <p:spPr>
          <a:xfrm flipH="1">
            <a:off x="8885503" y="1934020"/>
            <a:ext cx="13095" cy="1348103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31474" y="3112861"/>
            <a:ext cx="707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object</a:t>
            </a:r>
            <a:endParaRPr 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123218" y="1764743"/>
            <a:ext cx="65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62626"/>
                </a:solidFill>
                <a:latin typeface="Calibri"/>
                <a:cs typeface="Calibri"/>
              </a:rPr>
              <a:t>Retina</a:t>
            </a:r>
            <a:endParaRPr lang="en-US" sz="1400" dirty="0">
              <a:solidFill>
                <a:srgbClr val="262626"/>
              </a:solidFill>
              <a:latin typeface="Calibri"/>
              <a:cs typeface="Calibri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23908" y="1219560"/>
            <a:ext cx="460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  <a:latin typeface="Times"/>
                <a:cs typeface="Times"/>
              </a:rPr>
              <a:t>d</a:t>
            </a:r>
            <a:r>
              <a:rPr lang="en-US" sz="2000" baseline="-25000" dirty="0" smtClean="0">
                <a:solidFill>
                  <a:srgbClr val="000000"/>
                </a:solidFill>
                <a:latin typeface="Times"/>
                <a:cs typeface="Times"/>
              </a:rPr>
              <a:t>o</a:t>
            </a:r>
            <a:endParaRPr lang="en-US" sz="2000" i="1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67942" y="3536763"/>
            <a:ext cx="422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  <a:latin typeface="Times"/>
                <a:cs typeface="Times"/>
              </a:rPr>
              <a:t>d</a:t>
            </a:r>
            <a:r>
              <a:rPr lang="en-US" sz="2000" baseline="-25000" dirty="0" smtClean="0">
                <a:solidFill>
                  <a:srgbClr val="000000"/>
                </a:solidFill>
                <a:latin typeface="Times"/>
                <a:cs typeface="Times"/>
              </a:rPr>
              <a:t>i</a:t>
            </a:r>
            <a:endParaRPr lang="en-US" sz="2000" i="1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637313" y="1201270"/>
            <a:ext cx="345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  <a:latin typeface="Times"/>
                <a:cs typeface="Times"/>
              </a:rPr>
              <a:t>f</a:t>
            </a:r>
            <a:endParaRPr lang="en-US" sz="2000" i="1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1879600" y="1619670"/>
            <a:ext cx="3793771" cy="0"/>
          </a:xfrm>
          <a:prstGeom prst="straightConnector1">
            <a:avLst/>
          </a:prstGeom>
          <a:ln>
            <a:solidFill>
              <a:schemeClr val="bg1"/>
            </a:solidFill>
            <a:prstDash val="solid"/>
            <a:headEnd type="stealth" w="lg" len="med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5673372" y="3552171"/>
            <a:ext cx="3223370" cy="0"/>
          </a:xfrm>
          <a:prstGeom prst="straightConnector1">
            <a:avLst/>
          </a:prstGeom>
          <a:ln>
            <a:solidFill>
              <a:schemeClr val="bg1"/>
            </a:solidFill>
            <a:prstDash val="solid"/>
            <a:headEnd type="stealth" w="lg" len="med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5686893" y="1626884"/>
            <a:ext cx="1886084" cy="0"/>
          </a:xfrm>
          <a:prstGeom prst="straightConnector1">
            <a:avLst/>
          </a:prstGeom>
          <a:ln>
            <a:solidFill>
              <a:schemeClr val="bg1"/>
            </a:solidFill>
            <a:prstDash val="solid"/>
            <a:headEnd type="stealth" w="lg" len="med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32" b="95114" l="10000" r="90000">
                        <a14:foregroundMark x1="56477" y1="51250" x2="56477" y2="51250"/>
                        <a14:foregroundMark x1="65000" y1="54886" x2="65000" y2="54886"/>
                        <a14:foregroundMark x1="55682" y1="53750" x2="55682" y2="53750"/>
                        <a14:foregroundMark x1="38182" y1="86364" x2="38182" y2="86364"/>
                        <a14:foregroundMark x1="39091" y1="67045" x2="39091" y2="67045"/>
                        <a14:foregroundMark x1="57841" y1="65909" x2="57841" y2="65909"/>
                        <a14:foregroundMark x1="57386" y1="68636" x2="57386" y2="68636"/>
                        <a14:foregroundMark x1="37500" y1="64432" x2="37500" y2="64432"/>
                        <a14:foregroundMark x1="53864" y1="82727" x2="53864" y2="82727"/>
                        <a14:foregroundMark x1="56136" y1="85682" x2="56136" y2="85682"/>
                        <a14:foregroundMark x1="60795" y1="86136" x2="60795" y2="86136"/>
                        <a14:foregroundMark x1="66932" y1="82727" x2="66932" y2="82727"/>
                        <a14:foregroundMark x1="70909" y1="85909" x2="70909" y2="85909"/>
                        <a14:foregroundMark x1="26023" y1="83409" x2="26023" y2="83409"/>
                        <a14:foregroundMark x1="24205" y1="87386" x2="24205" y2="87386"/>
                        <a14:foregroundMark x1="32841" y1="87159" x2="32841" y2="87159"/>
                        <a14:foregroundMark x1="37045" y1="89205" x2="37045" y2="89205"/>
                        <a14:foregroundMark x1="44545" y1="86591" x2="44545" y2="86591"/>
                        <a14:foregroundMark x1="49659" y1="84545" x2="49659" y2="84545"/>
                        <a14:foregroundMark x1="27500" y1="85227" x2="27500" y2="85227"/>
                        <a14:backgroundMark x1="56591" y1="62841" x2="56591" y2="62841"/>
                        <a14:backgroundMark x1="41477" y1="62841" x2="41477" y2="62841"/>
                        <a14:backgroundMark x1="43295" y1="65682" x2="43295" y2="65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" y="2160996"/>
            <a:ext cx="881694" cy="88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3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9937E-6 6.56938E-6 L 0.15318 6.56938E-6 " pathEditMode="relative" ptsTypes="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0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eye_diagram.jpg"/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8" b="97744" l="2323" r="90968">
                        <a14:foregroundMark x1="17548" y1="55075" x2="17548" y2="55075"/>
                        <a14:foregroundMark x1="12645" y1="69925" x2="12645" y2="69925"/>
                        <a14:foregroundMark x1="10323" y1="69549" x2="10323" y2="69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9206" b="6698"/>
          <a:stretch/>
        </p:blipFill>
        <p:spPr>
          <a:xfrm flipH="1">
            <a:off x="3641291" y="-51544"/>
            <a:ext cx="5472941" cy="49513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 Accommodation </a:t>
            </a:r>
          </a:p>
        </p:txBody>
      </p:sp>
      <p:grpSp>
        <p:nvGrpSpPr>
          <p:cNvPr id="5" name="Group 4"/>
          <p:cNvGrpSpPr/>
          <p:nvPr/>
        </p:nvGrpSpPr>
        <p:grpSpPr>
          <a:xfrm flipH="1">
            <a:off x="5200595" y="1923790"/>
            <a:ext cx="937738" cy="1358348"/>
            <a:chOff x="4289027" y="1034979"/>
            <a:chExt cx="438150" cy="2333588"/>
          </a:xfrm>
        </p:grpSpPr>
        <p:sp>
          <p:nvSpPr>
            <p:cNvPr id="6" name="Delay 5"/>
            <p:cNvSpPr/>
            <p:nvPr/>
          </p:nvSpPr>
          <p:spPr>
            <a:xfrm flipH="1">
              <a:off x="4289027" y="1034979"/>
              <a:ext cx="243042" cy="2333562"/>
            </a:xfrm>
            <a:custGeom>
              <a:avLst/>
              <a:gdLst>
                <a:gd name="connsiteX0" fmla="*/ 0 w 166842"/>
                <a:gd name="connsiteY0" fmla="*/ 0 h 2333561"/>
                <a:gd name="connsiteX1" fmla="*/ 83421 w 166842"/>
                <a:gd name="connsiteY1" fmla="*/ 0 h 2333561"/>
                <a:gd name="connsiteX2" fmla="*/ 166842 w 166842"/>
                <a:gd name="connsiteY2" fmla="*/ 1166781 h 2333561"/>
                <a:gd name="connsiteX3" fmla="*/ 83421 w 166842"/>
                <a:gd name="connsiteY3" fmla="*/ 2333562 h 2333561"/>
                <a:gd name="connsiteX4" fmla="*/ 0 w 166842"/>
                <a:gd name="connsiteY4" fmla="*/ 2333561 h 2333561"/>
                <a:gd name="connsiteX5" fmla="*/ 0 w 166842"/>
                <a:gd name="connsiteY5" fmla="*/ 0 h 2333561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  <a:gd name="connsiteX5" fmla="*/ 0 w 243042"/>
                <a:gd name="connsiteY5" fmla="*/ 0 h 2333562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  <a:gd name="connsiteX5" fmla="*/ 91440 w 243042"/>
                <a:gd name="connsiteY5" fmla="*/ 91440 h 2333562"/>
                <a:gd name="connsiteX0" fmla="*/ 581660 w 824702"/>
                <a:gd name="connsiteY0" fmla="*/ 0 h 2333562"/>
                <a:gd name="connsiteX1" fmla="*/ 665081 w 824702"/>
                <a:gd name="connsiteY1" fmla="*/ 0 h 2333562"/>
                <a:gd name="connsiteX2" fmla="*/ 824702 w 824702"/>
                <a:gd name="connsiteY2" fmla="*/ 1173131 h 2333562"/>
                <a:gd name="connsiteX3" fmla="*/ 665081 w 824702"/>
                <a:gd name="connsiteY3" fmla="*/ 2333562 h 2333562"/>
                <a:gd name="connsiteX4" fmla="*/ 581660 w 824702"/>
                <a:gd name="connsiteY4" fmla="*/ 2333561 h 2333562"/>
                <a:gd name="connsiteX5" fmla="*/ 0 w 824702"/>
                <a:gd name="connsiteY5" fmla="*/ 694690 h 2333562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042" h="2333562">
                  <a:moveTo>
                    <a:pt x="0" y="0"/>
                  </a:moveTo>
                  <a:lnTo>
                    <a:pt x="83421" y="0"/>
                  </a:lnTo>
                  <a:cubicBezTo>
                    <a:pt x="129493" y="0"/>
                    <a:pt x="243042" y="528736"/>
                    <a:pt x="243042" y="1173131"/>
                  </a:cubicBezTo>
                  <a:cubicBezTo>
                    <a:pt x="243042" y="1817526"/>
                    <a:pt x="129493" y="2333562"/>
                    <a:pt x="83421" y="2333562"/>
                  </a:cubicBezTo>
                  <a:lnTo>
                    <a:pt x="0" y="2333561"/>
                  </a:lnTo>
                </a:path>
              </a:pathLst>
            </a:custGeom>
            <a:solidFill>
              <a:srgbClr val="DFE7FF"/>
            </a:solidFill>
            <a:ln>
              <a:solidFill>
                <a:schemeClr val="tx2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elay 5"/>
            <p:cNvSpPr/>
            <p:nvPr/>
          </p:nvSpPr>
          <p:spPr>
            <a:xfrm>
              <a:off x="4484135" y="1035005"/>
              <a:ext cx="243042" cy="2333562"/>
            </a:xfrm>
            <a:custGeom>
              <a:avLst/>
              <a:gdLst>
                <a:gd name="connsiteX0" fmla="*/ 0 w 166842"/>
                <a:gd name="connsiteY0" fmla="*/ 0 h 2333561"/>
                <a:gd name="connsiteX1" fmla="*/ 83421 w 166842"/>
                <a:gd name="connsiteY1" fmla="*/ 0 h 2333561"/>
                <a:gd name="connsiteX2" fmla="*/ 166842 w 166842"/>
                <a:gd name="connsiteY2" fmla="*/ 1166781 h 2333561"/>
                <a:gd name="connsiteX3" fmla="*/ 83421 w 166842"/>
                <a:gd name="connsiteY3" fmla="*/ 2333562 h 2333561"/>
                <a:gd name="connsiteX4" fmla="*/ 0 w 166842"/>
                <a:gd name="connsiteY4" fmla="*/ 2333561 h 2333561"/>
                <a:gd name="connsiteX5" fmla="*/ 0 w 166842"/>
                <a:gd name="connsiteY5" fmla="*/ 0 h 2333561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  <a:gd name="connsiteX5" fmla="*/ 0 w 243042"/>
                <a:gd name="connsiteY5" fmla="*/ 0 h 2333562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  <a:gd name="connsiteX5" fmla="*/ 91440 w 243042"/>
                <a:gd name="connsiteY5" fmla="*/ 91440 h 2333562"/>
                <a:gd name="connsiteX0" fmla="*/ 581660 w 824702"/>
                <a:gd name="connsiteY0" fmla="*/ 0 h 2333562"/>
                <a:gd name="connsiteX1" fmla="*/ 665081 w 824702"/>
                <a:gd name="connsiteY1" fmla="*/ 0 h 2333562"/>
                <a:gd name="connsiteX2" fmla="*/ 824702 w 824702"/>
                <a:gd name="connsiteY2" fmla="*/ 1173131 h 2333562"/>
                <a:gd name="connsiteX3" fmla="*/ 665081 w 824702"/>
                <a:gd name="connsiteY3" fmla="*/ 2333562 h 2333562"/>
                <a:gd name="connsiteX4" fmla="*/ 581660 w 824702"/>
                <a:gd name="connsiteY4" fmla="*/ 2333561 h 2333562"/>
                <a:gd name="connsiteX5" fmla="*/ 0 w 824702"/>
                <a:gd name="connsiteY5" fmla="*/ 694690 h 2333562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042" h="2333562">
                  <a:moveTo>
                    <a:pt x="0" y="0"/>
                  </a:moveTo>
                  <a:lnTo>
                    <a:pt x="83421" y="0"/>
                  </a:lnTo>
                  <a:cubicBezTo>
                    <a:pt x="129493" y="0"/>
                    <a:pt x="243042" y="528736"/>
                    <a:pt x="243042" y="1173131"/>
                  </a:cubicBezTo>
                  <a:cubicBezTo>
                    <a:pt x="243042" y="1817526"/>
                    <a:pt x="129493" y="2333562"/>
                    <a:pt x="83421" y="2333562"/>
                  </a:cubicBezTo>
                  <a:lnTo>
                    <a:pt x="0" y="2333561"/>
                  </a:lnTo>
                </a:path>
              </a:pathLst>
            </a:custGeom>
            <a:solidFill>
              <a:srgbClr val="DFE7FF"/>
            </a:solidFill>
            <a:ln>
              <a:solidFill>
                <a:schemeClr val="tx2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5677960" y="1034025"/>
            <a:ext cx="0" cy="3271278"/>
          </a:xfrm>
          <a:prstGeom prst="line">
            <a:avLst/>
          </a:prstGeom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11761" y="2645333"/>
            <a:ext cx="378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’</a:t>
            </a:r>
            <a:endParaRPr lang="en-US" sz="1600" i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71842" y="2601843"/>
            <a:ext cx="9279814" cy="0"/>
          </a:xfrm>
          <a:prstGeom prst="line">
            <a:avLst/>
          </a:prstGeom>
          <a:ln>
            <a:solidFill>
              <a:schemeClr val="bg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634940" y="2563969"/>
            <a:ext cx="81364" cy="81364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452712" y="2160996"/>
            <a:ext cx="327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endParaRPr lang="en-US" sz="1600" i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575891" y="2563969"/>
            <a:ext cx="81364" cy="81364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879600" y="2248684"/>
            <a:ext cx="3800829" cy="91401"/>
            <a:chOff x="626745" y="1644650"/>
            <a:chExt cx="3949055" cy="0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626745" y="1644650"/>
              <a:ext cx="1760855" cy="0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2296795" y="1644650"/>
              <a:ext cx="2279005" cy="0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5686891" y="2247603"/>
            <a:ext cx="3222945" cy="673397"/>
            <a:chOff x="5920629" y="1923790"/>
            <a:chExt cx="1948243" cy="942357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5924125" y="1923790"/>
              <a:ext cx="1944747" cy="942357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920629" y="1923790"/>
              <a:ext cx="751104" cy="366443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879600" y="2248683"/>
            <a:ext cx="7030236" cy="672317"/>
            <a:chOff x="626745" y="1644650"/>
            <a:chExt cx="8123555" cy="1997268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626745" y="1644650"/>
              <a:ext cx="8123555" cy="1997268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575800" y="2608828"/>
              <a:ext cx="2453650" cy="610622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626745" y="1644650"/>
              <a:ext cx="1760855" cy="431800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/>
          <p:cNvCxnSpPr/>
          <p:nvPr/>
        </p:nvCxnSpPr>
        <p:spPr>
          <a:xfrm flipH="1">
            <a:off x="8885503" y="1934020"/>
            <a:ext cx="13095" cy="1348103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77240" y="2751723"/>
            <a:ext cx="707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object</a:t>
            </a:r>
            <a:endParaRPr 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123218" y="1764743"/>
            <a:ext cx="65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62626"/>
                </a:solidFill>
                <a:latin typeface="Calibri"/>
                <a:cs typeface="Calibri"/>
              </a:rPr>
              <a:t>Retina</a:t>
            </a:r>
            <a:endParaRPr lang="en-US" sz="1400" dirty="0">
              <a:solidFill>
                <a:srgbClr val="262626"/>
              </a:solidFill>
              <a:latin typeface="Calibri"/>
              <a:cs typeface="Calibri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13921" y="1204455"/>
            <a:ext cx="460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  <a:latin typeface="Times"/>
                <a:cs typeface="Times"/>
              </a:rPr>
              <a:t>d</a:t>
            </a:r>
            <a:r>
              <a:rPr lang="en-US" sz="2000" baseline="-25000" dirty="0" smtClean="0">
                <a:solidFill>
                  <a:srgbClr val="000000"/>
                </a:solidFill>
                <a:latin typeface="Times"/>
                <a:cs typeface="Times"/>
              </a:rPr>
              <a:t>o</a:t>
            </a:r>
            <a:endParaRPr lang="en-US" sz="2000" i="1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67942" y="3536763"/>
            <a:ext cx="422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  <a:latin typeface="Times"/>
                <a:cs typeface="Times"/>
              </a:rPr>
              <a:t>d</a:t>
            </a:r>
            <a:r>
              <a:rPr lang="en-US" sz="2000" baseline="-25000" dirty="0" smtClean="0">
                <a:solidFill>
                  <a:srgbClr val="000000"/>
                </a:solidFill>
                <a:latin typeface="Times"/>
                <a:cs typeface="Times"/>
              </a:rPr>
              <a:t>i</a:t>
            </a:r>
            <a:endParaRPr lang="en-US" sz="2000" i="1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357913" y="1201270"/>
            <a:ext cx="613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solidFill>
                  <a:srgbClr val="000000"/>
                </a:solidFill>
                <a:latin typeface="Times"/>
                <a:cs typeface="Times"/>
              </a:rPr>
              <a:t>f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"/>
                <a:cs typeface="Times"/>
              </a:rPr>
              <a:t>new</a:t>
            </a:r>
            <a:endParaRPr lang="en-US" sz="2000" i="1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1879600" y="1619670"/>
            <a:ext cx="3793771" cy="0"/>
          </a:xfrm>
          <a:prstGeom prst="straightConnector1">
            <a:avLst/>
          </a:prstGeom>
          <a:ln>
            <a:solidFill>
              <a:schemeClr val="bg1"/>
            </a:solidFill>
            <a:prstDash val="solid"/>
            <a:headEnd type="stealth" w="lg" len="med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5673372" y="3552171"/>
            <a:ext cx="3223370" cy="0"/>
          </a:xfrm>
          <a:prstGeom prst="straightConnector1">
            <a:avLst/>
          </a:prstGeom>
          <a:ln>
            <a:solidFill>
              <a:schemeClr val="bg1"/>
            </a:solidFill>
            <a:prstDash val="solid"/>
            <a:headEnd type="stealth" w="lg" len="med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5686893" y="1626884"/>
            <a:ext cx="1678235" cy="0"/>
          </a:xfrm>
          <a:prstGeom prst="straightConnector1">
            <a:avLst/>
          </a:prstGeom>
          <a:ln>
            <a:solidFill>
              <a:schemeClr val="bg1"/>
            </a:solidFill>
            <a:prstDash val="solid"/>
            <a:headEnd type="stealth" w="lg" len="med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32" b="95114" l="10000" r="90000">
                        <a14:foregroundMark x1="56477" y1="51250" x2="56477" y2="51250"/>
                        <a14:foregroundMark x1="65000" y1="54886" x2="65000" y2="54886"/>
                        <a14:foregroundMark x1="55682" y1="53750" x2="55682" y2="53750"/>
                        <a14:foregroundMark x1="38182" y1="86364" x2="38182" y2="86364"/>
                        <a14:foregroundMark x1="39091" y1="67045" x2="39091" y2="67045"/>
                        <a14:foregroundMark x1="57841" y1="65909" x2="57841" y2="65909"/>
                        <a14:foregroundMark x1="57386" y1="68636" x2="57386" y2="68636"/>
                        <a14:foregroundMark x1="37500" y1="64432" x2="37500" y2="64432"/>
                        <a14:foregroundMark x1="53864" y1="82727" x2="53864" y2="82727"/>
                        <a14:foregroundMark x1="56136" y1="85682" x2="56136" y2="85682"/>
                        <a14:foregroundMark x1="60795" y1="86136" x2="60795" y2="86136"/>
                        <a14:foregroundMark x1="66932" y1="82727" x2="66932" y2="82727"/>
                        <a14:foregroundMark x1="70909" y1="85909" x2="70909" y2="85909"/>
                        <a14:foregroundMark x1="26023" y1="83409" x2="26023" y2="83409"/>
                        <a14:foregroundMark x1="24205" y1="87386" x2="24205" y2="87386"/>
                        <a14:foregroundMark x1="32841" y1="87159" x2="32841" y2="87159"/>
                        <a14:foregroundMark x1="37045" y1="89205" x2="37045" y2="89205"/>
                        <a14:foregroundMark x1="44545" y1="86591" x2="44545" y2="86591"/>
                        <a14:foregroundMark x1="49659" y1="84545" x2="49659" y2="84545"/>
                        <a14:foregroundMark x1="27500" y1="85227" x2="27500" y2="85227"/>
                        <a14:backgroundMark x1="56591" y1="62841" x2="56591" y2="62841"/>
                        <a14:backgroundMark x1="41477" y1="62841" x2="41477" y2="62841"/>
                        <a14:backgroundMark x1="43295" y1="65682" x2="43295" y2="65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255" y="2160996"/>
            <a:ext cx="881694" cy="881694"/>
          </a:xfrm>
          <a:prstGeom prst="rect">
            <a:avLst/>
          </a:prstGeom>
        </p:spPr>
      </p:pic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344393"/>
              </p:ext>
            </p:extLst>
          </p:nvPr>
        </p:nvGraphicFramePr>
        <p:xfrm>
          <a:off x="1382713" y="3344863"/>
          <a:ext cx="2725737" cy="134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Equation" r:id="rId7" imgW="876300" imgH="431800" progId="Equation.3">
                  <p:embed/>
                </p:oleObj>
              </mc:Choice>
              <mc:Fallback>
                <p:oleObj name="Equation" r:id="rId7" imgW="876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82713" y="3344863"/>
                        <a:ext cx="2725737" cy="1341437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" name="Picture 4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432" b="95114" l="10000" r="90000">
                        <a14:foregroundMark x1="56477" y1="51250" x2="56477" y2="51250"/>
                        <a14:foregroundMark x1="65000" y1="54886" x2="65000" y2="54886"/>
                        <a14:foregroundMark x1="55682" y1="53750" x2="55682" y2="53750"/>
                        <a14:foregroundMark x1="38182" y1="86364" x2="38182" y2="86364"/>
                        <a14:foregroundMark x1="39091" y1="67045" x2="39091" y2="67045"/>
                        <a14:foregroundMark x1="57841" y1="65909" x2="57841" y2="65909"/>
                        <a14:foregroundMark x1="57386" y1="68636" x2="57386" y2="68636"/>
                        <a14:foregroundMark x1="37500" y1="64432" x2="37500" y2="64432"/>
                        <a14:foregroundMark x1="53864" y1="82727" x2="53864" y2="82727"/>
                        <a14:foregroundMark x1="56136" y1="85682" x2="56136" y2="85682"/>
                        <a14:foregroundMark x1="60795" y1="86136" x2="60795" y2="86136"/>
                        <a14:foregroundMark x1="66932" y1="82727" x2="66932" y2="82727"/>
                        <a14:foregroundMark x1="70909" y1="85909" x2="70909" y2="85909"/>
                        <a14:foregroundMark x1="26023" y1="83409" x2="26023" y2="83409"/>
                        <a14:foregroundMark x1="24205" y1="87386" x2="24205" y2="87386"/>
                        <a14:foregroundMark x1="32841" y1="87159" x2="32841" y2="87159"/>
                        <a14:foregroundMark x1="37045" y1="89205" x2="37045" y2="89205"/>
                        <a14:foregroundMark x1="44545" y1="86591" x2="44545" y2="86591"/>
                        <a14:foregroundMark x1="49659" y1="84545" x2="49659" y2="84545"/>
                        <a14:foregroundMark x1="27500" y1="85227" x2="27500" y2="85227"/>
                        <a14:backgroundMark x1="56591" y1="62841" x2="56591" y2="62841"/>
                        <a14:backgroundMark x1="41477" y1="62841" x2="41477" y2="62841"/>
                        <a14:backgroundMark x1="43295" y1="65682" x2="43295" y2="65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8517467" y="2233807"/>
            <a:ext cx="736072" cy="736072"/>
          </a:xfrm>
          <a:prstGeom prst="rect">
            <a:avLst/>
          </a:prstGeom>
        </p:spPr>
      </p:pic>
      <p:sp>
        <p:nvSpPr>
          <p:cNvPr id="16" name="Left-Right Arrow 15"/>
          <p:cNvSpPr/>
          <p:nvPr/>
        </p:nvSpPr>
        <p:spPr>
          <a:xfrm>
            <a:off x="5304315" y="2451963"/>
            <a:ext cx="752228" cy="299760"/>
          </a:xfrm>
          <a:prstGeom prst="leftRightArrow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3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31 0 " pathEditMode="relative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31 0 " pathEditMode="relative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666 0 " pathEditMode="relative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666 0 " pathEditMode="relative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4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8" grpId="0"/>
      <p:bldP spid="19" grpId="0" animBg="1"/>
      <p:bldP spid="52" grpId="0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Rods and Cones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897" y="490475"/>
            <a:ext cx="7408143" cy="40641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73992" y="4531161"/>
            <a:ext cx="3483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262626"/>
                </a:solidFill>
                <a:hlinkClick r:id="rId3"/>
              </a:rPr>
              <a:t>YouTube: Khan Academy – Photoreceptors</a:t>
            </a:r>
            <a:endParaRPr lang="en-US" sz="14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9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eye_diagram.jpg"/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8" b="97744" l="2323" r="90968">
                        <a14:foregroundMark x1="17548" y1="55075" x2="17548" y2="55075"/>
                        <a14:foregroundMark x1="12645" y1="69925" x2="12645" y2="69925"/>
                        <a14:foregroundMark x1="10323" y1="69549" x2="10323" y2="69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1102" b="6698"/>
          <a:stretch/>
        </p:blipFill>
        <p:spPr>
          <a:xfrm flipH="1">
            <a:off x="3044525" y="-51544"/>
            <a:ext cx="6099474" cy="49513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Hyperopia (Far-sightedness)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 flipH="1">
            <a:off x="4685582" y="1923790"/>
            <a:ext cx="774234" cy="1358348"/>
            <a:chOff x="4289027" y="1034979"/>
            <a:chExt cx="438150" cy="2333588"/>
          </a:xfrm>
        </p:grpSpPr>
        <p:sp>
          <p:nvSpPr>
            <p:cNvPr id="6" name="Delay 5"/>
            <p:cNvSpPr/>
            <p:nvPr/>
          </p:nvSpPr>
          <p:spPr>
            <a:xfrm flipH="1">
              <a:off x="4289027" y="1034979"/>
              <a:ext cx="243042" cy="2333562"/>
            </a:xfrm>
            <a:custGeom>
              <a:avLst/>
              <a:gdLst>
                <a:gd name="connsiteX0" fmla="*/ 0 w 166842"/>
                <a:gd name="connsiteY0" fmla="*/ 0 h 2333561"/>
                <a:gd name="connsiteX1" fmla="*/ 83421 w 166842"/>
                <a:gd name="connsiteY1" fmla="*/ 0 h 2333561"/>
                <a:gd name="connsiteX2" fmla="*/ 166842 w 166842"/>
                <a:gd name="connsiteY2" fmla="*/ 1166781 h 2333561"/>
                <a:gd name="connsiteX3" fmla="*/ 83421 w 166842"/>
                <a:gd name="connsiteY3" fmla="*/ 2333562 h 2333561"/>
                <a:gd name="connsiteX4" fmla="*/ 0 w 166842"/>
                <a:gd name="connsiteY4" fmla="*/ 2333561 h 2333561"/>
                <a:gd name="connsiteX5" fmla="*/ 0 w 166842"/>
                <a:gd name="connsiteY5" fmla="*/ 0 h 2333561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  <a:gd name="connsiteX5" fmla="*/ 0 w 243042"/>
                <a:gd name="connsiteY5" fmla="*/ 0 h 2333562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  <a:gd name="connsiteX5" fmla="*/ 91440 w 243042"/>
                <a:gd name="connsiteY5" fmla="*/ 91440 h 2333562"/>
                <a:gd name="connsiteX0" fmla="*/ 581660 w 824702"/>
                <a:gd name="connsiteY0" fmla="*/ 0 h 2333562"/>
                <a:gd name="connsiteX1" fmla="*/ 665081 w 824702"/>
                <a:gd name="connsiteY1" fmla="*/ 0 h 2333562"/>
                <a:gd name="connsiteX2" fmla="*/ 824702 w 824702"/>
                <a:gd name="connsiteY2" fmla="*/ 1173131 h 2333562"/>
                <a:gd name="connsiteX3" fmla="*/ 665081 w 824702"/>
                <a:gd name="connsiteY3" fmla="*/ 2333562 h 2333562"/>
                <a:gd name="connsiteX4" fmla="*/ 581660 w 824702"/>
                <a:gd name="connsiteY4" fmla="*/ 2333561 h 2333562"/>
                <a:gd name="connsiteX5" fmla="*/ 0 w 824702"/>
                <a:gd name="connsiteY5" fmla="*/ 694690 h 2333562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042" h="2333562">
                  <a:moveTo>
                    <a:pt x="0" y="0"/>
                  </a:moveTo>
                  <a:lnTo>
                    <a:pt x="83421" y="0"/>
                  </a:lnTo>
                  <a:cubicBezTo>
                    <a:pt x="129493" y="0"/>
                    <a:pt x="243042" y="528736"/>
                    <a:pt x="243042" y="1173131"/>
                  </a:cubicBezTo>
                  <a:cubicBezTo>
                    <a:pt x="243042" y="1817526"/>
                    <a:pt x="129493" y="2333562"/>
                    <a:pt x="83421" y="2333562"/>
                  </a:cubicBezTo>
                  <a:lnTo>
                    <a:pt x="0" y="2333561"/>
                  </a:lnTo>
                </a:path>
              </a:pathLst>
            </a:custGeom>
            <a:solidFill>
              <a:srgbClr val="DFE7FF"/>
            </a:solidFill>
            <a:ln>
              <a:solidFill>
                <a:schemeClr val="tx2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elay 5"/>
            <p:cNvSpPr/>
            <p:nvPr/>
          </p:nvSpPr>
          <p:spPr>
            <a:xfrm>
              <a:off x="4484135" y="1035005"/>
              <a:ext cx="243042" cy="2333562"/>
            </a:xfrm>
            <a:custGeom>
              <a:avLst/>
              <a:gdLst>
                <a:gd name="connsiteX0" fmla="*/ 0 w 166842"/>
                <a:gd name="connsiteY0" fmla="*/ 0 h 2333561"/>
                <a:gd name="connsiteX1" fmla="*/ 83421 w 166842"/>
                <a:gd name="connsiteY1" fmla="*/ 0 h 2333561"/>
                <a:gd name="connsiteX2" fmla="*/ 166842 w 166842"/>
                <a:gd name="connsiteY2" fmla="*/ 1166781 h 2333561"/>
                <a:gd name="connsiteX3" fmla="*/ 83421 w 166842"/>
                <a:gd name="connsiteY3" fmla="*/ 2333562 h 2333561"/>
                <a:gd name="connsiteX4" fmla="*/ 0 w 166842"/>
                <a:gd name="connsiteY4" fmla="*/ 2333561 h 2333561"/>
                <a:gd name="connsiteX5" fmla="*/ 0 w 166842"/>
                <a:gd name="connsiteY5" fmla="*/ 0 h 2333561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  <a:gd name="connsiteX5" fmla="*/ 0 w 243042"/>
                <a:gd name="connsiteY5" fmla="*/ 0 h 2333562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  <a:gd name="connsiteX5" fmla="*/ 91440 w 243042"/>
                <a:gd name="connsiteY5" fmla="*/ 91440 h 2333562"/>
                <a:gd name="connsiteX0" fmla="*/ 581660 w 824702"/>
                <a:gd name="connsiteY0" fmla="*/ 0 h 2333562"/>
                <a:gd name="connsiteX1" fmla="*/ 665081 w 824702"/>
                <a:gd name="connsiteY1" fmla="*/ 0 h 2333562"/>
                <a:gd name="connsiteX2" fmla="*/ 824702 w 824702"/>
                <a:gd name="connsiteY2" fmla="*/ 1173131 h 2333562"/>
                <a:gd name="connsiteX3" fmla="*/ 665081 w 824702"/>
                <a:gd name="connsiteY3" fmla="*/ 2333562 h 2333562"/>
                <a:gd name="connsiteX4" fmla="*/ 581660 w 824702"/>
                <a:gd name="connsiteY4" fmla="*/ 2333561 h 2333562"/>
                <a:gd name="connsiteX5" fmla="*/ 0 w 824702"/>
                <a:gd name="connsiteY5" fmla="*/ 694690 h 2333562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042" h="2333562">
                  <a:moveTo>
                    <a:pt x="0" y="0"/>
                  </a:moveTo>
                  <a:lnTo>
                    <a:pt x="83421" y="0"/>
                  </a:lnTo>
                  <a:cubicBezTo>
                    <a:pt x="129493" y="0"/>
                    <a:pt x="243042" y="528736"/>
                    <a:pt x="243042" y="1173131"/>
                  </a:cubicBezTo>
                  <a:cubicBezTo>
                    <a:pt x="243042" y="1817526"/>
                    <a:pt x="129493" y="2333562"/>
                    <a:pt x="83421" y="2333562"/>
                  </a:cubicBezTo>
                  <a:lnTo>
                    <a:pt x="0" y="2333561"/>
                  </a:lnTo>
                </a:path>
              </a:pathLst>
            </a:custGeom>
            <a:solidFill>
              <a:srgbClr val="DFE7FF"/>
            </a:solidFill>
            <a:ln>
              <a:solidFill>
                <a:schemeClr val="tx2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5081195" y="1034025"/>
            <a:ext cx="0" cy="3271278"/>
          </a:xfrm>
          <a:prstGeom prst="line">
            <a:avLst/>
          </a:prstGeom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27386" y="2645333"/>
            <a:ext cx="378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’</a:t>
            </a:r>
            <a:endParaRPr lang="en-US" sz="1600" i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06002" y="2601843"/>
            <a:ext cx="8148889" cy="0"/>
          </a:xfrm>
          <a:prstGeom prst="line">
            <a:avLst/>
          </a:prstGeom>
          <a:ln>
            <a:solidFill>
              <a:schemeClr val="bg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150565" y="2563969"/>
            <a:ext cx="81364" cy="81364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768363" y="2160996"/>
            <a:ext cx="327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endParaRPr lang="en-US" sz="1600" i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891542" y="2563969"/>
            <a:ext cx="81364" cy="81364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1282836" y="2243955"/>
            <a:ext cx="7280974" cy="672317"/>
            <a:chOff x="626745" y="1644650"/>
            <a:chExt cx="8123555" cy="1997268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626745" y="1644650"/>
              <a:ext cx="8123555" cy="1997268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575800" y="2608828"/>
              <a:ext cx="2453650" cy="610622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626745" y="1644650"/>
              <a:ext cx="1760855" cy="431800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/>
          <p:cNvCxnSpPr/>
          <p:nvPr/>
        </p:nvCxnSpPr>
        <p:spPr>
          <a:xfrm flipH="1">
            <a:off x="8288738" y="1934020"/>
            <a:ext cx="13095" cy="1348103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80475" y="2751723"/>
            <a:ext cx="707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object</a:t>
            </a:r>
            <a:endParaRPr 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26453" y="1764743"/>
            <a:ext cx="65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62626"/>
                </a:solidFill>
                <a:latin typeface="Calibri"/>
                <a:cs typeface="Calibri"/>
              </a:rPr>
              <a:t>Retina</a:t>
            </a:r>
            <a:endParaRPr lang="en-US" sz="1400" dirty="0">
              <a:solidFill>
                <a:srgbClr val="262626"/>
              </a:solidFill>
              <a:latin typeface="Calibri"/>
              <a:cs typeface="Calibri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17156" y="1204455"/>
            <a:ext cx="460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  <a:latin typeface="Times"/>
                <a:cs typeface="Times"/>
              </a:rPr>
              <a:t>d</a:t>
            </a:r>
            <a:r>
              <a:rPr lang="en-US" sz="2000" baseline="-25000" dirty="0" smtClean="0">
                <a:solidFill>
                  <a:srgbClr val="000000"/>
                </a:solidFill>
                <a:latin typeface="Times"/>
                <a:cs typeface="Times"/>
              </a:rPr>
              <a:t>o</a:t>
            </a:r>
            <a:endParaRPr lang="en-US" sz="2000" i="1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71177" y="3536763"/>
            <a:ext cx="422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  <a:latin typeface="Times"/>
                <a:cs typeface="Times"/>
              </a:rPr>
              <a:t>d</a:t>
            </a:r>
            <a:r>
              <a:rPr lang="en-US" sz="2000" baseline="-25000" dirty="0" smtClean="0">
                <a:solidFill>
                  <a:srgbClr val="000000"/>
                </a:solidFill>
                <a:latin typeface="Times"/>
                <a:cs typeface="Times"/>
              </a:rPr>
              <a:t>i</a:t>
            </a:r>
            <a:endParaRPr lang="en-US" sz="2000" i="1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34129" y="1201270"/>
            <a:ext cx="345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  <a:latin typeface="Times"/>
                <a:cs typeface="Times"/>
              </a:rPr>
              <a:t>f</a:t>
            </a:r>
            <a:endParaRPr lang="en-US" sz="2000" i="1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1282835" y="1619670"/>
            <a:ext cx="3793771" cy="0"/>
          </a:xfrm>
          <a:prstGeom prst="straightConnector1">
            <a:avLst/>
          </a:prstGeom>
          <a:ln>
            <a:solidFill>
              <a:schemeClr val="bg1"/>
            </a:solidFill>
            <a:prstDash val="solid"/>
            <a:headEnd type="stealth" w="lg" len="med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5076607" y="3536763"/>
            <a:ext cx="3487201" cy="15408"/>
          </a:xfrm>
          <a:prstGeom prst="straightConnector1">
            <a:avLst/>
          </a:prstGeom>
          <a:ln>
            <a:solidFill>
              <a:schemeClr val="bg1"/>
            </a:solidFill>
            <a:prstDash val="solid"/>
            <a:headEnd type="stealth" w="lg" len="med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5090129" y="1619670"/>
            <a:ext cx="1803338" cy="7214"/>
          </a:xfrm>
          <a:prstGeom prst="straightConnector1">
            <a:avLst/>
          </a:prstGeom>
          <a:ln>
            <a:solidFill>
              <a:schemeClr val="bg1"/>
            </a:solidFill>
            <a:prstDash val="solid"/>
            <a:headEnd type="stealth" w="lg" len="med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 flipH="1">
            <a:off x="3292637" y="1626884"/>
            <a:ext cx="256124" cy="1952160"/>
            <a:chOff x="4289027" y="1034979"/>
            <a:chExt cx="438150" cy="2333588"/>
          </a:xfrm>
        </p:grpSpPr>
        <p:sp>
          <p:nvSpPr>
            <p:cNvPr id="44" name="Delay 5"/>
            <p:cNvSpPr/>
            <p:nvPr/>
          </p:nvSpPr>
          <p:spPr>
            <a:xfrm flipH="1">
              <a:off x="4289027" y="1034979"/>
              <a:ext cx="243042" cy="2333562"/>
            </a:xfrm>
            <a:custGeom>
              <a:avLst/>
              <a:gdLst>
                <a:gd name="connsiteX0" fmla="*/ 0 w 166842"/>
                <a:gd name="connsiteY0" fmla="*/ 0 h 2333561"/>
                <a:gd name="connsiteX1" fmla="*/ 83421 w 166842"/>
                <a:gd name="connsiteY1" fmla="*/ 0 h 2333561"/>
                <a:gd name="connsiteX2" fmla="*/ 166842 w 166842"/>
                <a:gd name="connsiteY2" fmla="*/ 1166781 h 2333561"/>
                <a:gd name="connsiteX3" fmla="*/ 83421 w 166842"/>
                <a:gd name="connsiteY3" fmla="*/ 2333562 h 2333561"/>
                <a:gd name="connsiteX4" fmla="*/ 0 w 166842"/>
                <a:gd name="connsiteY4" fmla="*/ 2333561 h 2333561"/>
                <a:gd name="connsiteX5" fmla="*/ 0 w 166842"/>
                <a:gd name="connsiteY5" fmla="*/ 0 h 2333561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  <a:gd name="connsiteX5" fmla="*/ 0 w 243042"/>
                <a:gd name="connsiteY5" fmla="*/ 0 h 2333562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  <a:gd name="connsiteX5" fmla="*/ 91440 w 243042"/>
                <a:gd name="connsiteY5" fmla="*/ 91440 h 2333562"/>
                <a:gd name="connsiteX0" fmla="*/ 581660 w 824702"/>
                <a:gd name="connsiteY0" fmla="*/ 0 h 2333562"/>
                <a:gd name="connsiteX1" fmla="*/ 665081 w 824702"/>
                <a:gd name="connsiteY1" fmla="*/ 0 h 2333562"/>
                <a:gd name="connsiteX2" fmla="*/ 824702 w 824702"/>
                <a:gd name="connsiteY2" fmla="*/ 1173131 h 2333562"/>
                <a:gd name="connsiteX3" fmla="*/ 665081 w 824702"/>
                <a:gd name="connsiteY3" fmla="*/ 2333562 h 2333562"/>
                <a:gd name="connsiteX4" fmla="*/ 581660 w 824702"/>
                <a:gd name="connsiteY4" fmla="*/ 2333561 h 2333562"/>
                <a:gd name="connsiteX5" fmla="*/ 0 w 824702"/>
                <a:gd name="connsiteY5" fmla="*/ 694690 h 2333562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042" h="2333562">
                  <a:moveTo>
                    <a:pt x="0" y="0"/>
                  </a:moveTo>
                  <a:lnTo>
                    <a:pt x="83421" y="0"/>
                  </a:lnTo>
                  <a:cubicBezTo>
                    <a:pt x="129493" y="0"/>
                    <a:pt x="243042" y="528736"/>
                    <a:pt x="243042" y="1173131"/>
                  </a:cubicBezTo>
                  <a:cubicBezTo>
                    <a:pt x="243042" y="1817526"/>
                    <a:pt x="129493" y="2333562"/>
                    <a:pt x="83421" y="2333562"/>
                  </a:cubicBezTo>
                  <a:lnTo>
                    <a:pt x="0" y="2333561"/>
                  </a:lnTo>
                </a:path>
              </a:pathLst>
            </a:custGeom>
            <a:solidFill>
              <a:srgbClr val="DFE7FF"/>
            </a:solidFill>
            <a:ln>
              <a:solidFill>
                <a:schemeClr val="tx2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Delay 5"/>
            <p:cNvSpPr/>
            <p:nvPr/>
          </p:nvSpPr>
          <p:spPr>
            <a:xfrm>
              <a:off x="4484135" y="1035005"/>
              <a:ext cx="243042" cy="2333562"/>
            </a:xfrm>
            <a:custGeom>
              <a:avLst/>
              <a:gdLst>
                <a:gd name="connsiteX0" fmla="*/ 0 w 166842"/>
                <a:gd name="connsiteY0" fmla="*/ 0 h 2333561"/>
                <a:gd name="connsiteX1" fmla="*/ 83421 w 166842"/>
                <a:gd name="connsiteY1" fmla="*/ 0 h 2333561"/>
                <a:gd name="connsiteX2" fmla="*/ 166842 w 166842"/>
                <a:gd name="connsiteY2" fmla="*/ 1166781 h 2333561"/>
                <a:gd name="connsiteX3" fmla="*/ 83421 w 166842"/>
                <a:gd name="connsiteY3" fmla="*/ 2333562 h 2333561"/>
                <a:gd name="connsiteX4" fmla="*/ 0 w 166842"/>
                <a:gd name="connsiteY4" fmla="*/ 2333561 h 2333561"/>
                <a:gd name="connsiteX5" fmla="*/ 0 w 166842"/>
                <a:gd name="connsiteY5" fmla="*/ 0 h 2333561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  <a:gd name="connsiteX5" fmla="*/ 0 w 243042"/>
                <a:gd name="connsiteY5" fmla="*/ 0 h 2333562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  <a:gd name="connsiteX5" fmla="*/ 91440 w 243042"/>
                <a:gd name="connsiteY5" fmla="*/ 91440 h 2333562"/>
                <a:gd name="connsiteX0" fmla="*/ 581660 w 824702"/>
                <a:gd name="connsiteY0" fmla="*/ 0 h 2333562"/>
                <a:gd name="connsiteX1" fmla="*/ 665081 w 824702"/>
                <a:gd name="connsiteY1" fmla="*/ 0 h 2333562"/>
                <a:gd name="connsiteX2" fmla="*/ 824702 w 824702"/>
                <a:gd name="connsiteY2" fmla="*/ 1173131 h 2333562"/>
                <a:gd name="connsiteX3" fmla="*/ 665081 w 824702"/>
                <a:gd name="connsiteY3" fmla="*/ 2333562 h 2333562"/>
                <a:gd name="connsiteX4" fmla="*/ 581660 w 824702"/>
                <a:gd name="connsiteY4" fmla="*/ 2333561 h 2333562"/>
                <a:gd name="connsiteX5" fmla="*/ 0 w 824702"/>
                <a:gd name="connsiteY5" fmla="*/ 694690 h 2333562"/>
                <a:gd name="connsiteX0" fmla="*/ 0 w 243042"/>
                <a:gd name="connsiteY0" fmla="*/ 0 h 2333562"/>
                <a:gd name="connsiteX1" fmla="*/ 83421 w 243042"/>
                <a:gd name="connsiteY1" fmla="*/ 0 h 2333562"/>
                <a:gd name="connsiteX2" fmla="*/ 243042 w 243042"/>
                <a:gd name="connsiteY2" fmla="*/ 1173131 h 2333562"/>
                <a:gd name="connsiteX3" fmla="*/ 83421 w 243042"/>
                <a:gd name="connsiteY3" fmla="*/ 2333562 h 2333562"/>
                <a:gd name="connsiteX4" fmla="*/ 0 w 243042"/>
                <a:gd name="connsiteY4" fmla="*/ 2333561 h 233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042" h="2333562">
                  <a:moveTo>
                    <a:pt x="0" y="0"/>
                  </a:moveTo>
                  <a:lnTo>
                    <a:pt x="83421" y="0"/>
                  </a:lnTo>
                  <a:cubicBezTo>
                    <a:pt x="129493" y="0"/>
                    <a:pt x="243042" y="528736"/>
                    <a:pt x="243042" y="1173131"/>
                  </a:cubicBezTo>
                  <a:cubicBezTo>
                    <a:pt x="243042" y="1817526"/>
                    <a:pt x="129493" y="2333562"/>
                    <a:pt x="83421" y="2333562"/>
                  </a:cubicBezTo>
                  <a:lnTo>
                    <a:pt x="0" y="2333561"/>
                  </a:lnTo>
                </a:path>
              </a:pathLst>
            </a:custGeom>
            <a:solidFill>
              <a:srgbClr val="DFE7FF"/>
            </a:solidFill>
            <a:ln>
              <a:solidFill>
                <a:schemeClr val="tx2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8" name="Straight Connector 47"/>
          <p:cNvCxnSpPr/>
          <p:nvPr/>
        </p:nvCxnSpPr>
        <p:spPr>
          <a:xfrm>
            <a:off x="3429697" y="1034025"/>
            <a:ext cx="0" cy="3271278"/>
          </a:xfrm>
          <a:prstGeom prst="line">
            <a:avLst/>
          </a:prstGeom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269389" y="2250663"/>
            <a:ext cx="7280973" cy="676814"/>
            <a:chOff x="1282835" y="2248684"/>
            <a:chExt cx="7280973" cy="676814"/>
          </a:xfrm>
        </p:grpSpPr>
        <p:grpSp>
          <p:nvGrpSpPr>
            <p:cNvPr id="28" name="Group 27"/>
            <p:cNvGrpSpPr/>
            <p:nvPr/>
          </p:nvGrpSpPr>
          <p:grpSpPr>
            <a:xfrm>
              <a:off x="1282835" y="2248684"/>
              <a:ext cx="3800829" cy="91401"/>
              <a:chOff x="626745" y="1644650"/>
              <a:chExt cx="3949055" cy="0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>
                <a:off x="626745" y="1644650"/>
                <a:ext cx="1760855" cy="0"/>
              </a:xfrm>
              <a:prstGeom prst="straightConnector1">
                <a:avLst/>
              </a:prstGeom>
              <a:ln w="28575">
                <a:solidFill>
                  <a:srgbClr val="CC006A"/>
                </a:solidFill>
                <a:tailEnd type="stealth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2296795" y="1644650"/>
                <a:ext cx="2279005" cy="0"/>
              </a:xfrm>
              <a:prstGeom prst="straightConnector1">
                <a:avLst/>
              </a:prstGeom>
              <a:ln w="28575">
                <a:solidFill>
                  <a:srgbClr val="CC006A"/>
                </a:solidFill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>
              <a:off x="5090126" y="2251020"/>
              <a:ext cx="3473682" cy="674478"/>
              <a:chOff x="5920629" y="1923790"/>
              <a:chExt cx="1948243" cy="943870"/>
            </a:xfrm>
          </p:grpSpPr>
          <p:cxnSp>
            <p:nvCxnSpPr>
              <p:cNvPr id="60" name="Straight Arrow Connector 59"/>
              <p:cNvCxnSpPr/>
              <p:nvPr/>
            </p:nvCxnSpPr>
            <p:spPr>
              <a:xfrm>
                <a:off x="5924125" y="1925303"/>
                <a:ext cx="1944747" cy="942357"/>
              </a:xfrm>
              <a:prstGeom prst="straightConnector1">
                <a:avLst/>
              </a:prstGeom>
              <a:ln w="28575">
                <a:solidFill>
                  <a:srgbClr val="CC006A"/>
                </a:solidFill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5920629" y="1923790"/>
                <a:ext cx="751104" cy="366443"/>
              </a:xfrm>
              <a:prstGeom prst="straightConnector1">
                <a:avLst/>
              </a:prstGeom>
              <a:ln w="28575">
                <a:solidFill>
                  <a:srgbClr val="CC006A"/>
                </a:solidFill>
                <a:tailEnd type="stealth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6" name="Group 65"/>
          <p:cNvGrpSpPr/>
          <p:nvPr/>
        </p:nvGrpSpPr>
        <p:grpSpPr>
          <a:xfrm>
            <a:off x="1269389" y="2242930"/>
            <a:ext cx="2151873" cy="198657"/>
            <a:chOff x="626745" y="1644650"/>
            <a:chExt cx="8123555" cy="1997268"/>
          </a:xfrm>
        </p:grpSpPr>
        <p:cxnSp>
          <p:nvCxnSpPr>
            <p:cNvPr id="67" name="Straight Arrow Connector 66"/>
            <p:cNvCxnSpPr/>
            <p:nvPr/>
          </p:nvCxnSpPr>
          <p:spPr>
            <a:xfrm>
              <a:off x="626745" y="1644650"/>
              <a:ext cx="8123555" cy="1997268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4575800" y="2608828"/>
              <a:ext cx="2453650" cy="610622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626745" y="1644650"/>
              <a:ext cx="1760855" cy="431800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3421263" y="2443981"/>
            <a:ext cx="1659932" cy="119988"/>
            <a:chOff x="626745" y="1644650"/>
            <a:chExt cx="8123555" cy="1997268"/>
          </a:xfrm>
        </p:grpSpPr>
        <p:cxnSp>
          <p:nvCxnSpPr>
            <p:cNvPr id="71" name="Straight Arrow Connector 70"/>
            <p:cNvCxnSpPr/>
            <p:nvPr/>
          </p:nvCxnSpPr>
          <p:spPr>
            <a:xfrm>
              <a:off x="626745" y="1644650"/>
              <a:ext cx="8123555" cy="1997268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4575800" y="2608828"/>
              <a:ext cx="2453650" cy="610622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626745" y="1644650"/>
              <a:ext cx="1760855" cy="431800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1282835" y="-736896"/>
            <a:ext cx="3800829" cy="91401"/>
            <a:chOff x="626745" y="1644650"/>
            <a:chExt cx="3949055" cy="0"/>
          </a:xfrm>
        </p:grpSpPr>
        <p:cxnSp>
          <p:nvCxnSpPr>
            <p:cNvPr id="75" name="Straight Arrow Connector 74"/>
            <p:cNvCxnSpPr/>
            <p:nvPr/>
          </p:nvCxnSpPr>
          <p:spPr>
            <a:xfrm>
              <a:off x="626745" y="1644650"/>
              <a:ext cx="1760855" cy="0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2296795" y="1644650"/>
              <a:ext cx="2279005" cy="0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0" name="Picture 7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32" b="95114" l="10000" r="90000">
                        <a14:foregroundMark x1="56477" y1="51250" x2="56477" y2="51250"/>
                        <a14:foregroundMark x1="65000" y1="54886" x2="65000" y2="54886"/>
                        <a14:foregroundMark x1="55682" y1="53750" x2="55682" y2="53750"/>
                        <a14:foregroundMark x1="38182" y1="86364" x2="38182" y2="86364"/>
                        <a14:foregroundMark x1="39091" y1="67045" x2="39091" y2="67045"/>
                        <a14:foregroundMark x1="57841" y1="65909" x2="57841" y2="65909"/>
                        <a14:foregroundMark x1="57386" y1="68636" x2="57386" y2="68636"/>
                        <a14:foregroundMark x1="37500" y1="64432" x2="37500" y2="64432"/>
                        <a14:foregroundMark x1="53864" y1="82727" x2="53864" y2="82727"/>
                        <a14:foregroundMark x1="56136" y1="85682" x2="56136" y2="85682"/>
                        <a14:foregroundMark x1="60795" y1="86136" x2="60795" y2="86136"/>
                        <a14:foregroundMark x1="66932" y1="82727" x2="66932" y2="82727"/>
                        <a14:foregroundMark x1="70909" y1="85909" x2="70909" y2="85909"/>
                        <a14:foregroundMark x1="26023" y1="83409" x2="26023" y2="83409"/>
                        <a14:foregroundMark x1="24205" y1="87386" x2="24205" y2="87386"/>
                        <a14:foregroundMark x1="32841" y1="87159" x2="32841" y2="87159"/>
                        <a14:foregroundMark x1="37045" y1="89205" x2="37045" y2="89205"/>
                        <a14:foregroundMark x1="44545" y1="86591" x2="44545" y2="86591"/>
                        <a14:foregroundMark x1="49659" y1="84545" x2="49659" y2="84545"/>
                        <a14:foregroundMark x1="27500" y1="85227" x2="27500" y2="85227"/>
                        <a14:backgroundMark x1="56591" y1="62841" x2="56591" y2="62841"/>
                        <a14:backgroundMark x1="41477" y1="62841" x2="41477" y2="62841"/>
                        <a14:backgroundMark x1="43295" y1="65682" x2="43295" y2="65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7937025" y="2259158"/>
            <a:ext cx="685370" cy="685370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7409879" y="2907244"/>
            <a:ext cx="692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image</a:t>
            </a:r>
            <a:endParaRPr 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32" b="95114" l="10000" r="90000">
                        <a14:foregroundMark x1="56477" y1="51250" x2="56477" y2="51250"/>
                        <a14:foregroundMark x1="65000" y1="54886" x2="65000" y2="54886"/>
                        <a14:foregroundMark x1="55682" y1="53750" x2="55682" y2="53750"/>
                        <a14:foregroundMark x1="38182" y1="86364" x2="38182" y2="86364"/>
                        <a14:foregroundMark x1="39091" y1="67045" x2="39091" y2="67045"/>
                        <a14:foregroundMark x1="57841" y1="65909" x2="57841" y2="65909"/>
                        <a14:foregroundMark x1="57386" y1="68636" x2="57386" y2="68636"/>
                        <a14:foregroundMark x1="37500" y1="64432" x2="37500" y2="64432"/>
                        <a14:foregroundMark x1="53864" y1="82727" x2="53864" y2="82727"/>
                        <a14:foregroundMark x1="56136" y1="85682" x2="56136" y2="85682"/>
                        <a14:foregroundMark x1="60795" y1="86136" x2="60795" y2="86136"/>
                        <a14:foregroundMark x1="66932" y1="82727" x2="66932" y2="82727"/>
                        <a14:foregroundMark x1="70909" y1="85909" x2="70909" y2="85909"/>
                        <a14:foregroundMark x1="26023" y1="83409" x2="26023" y2="83409"/>
                        <a14:foregroundMark x1="24205" y1="87386" x2="24205" y2="87386"/>
                        <a14:foregroundMark x1="32841" y1="87159" x2="32841" y2="87159"/>
                        <a14:foregroundMark x1="37045" y1="89205" x2="37045" y2="89205"/>
                        <a14:foregroundMark x1="44545" y1="86591" x2="44545" y2="86591"/>
                        <a14:foregroundMark x1="49659" y1="84545" x2="49659" y2="84545"/>
                        <a14:foregroundMark x1="27500" y1="85227" x2="27500" y2="85227"/>
                        <a14:backgroundMark x1="56591" y1="62841" x2="56591" y2="62841"/>
                        <a14:backgroundMark x1="41477" y1="62841" x2="41477" y2="62841"/>
                        <a14:backgroundMark x1="43295" y1="65682" x2="43295" y2="65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490" y="2160996"/>
            <a:ext cx="881694" cy="881694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282835" y="2243954"/>
            <a:ext cx="7038205" cy="663290"/>
            <a:chOff x="1282835" y="2243954"/>
            <a:chExt cx="7038205" cy="663290"/>
          </a:xfrm>
        </p:grpSpPr>
        <p:grpSp>
          <p:nvGrpSpPr>
            <p:cNvPr id="77" name="Group 76"/>
            <p:cNvGrpSpPr/>
            <p:nvPr/>
          </p:nvGrpSpPr>
          <p:grpSpPr>
            <a:xfrm>
              <a:off x="5053696" y="2367645"/>
              <a:ext cx="3267344" cy="539599"/>
              <a:chOff x="5920629" y="1923790"/>
              <a:chExt cx="1793968" cy="869114"/>
            </a:xfrm>
          </p:grpSpPr>
          <p:cxnSp>
            <p:nvCxnSpPr>
              <p:cNvPr id="78" name="Straight Arrow Connector 77"/>
              <p:cNvCxnSpPr/>
              <p:nvPr/>
            </p:nvCxnSpPr>
            <p:spPr>
              <a:xfrm>
                <a:off x="5924125" y="1925303"/>
                <a:ext cx="1790472" cy="867601"/>
              </a:xfrm>
              <a:prstGeom prst="straightConnector1">
                <a:avLst/>
              </a:prstGeom>
              <a:ln w="28575">
                <a:solidFill>
                  <a:srgbClr val="CC006A"/>
                </a:solidFill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>
                <a:off x="5920629" y="1923790"/>
                <a:ext cx="751104" cy="366443"/>
              </a:xfrm>
              <a:prstGeom prst="straightConnector1">
                <a:avLst/>
              </a:prstGeom>
              <a:ln w="28575">
                <a:solidFill>
                  <a:srgbClr val="CC006A"/>
                </a:solidFill>
                <a:tailEnd type="stealth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/>
            <p:cNvGrpSpPr/>
            <p:nvPr/>
          </p:nvGrpSpPr>
          <p:grpSpPr>
            <a:xfrm>
              <a:off x="1282835" y="2243954"/>
              <a:ext cx="2146862" cy="45719"/>
              <a:chOff x="626745" y="1644650"/>
              <a:chExt cx="3949054" cy="0"/>
            </a:xfrm>
          </p:grpSpPr>
          <p:cxnSp>
            <p:nvCxnSpPr>
              <p:cNvPr id="83" name="Straight Arrow Connector 82"/>
              <p:cNvCxnSpPr/>
              <p:nvPr/>
            </p:nvCxnSpPr>
            <p:spPr>
              <a:xfrm>
                <a:off x="626745" y="1644650"/>
                <a:ext cx="1760855" cy="0"/>
              </a:xfrm>
              <a:prstGeom prst="straightConnector1">
                <a:avLst/>
              </a:prstGeom>
              <a:ln w="28575">
                <a:solidFill>
                  <a:srgbClr val="CC006A"/>
                </a:solidFill>
                <a:tailEnd type="stealth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>
                <a:off x="2296794" y="1644650"/>
                <a:ext cx="2279005" cy="0"/>
              </a:xfrm>
              <a:prstGeom prst="straightConnector1">
                <a:avLst/>
              </a:prstGeom>
              <a:ln w="28575">
                <a:solidFill>
                  <a:srgbClr val="CC006A"/>
                </a:solidFill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/>
            <p:cNvGrpSpPr/>
            <p:nvPr/>
          </p:nvGrpSpPr>
          <p:grpSpPr>
            <a:xfrm rot="263285">
              <a:off x="3411398" y="2306482"/>
              <a:ext cx="1668686" cy="193933"/>
              <a:chOff x="626745" y="1644650"/>
              <a:chExt cx="3949054" cy="0"/>
            </a:xfrm>
          </p:grpSpPr>
          <p:cxnSp>
            <p:nvCxnSpPr>
              <p:cNvPr id="86" name="Straight Arrow Connector 85"/>
              <p:cNvCxnSpPr/>
              <p:nvPr/>
            </p:nvCxnSpPr>
            <p:spPr>
              <a:xfrm>
                <a:off x="626745" y="1644650"/>
                <a:ext cx="1760855" cy="0"/>
              </a:xfrm>
              <a:prstGeom prst="straightConnector1">
                <a:avLst/>
              </a:prstGeom>
              <a:ln w="28575">
                <a:solidFill>
                  <a:srgbClr val="CC006A"/>
                </a:solidFill>
                <a:tailEnd type="stealth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>
                <a:off x="2296794" y="1644650"/>
                <a:ext cx="2279005" cy="0"/>
              </a:xfrm>
              <a:prstGeom prst="straightConnector1">
                <a:avLst/>
              </a:prstGeom>
              <a:ln w="28575">
                <a:solidFill>
                  <a:srgbClr val="CC006A"/>
                </a:solidFill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87"/>
          <p:cNvGrpSpPr/>
          <p:nvPr/>
        </p:nvGrpSpPr>
        <p:grpSpPr>
          <a:xfrm>
            <a:off x="5081194" y="2568515"/>
            <a:ext cx="3236983" cy="324525"/>
            <a:chOff x="626745" y="1644650"/>
            <a:chExt cx="8123555" cy="1997268"/>
          </a:xfrm>
        </p:grpSpPr>
        <p:cxnSp>
          <p:nvCxnSpPr>
            <p:cNvPr id="89" name="Straight Arrow Connector 88"/>
            <p:cNvCxnSpPr/>
            <p:nvPr/>
          </p:nvCxnSpPr>
          <p:spPr>
            <a:xfrm>
              <a:off x="626745" y="1644650"/>
              <a:ext cx="8123555" cy="1997268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4575800" y="2608828"/>
              <a:ext cx="2453650" cy="610622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626745" y="1644650"/>
              <a:ext cx="1760855" cy="431800"/>
            </a:xfrm>
            <a:prstGeom prst="straightConnector1">
              <a:avLst/>
            </a:prstGeom>
            <a:ln w="28575">
              <a:solidFill>
                <a:srgbClr val="CC006A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236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51" grpId="0"/>
      <p:bldP spid="51" grpId="1"/>
      <p:bldP spid="52" grpId="0"/>
      <p:bldP spid="52" grpId="1"/>
      <p:bldP spid="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60" y="151360"/>
            <a:ext cx="7406640" cy="446265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CA" sz="2400" b="1" dirty="0" smtClean="0"/>
              <a:t>Positive </a:t>
            </a:r>
            <a:r>
              <a:rPr lang="en-CA" sz="2400" b="1" dirty="0"/>
              <a:t>Meniscus </a:t>
            </a:r>
            <a:endParaRPr lang="en-CA" sz="2400" b="1" dirty="0" smtClean="0"/>
          </a:p>
          <a:p>
            <a:r>
              <a:rPr lang="en-CA" sz="2400" dirty="0" smtClean="0"/>
              <a:t>a </a:t>
            </a:r>
            <a:r>
              <a:rPr lang="en-CA" sz="2400" dirty="0"/>
              <a:t>modified form of the </a:t>
            </a:r>
            <a:r>
              <a:rPr lang="en-CA" sz="2400" dirty="0" smtClean="0"/>
              <a:t>converging </a:t>
            </a:r>
            <a:r>
              <a:rPr lang="en-CA" sz="2400" dirty="0"/>
              <a:t>lens shape. </a:t>
            </a:r>
            <a:endParaRPr lang="en-CA" sz="2400" dirty="0" smtClean="0"/>
          </a:p>
          <a:p>
            <a:r>
              <a:rPr lang="en-CA" sz="2400" dirty="0" smtClean="0"/>
              <a:t>More cosmetically </a:t>
            </a:r>
            <a:r>
              <a:rPr lang="en-CA" sz="2400" dirty="0"/>
              <a:t>appealing than a basic </a:t>
            </a:r>
            <a:r>
              <a:rPr lang="en-CA" sz="2400" dirty="0" smtClean="0"/>
              <a:t>convex lens, but it is also thicker in the middle</a:t>
            </a:r>
            <a:endParaRPr lang="en-CA" sz="2400" dirty="0"/>
          </a:p>
          <a:p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6046" y="549164"/>
            <a:ext cx="7543800" cy="642739"/>
          </a:xfrm>
        </p:spPr>
        <p:txBody>
          <a:bodyPr/>
          <a:lstStyle/>
          <a:p>
            <a:r>
              <a:rPr lang="en-CA" dirty="0" smtClean="0"/>
              <a:t>Hyperopia</a:t>
            </a:r>
            <a:endParaRPr lang="en-CA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48" y="3154784"/>
            <a:ext cx="8048085" cy="2304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278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5869</TotalTime>
  <Words>199</Words>
  <Application>Microsoft Office PowerPoint</Application>
  <PresentationFormat>On-screen Show (4:3)</PresentationFormat>
  <Paragraphs>71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Elemental</vt:lpstr>
      <vt:lpstr>Equation</vt:lpstr>
      <vt:lpstr>The Human Eye</vt:lpstr>
      <vt:lpstr>Parts of the Eye</vt:lpstr>
      <vt:lpstr>Videos to watch</vt:lpstr>
      <vt:lpstr>Seeing</vt:lpstr>
      <vt:lpstr>Focusing on objects</vt:lpstr>
      <vt:lpstr>Eye Accommodation </vt:lpstr>
      <vt:lpstr>Rods and Cones</vt:lpstr>
      <vt:lpstr>Hyperopia (Far-sightedness)</vt:lpstr>
      <vt:lpstr>Hyperopia</vt:lpstr>
      <vt:lpstr>Hyperopia</vt:lpstr>
      <vt:lpstr>Myopia (Near-sightedness)</vt:lpstr>
      <vt:lpstr>Myopia</vt:lpstr>
      <vt:lpstr>Correcting sight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Concave Mirrors</dc:title>
  <dc:creator>Omar Abdool</dc:creator>
  <cp:lastModifiedBy>Lindsay Kueh</cp:lastModifiedBy>
  <cp:revision>461</cp:revision>
  <dcterms:created xsi:type="dcterms:W3CDTF">2013-11-25T20:20:05Z</dcterms:created>
  <dcterms:modified xsi:type="dcterms:W3CDTF">2014-05-14T15:38:10Z</dcterms:modified>
</cp:coreProperties>
</file>