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sldIdLst>
    <p:sldId id="256" r:id="rId2"/>
    <p:sldId id="349" r:id="rId3"/>
    <p:sldId id="351" r:id="rId4"/>
    <p:sldId id="350" r:id="rId5"/>
    <p:sldId id="344" r:id="rId6"/>
    <p:sldId id="352" r:id="rId7"/>
    <p:sldId id="345" r:id="rId8"/>
    <p:sldId id="353" r:id="rId9"/>
    <p:sldId id="356" r:id="rId10"/>
    <p:sldId id="346" r:id="rId11"/>
    <p:sldId id="354" r:id="rId12"/>
    <p:sldId id="357" r:id="rId13"/>
    <p:sldId id="355" r:id="rId14"/>
    <p:sldId id="35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7FF"/>
    <a:srgbClr val="CC006A"/>
    <a:srgbClr val="252525"/>
    <a:srgbClr val="2F2D2D"/>
    <a:srgbClr val="2C2C2C"/>
    <a:srgbClr val="2D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42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29706F-9711-4C25-95F7-3AF0E65ECABC}" type="datetimeFigureOut">
              <a:rPr lang="en-US" altLang="en-US"/>
              <a:pPr/>
              <a:t>2016/03/31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824BA5-C2C2-40F6-B11A-E776DC546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53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6600">
                <a:effectLst>
                  <a:outerShdw blurRad="38100" dist="38100" dir="2700000" algn="tl">
                    <a:srgbClr val="282828"/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AB5C4A-EC89-418F-853C-CE5CE1B925B3}" type="datetime2">
              <a:rPr lang="en-US" altLang="en-US"/>
              <a:pPr/>
              <a:t>Thursday, March 31, 2016</a:t>
            </a:fld>
            <a:endParaRPr lang="en-US" alt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34F524-D7A3-4546-B8D2-60A0E5AC8A0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5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6000">
                <a:effectLst>
                  <a:outerShdw blurRad="38100" dist="38100" dir="2700000" algn="tl">
                    <a:srgbClr val="282828"/>
                  </a:outerShdw>
                </a:effectLst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51668C-72E3-400E-BFDE-80FC2B439E0C}" type="datetime2">
              <a:rPr lang="en-US" altLang="en-US"/>
              <a:pPr/>
              <a:t>Thursday, March 31, 2016</a:t>
            </a:fld>
            <a:endParaRPr lang="en-US" alt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70B2E5-1062-4B51-8631-1D3652D3C1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3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DE4EC-70FD-46A6-8029-7DE37EA95B18}" type="datetime2">
              <a:rPr lang="en-US" altLang="en-US"/>
              <a:pPr/>
              <a:t>Thursday, March 31, 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DD377-26F7-42C7-A496-9B77108B2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39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4E23FF-771E-4066-949D-BD7F0C770AF0}" type="datetime2">
              <a:rPr lang="en-US" altLang="en-US"/>
              <a:pPr/>
              <a:t>Thursday, March 31, 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23B79-176C-4934-9C2C-165AA8E0A5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89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892F8B-43C0-4400-81C6-E41EB2EA94B4}" type="datetime2">
              <a:rPr lang="en-US" altLang="en-US"/>
              <a:pPr/>
              <a:t>Thursday, March 31, 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52CE6-D398-4577-9BEC-9B87647A8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96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6600">
                <a:effectLst>
                  <a:outerShdw blurRad="38100" dist="38100" dir="2700000" algn="tl">
                    <a:srgbClr val="282828"/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C01A8-6222-47D2-878C-749981F4F009}" type="datetime2">
              <a:rPr lang="en-US" altLang="en-US"/>
              <a:pPr/>
              <a:t>Thursday, March 31, 2016</a:t>
            </a:fld>
            <a:endParaRPr lang="en-US" alt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59979C-266F-44C3-970A-A3A3BC1672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7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A5A5D75-6495-4612-9E20-6AA2E9D4BD8E}" type="datetime2">
              <a:rPr lang="en-US" altLang="en-US"/>
              <a:pPr/>
              <a:t>Thursday, March 31, 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5A546DF-0D0D-48CE-B5B3-96113CD19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36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6000">
                <a:effectLst>
                  <a:outerShdw blurRad="38100" dist="38100" dir="2700000" algn="tl">
                    <a:srgbClr val="282828"/>
                  </a:outerShdw>
                </a:effectLst>
              </a:rPr>
              <a:t>{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6000">
                <a:effectLst>
                  <a:outerShdw blurRad="38100" dist="38100" dir="2700000" algn="tl">
                    <a:srgbClr val="282828"/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ACEFF-98E1-43AD-A854-81F48A7A5D74}" type="datetime2">
              <a:rPr lang="en-US" altLang="en-US"/>
              <a:pPr/>
              <a:t>Thursday, March 31, 2016</a:t>
            </a:fld>
            <a:endParaRPr lang="en-US" alt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62FAEC-DAEE-4301-93D5-388C3C7F4D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6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ACE7F5-0056-4459-98D5-DF7E39298C39}" type="datetime2">
              <a:rPr lang="en-US" altLang="en-US"/>
              <a:pPr/>
              <a:t>Thursday, March 31, 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26AA3-4ED8-411D-95C6-C8D290961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81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9260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AE5B3-8493-4BC0-907D-A162265C2BE3}" type="datetime2">
              <a:rPr lang="en-US" altLang="en-US"/>
              <a:pPr/>
              <a:t>Thursday, March 31, 2016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F9702-D2EF-476A-A9E6-4BB3382AF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6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ADCCA-FDD8-4C35-BB20-DB9CEC3A2B5C}" type="datetime2">
              <a:rPr lang="en-US" altLang="en-US"/>
              <a:pPr/>
              <a:t>Thursday, March 31, 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99D80-4E14-4AA2-831C-33DB52D38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4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8000">
                <a:effectLst>
                  <a:outerShdw blurRad="38100" dist="38100" dir="2700000" algn="tl">
                    <a:srgbClr val="282828"/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868DE-16D1-42EA-A96C-CCC6F689AD51}" type="datetime2">
              <a:rPr lang="en-US" altLang="en-US"/>
              <a:pPr/>
              <a:t>Thursday, March 31, 2016</a:t>
            </a:fld>
            <a:endParaRPr lang="en-US" alt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2C5C63-8418-4339-84B7-EA6CF149E19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6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5148263"/>
            <a:ext cx="7543800" cy="642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25" y="685800"/>
            <a:ext cx="7407275" cy="446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D49DD712-0CB5-46EC-BE11-9518AD772A80}" type="datetime2">
              <a:rPr lang="en-US" altLang="en-US"/>
              <a:pPr/>
              <a:t>Thursday, March 31, 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41109594-D7BB-4ED1-861C-7BEBE64210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79" r:id="rId2"/>
    <p:sldLayoutId id="2147483986" r:id="rId3"/>
    <p:sldLayoutId id="2147483980" r:id="rId4"/>
    <p:sldLayoutId id="2147483987" r:id="rId5"/>
    <p:sldLayoutId id="2147483981" r:id="rId6"/>
    <p:sldLayoutId id="2147483988" r:id="rId7"/>
    <p:sldLayoutId id="2147483982" r:id="rId8"/>
    <p:sldLayoutId id="2147483989" r:id="rId9"/>
    <p:sldLayoutId id="2147483990" r:id="rId10"/>
    <p:sldLayoutId id="2147483983" r:id="rId11"/>
    <p:sldLayoutId id="2147483984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Palatino Linotype"/>
          <a:ea typeface="MS PGothic" pitchFamily="34" charset="-128"/>
          <a:cs typeface="Palatino Linotype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  <a:ea typeface="MS PGothic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MS PGothic" pitchFamily="34" charset="-128"/>
          <a:cs typeface="Calibri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MS PGothic" pitchFamily="34" charset="-128"/>
          <a:cs typeface="Calibri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MS PGothic" pitchFamily="34" charset="-128"/>
          <a:cs typeface="Calibri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MS PGothic" pitchFamily="34" charset="-128"/>
          <a:cs typeface="Calibri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MS PGothic" pitchFamily="34" charset="-128"/>
          <a:cs typeface="Calibri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1219200"/>
            <a:ext cx="7543800" cy="21526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ffectLst>
                  <a:outerShdw blurRad="38100" dist="38100" dir="2700000" algn="tl">
                    <a:srgbClr val="282828"/>
                  </a:outerShdw>
                </a:effectLst>
                <a:latin typeface="Palatino Linotype" pitchFamily="18" charset="0"/>
              </a:rPr>
              <a:t>Lens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025"/>
            <a:ext cx="61722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ffectLst>
                  <a:outerShdw blurRad="38100" dist="38100" dir="2700000" algn="tl">
                    <a:srgbClr val="282828"/>
                  </a:outerShdw>
                </a:effectLst>
                <a:latin typeface="Calibri" pitchFamily="34" charset="0"/>
              </a:rPr>
              <a:t>Focusing on the big picture.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ffectLst>
                  <a:outerShdw blurRad="38100" dist="38100" dir="2700000" algn="tl">
                    <a:srgbClr val="282828"/>
                  </a:outerShdw>
                </a:effectLst>
                <a:latin typeface="Palatino Linotype" pitchFamily="18" charset="0"/>
              </a:rPr>
              <a:t>Compound Microscope</a:t>
            </a:r>
          </a:p>
        </p:txBody>
      </p:sp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554038"/>
            <a:ext cx="6443662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Up Arrow 82"/>
          <p:cNvSpPr/>
          <p:nvPr/>
        </p:nvSpPr>
        <p:spPr>
          <a:xfrm flipV="1">
            <a:off x="5111750" y="2617788"/>
            <a:ext cx="660400" cy="1347787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8434" name="Group 57"/>
          <p:cNvGrpSpPr>
            <a:grpSpLocks/>
          </p:cNvGrpSpPr>
          <p:nvPr/>
        </p:nvGrpSpPr>
        <p:grpSpPr bwMode="auto">
          <a:xfrm>
            <a:off x="6813550" y="960438"/>
            <a:ext cx="438150" cy="3314700"/>
            <a:chOff x="4289027" y="1034979"/>
            <a:chExt cx="438150" cy="2333588"/>
          </a:xfrm>
        </p:grpSpPr>
        <p:sp>
          <p:nvSpPr>
            <p:cNvPr id="59" name="Delay 5"/>
            <p:cNvSpPr/>
            <p:nvPr/>
          </p:nvSpPr>
          <p:spPr>
            <a:xfrm flipH="1">
              <a:off x="4289027" y="1034979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Delay 5"/>
            <p:cNvSpPr/>
            <p:nvPr/>
          </p:nvSpPr>
          <p:spPr>
            <a:xfrm>
              <a:off x="4484135" y="1035005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5" name="Up Arrow 54"/>
          <p:cNvSpPr/>
          <p:nvPr/>
        </p:nvSpPr>
        <p:spPr>
          <a:xfrm flipV="1">
            <a:off x="6130925" y="2617788"/>
            <a:ext cx="317500" cy="647700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671513" y="2132013"/>
            <a:ext cx="236537" cy="484187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ffectLst>
                  <a:outerShdw blurRad="38100" dist="38100" dir="2700000" algn="tl">
                    <a:srgbClr val="282828"/>
                  </a:outerShdw>
                </a:effectLst>
                <a:latin typeface="Palatino Linotype" pitchFamily="18" charset="0"/>
              </a:rPr>
              <a:t>Compound Microscope</a:t>
            </a:r>
          </a:p>
        </p:txBody>
      </p:sp>
      <p:grpSp>
        <p:nvGrpSpPr>
          <p:cNvPr id="18438" name="Group 51"/>
          <p:cNvGrpSpPr>
            <a:grpSpLocks/>
          </p:cNvGrpSpPr>
          <p:nvPr/>
        </p:nvGrpSpPr>
        <p:grpSpPr bwMode="auto">
          <a:xfrm>
            <a:off x="3016250" y="1843088"/>
            <a:ext cx="292100" cy="1562100"/>
            <a:chOff x="4289027" y="1034979"/>
            <a:chExt cx="438150" cy="2333588"/>
          </a:xfrm>
        </p:grpSpPr>
        <p:sp>
          <p:nvSpPr>
            <p:cNvPr id="54" name="Delay 5"/>
            <p:cNvSpPr/>
            <p:nvPr/>
          </p:nvSpPr>
          <p:spPr>
            <a:xfrm flipH="1">
              <a:off x="4289027" y="1034979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Delay 5"/>
            <p:cNvSpPr/>
            <p:nvPr/>
          </p:nvSpPr>
          <p:spPr>
            <a:xfrm>
              <a:off x="4484135" y="1035005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78" name="Straight Connector 77"/>
          <p:cNvCxnSpPr/>
          <p:nvPr/>
        </p:nvCxnSpPr>
        <p:spPr>
          <a:xfrm>
            <a:off x="3160713" y="1600200"/>
            <a:ext cx="0" cy="2009775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646238" y="2660650"/>
            <a:ext cx="379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 i="1">
                <a:solidFill>
                  <a:srgbClr val="CC006A"/>
                </a:solidFill>
              </a:rPr>
              <a:t>F</a:t>
            </a:r>
            <a:r>
              <a:rPr lang="en-US" altLang="en-US" sz="1600">
                <a:solidFill>
                  <a:srgbClr val="CC006A"/>
                </a:solidFill>
              </a:rPr>
              <a:t>’</a:t>
            </a:r>
            <a:endParaRPr lang="en-US" altLang="en-US" sz="1600" i="1">
              <a:solidFill>
                <a:srgbClr val="CC006A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122238" y="2616200"/>
            <a:ext cx="8723312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1768475" y="2579688"/>
            <a:ext cx="82550" cy="809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883275" y="2576513"/>
            <a:ext cx="80963" cy="809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370388" y="2151063"/>
            <a:ext cx="327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 i="1">
                <a:solidFill>
                  <a:srgbClr val="CC006A"/>
                </a:solidFill>
              </a:rPr>
              <a:t>F</a:t>
            </a:r>
          </a:p>
        </p:txBody>
      </p:sp>
      <p:sp>
        <p:nvSpPr>
          <p:cNvPr id="92" name="Oval 91"/>
          <p:cNvSpPr/>
          <p:nvPr/>
        </p:nvSpPr>
        <p:spPr>
          <a:xfrm>
            <a:off x="4492625" y="2579688"/>
            <a:ext cx="82550" cy="809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5711825" y="2151063"/>
            <a:ext cx="431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CC006A"/>
                </a:solidFill>
              </a:rPr>
              <a:t>2</a:t>
            </a:r>
            <a:r>
              <a:rPr lang="en-US" altLang="en-US" sz="1600" i="1">
                <a:solidFill>
                  <a:srgbClr val="CC006A"/>
                </a:solidFill>
              </a:rPr>
              <a:t>F</a:t>
            </a:r>
          </a:p>
        </p:txBody>
      </p:sp>
      <p:sp>
        <p:nvSpPr>
          <p:cNvPr id="95" name="Oval 94"/>
          <p:cNvSpPr/>
          <p:nvPr/>
        </p:nvSpPr>
        <p:spPr>
          <a:xfrm>
            <a:off x="387350" y="2579688"/>
            <a:ext cx="80963" cy="809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228600" y="2660650"/>
            <a:ext cx="473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CC006A"/>
                </a:solidFill>
              </a:rPr>
              <a:t>2</a:t>
            </a:r>
            <a:r>
              <a:rPr lang="en-US" altLang="en-US" sz="1600" i="1">
                <a:solidFill>
                  <a:srgbClr val="CC006A"/>
                </a:solidFill>
              </a:rPr>
              <a:t>F</a:t>
            </a:r>
            <a:r>
              <a:rPr lang="en-US" altLang="en-US" sz="1600">
                <a:solidFill>
                  <a:srgbClr val="CC006A"/>
                </a:solidFill>
              </a:rPr>
              <a:t>’</a:t>
            </a:r>
            <a:endParaRPr lang="en-US" altLang="en-US" sz="1600" i="1">
              <a:solidFill>
                <a:srgbClr val="CC006A"/>
              </a:solidFill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90575" y="2128838"/>
            <a:ext cx="5492750" cy="1119187"/>
            <a:chOff x="789907" y="2129346"/>
            <a:chExt cx="5492843" cy="1117999"/>
          </a:xfrm>
        </p:grpSpPr>
        <p:cxnSp>
          <p:nvCxnSpPr>
            <p:cNvPr id="99" name="Straight Arrow Connector 98"/>
            <p:cNvCxnSpPr>
              <a:stCxn id="64" idx="0"/>
            </p:cNvCxnSpPr>
            <p:nvPr/>
          </p:nvCxnSpPr>
          <p:spPr>
            <a:xfrm>
              <a:off x="789907" y="2132518"/>
              <a:ext cx="2370178" cy="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479" name="Group 100"/>
            <p:cNvGrpSpPr>
              <a:grpSpLocks/>
            </p:cNvGrpSpPr>
            <p:nvPr/>
          </p:nvGrpSpPr>
          <p:grpSpPr bwMode="auto">
            <a:xfrm>
              <a:off x="3160323" y="2129346"/>
              <a:ext cx="3122427" cy="1117999"/>
              <a:chOff x="4572304" y="1644650"/>
              <a:chExt cx="4177996" cy="2228850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>
                <a:off x="4576234" y="1644650"/>
                <a:ext cx="4174066" cy="2228850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4571986" y="1644650"/>
                <a:ext cx="2311137" cy="1232981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790575" y="2128838"/>
            <a:ext cx="5492750" cy="1119187"/>
            <a:chOff x="626745" y="1644650"/>
            <a:chExt cx="8123555" cy="1997268"/>
          </a:xfrm>
        </p:grpSpPr>
        <p:cxnSp>
          <p:nvCxnSpPr>
            <p:cNvPr id="105" name="Straight Arrow Connector 104"/>
            <p:cNvCxnSpPr/>
            <p:nvPr/>
          </p:nvCxnSpPr>
          <p:spPr>
            <a:xfrm>
              <a:off x="626745" y="1644650"/>
              <a:ext cx="8123555" cy="1997268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4575826" y="2607872"/>
              <a:ext cx="2453502" cy="611929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626745" y="1644650"/>
              <a:ext cx="1760886" cy="430617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451" name="TextBox 116"/>
          <p:cNvSpPr txBox="1">
            <a:spLocks noChangeArrowheads="1"/>
          </p:cNvSpPr>
          <p:nvPr/>
        </p:nvSpPr>
        <p:spPr bwMode="auto">
          <a:xfrm>
            <a:off x="436563" y="3065463"/>
            <a:ext cx="7064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object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4498975" y="3986213"/>
            <a:ext cx="842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chemeClr val="accent2"/>
                </a:solidFill>
              </a:rPr>
              <a:t>image 2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031038" y="671513"/>
            <a:ext cx="0" cy="40767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581650" y="2614613"/>
            <a:ext cx="379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 i="1">
                <a:solidFill>
                  <a:schemeClr val="accent2"/>
                </a:solidFill>
              </a:rPr>
              <a:t>F</a:t>
            </a:r>
            <a:r>
              <a:rPr lang="en-US" altLang="en-US" sz="1600">
                <a:solidFill>
                  <a:schemeClr val="accent2"/>
                </a:solidFill>
              </a:rPr>
              <a:t>’</a:t>
            </a:r>
            <a:endParaRPr lang="en-US" altLang="en-US" sz="1600" i="1">
              <a:solidFill>
                <a:schemeClr val="accent2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40388" y="2573338"/>
            <a:ext cx="80962" cy="809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8240713" y="2132013"/>
            <a:ext cx="328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 i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66" name="Oval 65"/>
          <p:cNvSpPr/>
          <p:nvPr/>
        </p:nvSpPr>
        <p:spPr>
          <a:xfrm>
            <a:off x="8364538" y="2573338"/>
            <a:ext cx="80962" cy="809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283325" y="2371725"/>
            <a:ext cx="2673350" cy="1122363"/>
            <a:chOff x="6282751" y="2371047"/>
            <a:chExt cx="2673538" cy="1122558"/>
          </a:xfrm>
        </p:grpSpPr>
        <p:grpSp>
          <p:nvGrpSpPr>
            <p:cNvPr id="18468" name="Group 66"/>
            <p:cNvGrpSpPr>
              <a:grpSpLocks/>
            </p:cNvGrpSpPr>
            <p:nvPr/>
          </p:nvGrpSpPr>
          <p:grpSpPr bwMode="auto">
            <a:xfrm>
              <a:off x="6282751" y="3247345"/>
              <a:ext cx="748240" cy="246260"/>
              <a:chOff x="626745" y="1644650"/>
              <a:chExt cx="3949055" cy="0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>
                <a:off x="626745" y="1644804"/>
                <a:ext cx="1759609" cy="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2294186" y="1644804"/>
                <a:ext cx="2279112" cy="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469" name="Group 69"/>
            <p:cNvGrpSpPr>
              <a:grpSpLocks/>
            </p:cNvGrpSpPr>
            <p:nvPr/>
          </p:nvGrpSpPr>
          <p:grpSpPr bwMode="auto">
            <a:xfrm flipV="1">
              <a:off x="7008899" y="2371047"/>
              <a:ext cx="1947390" cy="876297"/>
              <a:chOff x="626745" y="1644650"/>
              <a:chExt cx="8123555" cy="1997268"/>
            </a:xfrm>
          </p:grpSpPr>
          <p:cxnSp>
            <p:nvCxnSpPr>
              <p:cNvPr id="71" name="Straight Arrow Connector 70"/>
              <p:cNvCxnSpPr/>
              <p:nvPr/>
            </p:nvCxnSpPr>
            <p:spPr>
              <a:xfrm>
                <a:off x="624204" y="1644297"/>
                <a:ext cx="8126096" cy="1997621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4571355" y="2606919"/>
                <a:ext cx="2457033" cy="611589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624204" y="1644297"/>
                <a:ext cx="1761648" cy="430645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4" name="Straight Arrow Connector 73"/>
          <p:cNvCxnSpPr>
            <a:endCxn id="83" idx="0"/>
          </p:cNvCxnSpPr>
          <p:nvPr/>
        </p:nvCxnSpPr>
        <p:spPr>
          <a:xfrm flipH="1">
            <a:off x="5441950" y="3249613"/>
            <a:ext cx="858838" cy="715962"/>
          </a:xfrm>
          <a:prstGeom prst="straightConnector1">
            <a:avLst/>
          </a:prstGeom>
          <a:ln w="28575">
            <a:solidFill>
              <a:srgbClr val="00A2E6"/>
            </a:solidFill>
            <a:prstDash val="dash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83" idx="0"/>
          </p:cNvCxnSpPr>
          <p:nvPr/>
        </p:nvCxnSpPr>
        <p:spPr>
          <a:xfrm flipH="1">
            <a:off x="5441950" y="3248025"/>
            <a:ext cx="1614488" cy="717550"/>
          </a:xfrm>
          <a:prstGeom prst="straightConnector1">
            <a:avLst/>
          </a:prstGeom>
          <a:ln w="28575">
            <a:solidFill>
              <a:srgbClr val="00A2E6"/>
            </a:solidFill>
            <a:prstDash val="dash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6" name="Group 75"/>
          <p:cNvGrpSpPr>
            <a:grpSpLocks/>
          </p:cNvGrpSpPr>
          <p:nvPr/>
        </p:nvGrpSpPr>
        <p:grpSpPr bwMode="auto">
          <a:xfrm flipV="1">
            <a:off x="6283325" y="1114425"/>
            <a:ext cx="2562225" cy="2135188"/>
            <a:chOff x="626745" y="1644650"/>
            <a:chExt cx="8123555" cy="1997268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626745" y="1644650"/>
              <a:ext cx="8123555" cy="199726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4577794" y="2608388"/>
              <a:ext cx="2451158" cy="61180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626745" y="1644650"/>
              <a:ext cx="1761614" cy="43212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918200" y="1820863"/>
            <a:ext cx="760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CC006A"/>
                </a:solidFill>
              </a:rPr>
              <a:t>image 1</a:t>
            </a:r>
          </a:p>
        </p:txBody>
      </p:sp>
      <p:sp>
        <p:nvSpPr>
          <p:cNvPr id="18463" name="TextBox 86"/>
          <p:cNvSpPr txBox="1">
            <a:spLocks noChangeArrowheads="1"/>
          </p:cNvSpPr>
          <p:nvPr/>
        </p:nvSpPr>
        <p:spPr bwMode="auto">
          <a:xfrm>
            <a:off x="2481263" y="3937000"/>
            <a:ext cx="1330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CC006A"/>
                </a:solidFill>
              </a:rPr>
              <a:t>objective lens</a:t>
            </a:r>
          </a:p>
        </p:txBody>
      </p:sp>
      <p:sp>
        <p:nvSpPr>
          <p:cNvPr id="18464" name="TextBox 87"/>
          <p:cNvSpPr txBox="1">
            <a:spLocks noChangeArrowheads="1"/>
          </p:cNvSpPr>
          <p:nvPr/>
        </p:nvSpPr>
        <p:spPr bwMode="auto">
          <a:xfrm>
            <a:off x="7289800" y="3986213"/>
            <a:ext cx="1312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chemeClr val="accent2"/>
                </a:solidFill>
              </a:rPr>
              <a:t>eyepiece lens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55" grpId="0" animBg="1"/>
      <p:bldP spid="80" grpId="0"/>
      <p:bldP spid="84" grpId="0" animBg="1"/>
      <p:bldP spid="86" grpId="0" animBg="1"/>
      <p:bldP spid="90" grpId="0"/>
      <p:bldP spid="92" grpId="0" animBg="1"/>
      <p:bldP spid="94" grpId="0"/>
      <p:bldP spid="95" grpId="0" animBg="1"/>
      <p:bldP spid="97" grpId="0"/>
      <p:bldP spid="118" grpId="0"/>
      <p:bldP spid="62" grpId="0"/>
      <p:bldP spid="63" grpId="0" animBg="1"/>
      <p:bldP spid="65" grpId="0"/>
      <p:bldP spid="66" grpId="0" animBg="1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Compound Microscope</a:t>
            </a:r>
            <a:endParaRPr lang="en-C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 bwMode="auto">
          <a:xfrm>
            <a:off x="369257" y="857705"/>
            <a:ext cx="8236124" cy="368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2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Telescopes</a:t>
            </a:r>
            <a:endParaRPr lang="en-C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1"/>
          <a:stretch/>
        </p:blipFill>
        <p:spPr bwMode="auto">
          <a:xfrm>
            <a:off x="609883" y="842570"/>
            <a:ext cx="7711792" cy="370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4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ffectLst>
                  <a:outerShdw blurRad="38100" dist="38100" dir="2700000" algn="tl">
                    <a:srgbClr val="282828"/>
                  </a:outerShdw>
                </a:effectLst>
                <a:latin typeface="Palatino Linotype" pitchFamily="18" charset="0"/>
              </a:rPr>
              <a:t>Camera</a:t>
            </a:r>
          </a:p>
        </p:txBody>
      </p:sp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033463"/>
            <a:ext cx="37147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 flipH="1">
            <a:off x="5883275" y="1924050"/>
            <a:ext cx="84138" cy="1357313"/>
            <a:chOff x="4289027" y="1034979"/>
            <a:chExt cx="438150" cy="2333588"/>
          </a:xfrm>
        </p:grpSpPr>
        <p:sp>
          <p:nvSpPr>
            <p:cNvPr id="6" name="Delay 5"/>
            <p:cNvSpPr/>
            <p:nvPr/>
          </p:nvSpPr>
          <p:spPr>
            <a:xfrm flipH="1">
              <a:off x="4289027" y="1034979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Delay 5"/>
            <p:cNvSpPr/>
            <p:nvPr/>
          </p:nvSpPr>
          <p:spPr>
            <a:xfrm>
              <a:off x="4484135" y="1035005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5924550" y="1033463"/>
            <a:ext cx="0" cy="32718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419100" y="2160588"/>
            <a:ext cx="8489950" cy="823912"/>
            <a:chOff x="419100" y="2160996"/>
            <a:chExt cx="8490104" cy="822891"/>
          </a:xfrm>
        </p:grpSpPr>
        <p:sp>
          <p:nvSpPr>
            <p:cNvPr id="10269" name="TextBox 8"/>
            <p:cNvSpPr txBox="1">
              <a:spLocks noChangeArrowheads="1"/>
            </p:cNvSpPr>
            <p:nvPr/>
          </p:nvSpPr>
          <p:spPr bwMode="auto">
            <a:xfrm>
              <a:off x="4410881" y="2645333"/>
              <a:ext cx="3789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600" i="1">
                  <a:solidFill>
                    <a:srgbClr val="000000"/>
                  </a:solidFill>
                </a:rPr>
                <a:t>F</a:t>
              </a:r>
              <a:r>
                <a:rPr lang="en-US" altLang="en-US" sz="1600">
                  <a:solidFill>
                    <a:srgbClr val="000000"/>
                  </a:solidFill>
                </a:rPr>
                <a:t>’</a:t>
              </a:r>
              <a:endParaRPr lang="en-US" altLang="en-US" sz="1600" i="1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9100" y="2601774"/>
              <a:ext cx="8331351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533975" y="2563721"/>
              <a:ext cx="80964" cy="8086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47262" y="2560550"/>
              <a:ext cx="80963" cy="8086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73" name="TextBox 17"/>
            <p:cNvSpPr txBox="1">
              <a:spLocks noChangeArrowheads="1"/>
            </p:cNvSpPr>
            <p:nvPr/>
          </p:nvSpPr>
          <p:spPr bwMode="auto">
            <a:xfrm>
              <a:off x="7135106" y="2160996"/>
              <a:ext cx="3277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600" i="1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258174" y="2563721"/>
              <a:ext cx="80964" cy="8086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75" name="TextBox 19"/>
            <p:cNvSpPr txBox="1">
              <a:spLocks noChangeArrowheads="1"/>
            </p:cNvSpPr>
            <p:nvPr/>
          </p:nvSpPr>
          <p:spPr bwMode="auto">
            <a:xfrm>
              <a:off x="8477488" y="2645333"/>
              <a:ext cx="4317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r>
                <a:rPr lang="en-US" altLang="en-US" sz="1600" i="1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3151238" y="2563721"/>
              <a:ext cx="82551" cy="8086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77" name="TextBox 22"/>
            <p:cNvSpPr txBox="1">
              <a:spLocks noChangeArrowheads="1"/>
            </p:cNvSpPr>
            <p:nvPr/>
          </p:nvSpPr>
          <p:spPr bwMode="auto">
            <a:xfrm>
              <a:off x="2993143" y="2645333"/>
              <a:ext cx="4726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r>
                <a:rPr lang="en-US" altLang="en-US" sz="1600" i="1">
                  <a:solidFill>
                    <a:srgbClr val="000000"/>
                  </a:solidFill>
                </a:rPr>
                <a:t>F</a:t>
              </a:r>
              <a:r>
                <a:rPr lang="en-US" altLang="en-US" sz="1600">
                  <a:solidFill>
                    <a:srgbClr val="000000"/>
                  </a:solidFill>
                </a:rPr>
                <a:t>’</a:t>
              </a:r>
              <a:endParaRPr lang="en-US" altLang="en-US" sz="16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84225" y="1933575"/>
            <a:ext cx="5143500" cy="92075"/>
            <a:chOff x="626745" y="1644650"/>
            <a:chExt cx="3949055" cy="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626745" y="1644650"/>
              <a:ext cx="1761230" cy="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296561" y="1644650"/>
              <a:ext cx="2279239" cy="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921375" y="1924050"/>
            <a:ext cx="1947863" cy="941388"/>
            <a:chOff x="5920629" y="1923790"/>
            <a:chExt cx="1948243" cy="942357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923805" y="1923790"/>
              <a:ext cx="1945067" cy="942357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920629" y="1923790"/>
              <a:ext cx="751034" cy="36709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777875" y="1933575"/>
            <a:ext cx="7091363" cy="935038"/>
            <a:chOff x="626745" y="1644650"/>
            <a:chExt cx="8123555" cy="1997268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26745" y="1644650"/>
              <a:ext cx="8123555" cy="1997268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576680" y="2607679"/>
              <a:ext cx="2453252" cy="61037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26745" y="1644650"/>
              <a:ext cx="1760376" cy="430651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7869238" y="2160588"/>
            <a:ext cx="0" cy="94297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56500" y="2290763"/>
            <a:ext cx="6238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79413" y="3352800"/>
            <a:ext cx="706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object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518400" y="3113088"/>
            <a:ext cx="692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821613" y="1765300"/>
            <a:ext cx="1171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chemeClr val="accent2"/>
                </a:solidFill>
              </a:rPr>
              <a:t>Digital sensor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005138" y="1204913"/>
            <a:ext cx="46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2000" i="1">
                <a:solidFill>
                  <a:srgbClr val="000000"/>
                </a:solidFill>
                <a:latin typeface="Times" pitchFamily="-65" charset="0"/>
              </a:rPr>
              <a:t>d</a:t>
            </a:r>
            <a:r>
              <a:rPr lang="en-US" altLang="en-US" sz="2000" baseline="-25000">
                <a:solidFill>
                  <a:srgbClr val="000000"/>
                </a:solidFill>
                <a:latin typeface="Times" pitchFamily="-65" charset="0"/>
              </a:rPr>
              <a:t>o</a:t>
            </a:r>
            <a:endParaRPr lang="en-US" altLang="en-US" sz="2000" i="1">
              <a:solidFill>
                <a:srgbClr val="000000"/>
              </a:solidFill>
              <a:latin typeface="Times" pitchFamily="-65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713538" y="3536950"/>
            <a:ext cx="42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2000" i="1">
                <a:solidFill>
                  <a:srgbClr val="000000"/>
                </a:solidFill>
                <a:latin typeface="Times" pitchFamily="-65" charset="0"/>
              </a:rPr>
              <a:t>d</a:t>
            </a:r>
            <a:r>
              <a:rPr lang="en-US" altLang="en-US" sz="2000" baseline="-25000">
                <a:solidFill>
                  <a:srgbClr val="000000"/>
                </a:solidFill>
                <a:latin typeface="Times" pitchFamily="-65" charset="0"/>
              </a:rPr>
              <a:t>i</a:t>
            </a:r>
            <a:endParaRPr lang="en-US" altLang="en-US" sz="2000" i="1">
              <a:solidFill>
                <a:srgbClr val="000000"/>
              </a:solidFill>
              <a:latin typeface="Times" pitchFamily="-65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456363" y="1201738"/>
            <a:ext cx="34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2000" i="1">
                <a:solidFill>
                  <a:srgbClr val="000000"/>
                </a:solidFill>
                <a:latin typeface="Times" pitchFamily="-65" charset="0"/>
              </a:rPr>
              <a:t>f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784225" y="1619250"/>
            <a:ext cx="5137150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921375" y="3552825"/>
            <a:ext cx="1947863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34075" y="1627188"/>
            <a:ext cx="1381125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822450"/>
            <a:ext cx="1558926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033463"/>
            <a:ext cx="37147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ffectLst>
                  <a:outerShdw blurRad="38100" dist="38100" dir="2700000" algn="tl">
                    <a:srgbClr val="282828"/>
                  </a:outerShdw>
                </a:effectLst>
                <a:latin typeface="Palatino Linotype" pitchFamily="18" charset="0"/>
              </a:rPr>
              <a:t>Camera</a:t>
            </a:r>
          </a:p>
        </p:txBody>
      </p:sp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033463"/>
            <a:ext cx="37147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6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905500" y="1030288"/>
            <a:ext cx="84138" cy="3270250"/>
            <a:chOff x="5905639" y="1034025"/>
            <a:chExt cx="83347" cy="3271278"/>
          </a:xfrm>
        </p:grpSpPr>
        <p:grpSp>
          <p:nvGrpSpPr>
            <p:cNvPr id="11298" name="Group 4"/>
            <p:cNvGrpSpPr>
              <a:grpSpLocks/>
            </p:cNvGrpSpPr>
            <p:nvPr/>
          </p:nvGrpSpPr>
          <p:grpSpPr bwMode="auto">
            <a:xfrm flipH="1">
              <a:off x="5905639" y="1923790"/>
              <a:ext cx="83347" cy="1358348"/>
              <a:chOff x="4289027" y="1034979"/>
              <a:chExt cx="438150" cy="2333588"/>
            </a:xfrm>
          </p:grpSpPr>
          <p:sp>
            <p:nvSpPr>
              <p:cNvPr id="6" name="Delay 5"/>
              <p:cNvSpPr/>
              <p:nvPr/>
            </p:nvSpPr>
            <p:spPr>
              <a:xfrm flipH="1">
                <a:off x="4289027" y="1034979"/>
                <a:ext cx="243042" cy="2333562"/>
              </a:xfrm>
              <a:custGeom>
                <a:avLst/>
                <a:gdLst>
                  <a:gd name="connsiteX0" fmla="*/ 0 w 166842"/>
                  <a:gd name="connsiteY0" fmla="*/ 0 h 2333561"/>
                  <a:gd name="connsiteX1" fmla="*/ 83421 w 166842"/>
                  <a:gd name="connsiteY1" fmla="*/ 0 h 2333561"/>
                  <a:gd name="connsiteX2" fmla="*/ 166842 w 166842"/>
                  <a:gd name="connsiteY2" fmla="*/ 1166781 h 2333561"/>
                  <a:gd name="connsiteX3" fmla="*/ 83421 w 166842"/>
                  <a:gd name="connsiteY3" fmla="*/ 2333562 h 2333561"/>
                  <a:gd name="connsiteX4" fmla="*/ 0 w 166842"/>
                  <a:gd name="connsiteY4" fmla="*/ 2333561 h 2333561"/>
                  <a:gd name="connsiteX5" fmla="*/ 0 w 166842"/>
                  <a:gd name="connsiteY5" fmla="*/ 0 h 2333561"/>
                  <a:gd name="connsiteX0" fmla="*/ 0 w 243042"/>
                  <a:gd name="connsiteY0" fmla="*/ 0 h 2333562"/>
                  <a:gd name="connsiteX1" fmla="*/ 83421 w 243042"/>
                  <a:gd name="connsiteY1" fmla="*/ 0 h 2333562"/>
                  <a:gd name="connsiteX2" fmla="*/ 243042 w 243042"/>
                  <a:gd name="connsiteY2" fmla="*/ 1173131 h 2333562"/>
                  <a:gd name="connsiteX3" fmla="*/ 83421 w 243042"/>
                  <a:gd name="connsiteY3" fmla="*/ 2333562 h 2333562"/>
                  <a:gd name="connsiteX4" fmla="*/ 0 w 243042"/>
                  <a:gd name="connsiteY4" fmla="*/ 2333561 h 2333562"/>
                  <a:gd name="connsiteX5" fmla="*/ 0 w 243042"/>
                  <a:gd name="connsiteY5" fmla="*/ 0 h 2333562"/>
                  <a:gd name="connsiteX0" fmla="*/ 0 w 243042"/>
                  <a:gd name="connsiteY0" fmla="*/ 0 h 2333562"/>
                  <a:gd name="connsiteX1" fmla="*/ 83421 w 243042"/>
                  <a:gd name="connsiteY1" fmla="*/ 0 h 2333562"/>
                  <a:gd name="connsiteX2" fmla="*/ 243042 w 243042"/>
                  <a:gd name="connsiteY2" fmla="*/ 1173131 h 2333562"/>
                  <a:gd name="connsiteX3" fmla="*/ 83421 w 243042"/>
                  <a:gd name="connsiteY3" fmla="*/ 2333562 h 2333562"/>
                  <a:gd name="connsiteX4" fmla="*/ 0 w 243042"/>
                  <a:gd name="connsiteY4" fmla="*/ 2333561 h 2333562"/>
                  <a:gd name="connsiteX5" fmla="*/ 91440 w 243042"/>
                  <a:gd name="connsiteY5" fmla="*/ 91440 h 2333562"/>
                  <a:gd name="connsiteX0" fmla="*/ 581660 w 824702"/>
                  <a:gd name="connsiteY0" fmla="*/ 0 h 2333562"/>
                  <a:gd name="connsiteX1" fmla="*/ 665081 w 824702"/>
                  <a:gd name="connsiteY1" fmla="*/ 0 h 2333562"/>
                  <a:gd name="connsiteX2" fmla="*/ 824702 w 824702"/>
                  <a:gd name="connsiteY2" fmla="*/ 1173131 h 2333562"/>
                  <a:gd name="connsiteX3" fmla="*/ 665081 w 824702"/>
                  <a:gd name="connsiteY3" fmla="*/ 2333562 h 2333562"/>
                  <a:gd name="connsiteX4" fmla="*/ 581660 w 824702"/>
                  <a:gd name="connsiteY4" fmla="*/ 2333561 h 2333562"/>
                  <a:gd name="connsiteX5" fmla="*/ 0 w 824702"/>
                  <a:gd name="connsiteY5" fmla="*/ 694690 h 2333562"/>
                  <a:gd name="connsiteX0" fmla="*/ 0 w 243042"/>
                  <a:gd name="connsiteY0" fmla="*/ 0 h 2333562"/>
                  <a:gd name="connsiteX1" fmla="*/ 83421 w 243042"/>
                  <a:gd name="connsiteY1" fmla="*/ 0 h 2333562"/>
                  <a:gd name="connsiteX2" fmla="*/ 243042 w 243042"/>
                  <a:gd name="connsiteY2" fmla="*/ 1173131 h 2333562"/>
                  <a:gd name="connsiteX3" fmla="*/ 83421 w 243042"/>
                  <a:gd name="connsiteY3" fmla="*/ 2333562 h 2333562"/>
                  <a:gd name="connsiteX4" fmla="*/ 0 w 243042"/>
                  <a:gd name="connsiteY4" fmla="*/ 2333561 h 233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2" h="2333562">
                    <a:moveTo>
                      <a:pt x="0" y="0"/>
                    </a:moveTo>
                    <a:lnTo>
                      <a:pt x="83421" y="0"/>
                    </a:lnTo>
                    <a:cubicBezTo>
                      <a:pt x="129493" y="0"/>
                      <a:pt x="243042" y="528736"/>
                      <a:pt x="243042" y="1173131"/>
                    </a:cubicBezTo>
                    <a:cubicBezTo>
                      <a:pt x="243042" y="1817526"/>
                      <a:pt x="129493" y="2333562"/>
                      <a:pt x="83421" y="2333562"/>
                    </a:cubicBezTo>
                    <a:lnTo>
                      <a:pt x="0" y="2333561"/>
                    </a:lnTo>
                  </a:path>
                </a:pathLst>
              </a:custGeom>
              <a:solidFill>
                <a:srgbClr val="DFE7FF"/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l">
                  <a:rot lat="0" lon="0" rev="19800000"/>
                </a:lightRig>
              </a:scene3d>
              <a:sp3d prstMaterial="metal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Delay 5"/>
              <p:cNvSpPr/>
              <p:nvPr/>
            </p:nvSpPr>
            <p:spPr>
              <a:xfrm>
                <a:off x="4484135" y="1035005"/>
                <a:ext cx="243042" cy="2333562"/>
              </a:xfrm>
              <a:custGeom>
                <a:avLst/>
                <a:gdLst>
                  <a:gd name="connsiteX0" fmla="*/ 0 w 166842"/>
                  <a:gd name="connsiteY0" fmla="*/ 0 h 2333561"/>
                  <a:gd name="connsiteX1" fmla="*/ 83421 w 166842"/>
                  <a:gd name="connsiteY1" fmla="*/ 0 h 2333561"/>
                  <a:gd name="connsiteX2" fmla="*/ 166842 w 166842"/>
                  <a:gd name="connsiteY2" fmla="*/ 1166781 h 2333561"/>
                  <a:gd name="connsiteX3" fmla="*/ 83421 w 166842"/>
                  <a:gd name="connsiteY3" fmla="*/ 2333562 h 2333561"/>
                  <a:gd name="connsiteX4" fmla="*/ 0 w 166842"/>
                  <a:gd name="connsiteY4" fmla="*/ 2333561 h 2333561"/>
                  <a:gd name="connsiteX5" fmla="*/ 0 w 166842"/>
                  <a:gd name="connsiteY5" fmla="*/ 0 h 2333561"/>
                  <a:gd name="connsiteX0" fmla="*/ 0 w 243042"/>
                  <a:gd name="connsiteY0" fmla="*/ 0 h 2333562"/>
                  <a:gd name="connsiteX1" fmla="*/ 83421 w 243042"/>
                  <a:gd name="connsiteY1" fmla="*/ 0 h 2333562"/>
                  <a:gd name="connsiteX2" fmla="*/ 243042 w 243042"/>
                  <a:gd name="connsiteY2" fmla="*/ 1173131 h 2333562"/>
                  <a:gd name="connsiteX3" fmla="*/ 83421 w 243042"/>
                  <a:gd name="connsiteY3" fmla="*/ 2333562 h 2333562"/>
                  <a:gd name="connsiteX4" fmla="*/ 0 w 243042"/>
                  <a:gd name="connsiteY4" fmla="*/ 2333561 h 2333562"/>
                  <a:gd name="connsiteX5" fmla="*/ 0 w 243042"/>
                  <a:gd name="connsiteY5" fmla="*/ 0 h 2333562"/>
                  <a:gd name="connsiteX0" fmla="*/ 0 w 243042"/>
                  <a:gd name="connsiteY0" fmla="*/ 0 h 2333562"/>
                  <a:gd name="connsiteX1" fmla="*/ 83421 w 243042"/>
                  <a:gd name="connsiteY1" fmla="*/ 0 h 2333562"/>
                  <a:gd name="connsiteX2" fmla="*/ 243042 w 243042"/>
                  <a:gd name="connsiteY2" fmla="*/ 1173131 h 2333562"/>
                  <a:gd name="connsiteX3" fmla="*/ 83421 w 243042"/>
                  <a:gd name="connsiteY3" fmla="*/ 2333562 h 2333562"/>
                  <a:gd name="connsiteX4" fmla="*/ 0 w 243042"/>
                  <a:gd name="connsiteY4" fmla="*/ 2333561 h 2333562"/>
                  <a:gd name="connsiteX5" fmla="*/ 91440 w 243042"/>
                  <a:gd name="connsiteY5" fmla="*/ 91440 h 2333562"/>
                  <a:gd name="connsiteX0" fmla="*/ 581660 w 824702"/>
                  <a:gd name="connsiteY0" fmla="*/ 0 h 2333562"/>
                  <a:gd name="connsiteX1" fmla="*/ 665081 w 824702"/>
                  <a:gd name="connsiteY1" fmla="*/ 0 h 2333562"/>
                  <a:gd name="connsiteX2" fmla="*/ 824702 w 824702"/>
                  <a:gd name="connsiteY2" fmla="*/ 1173131 h 2333562"/>
                  <a:gd name="connsiteX3" fmla="*/ 665081 w 824702"/>
                  <a:gd name="connsiteY3" fmla="*/ 2333562 h 2333562"/>
                  <a:gd name="connsiteX4" fmla="*/ 581660 w 824702"/>
                  <a:gd name="connsiteY4" fmla="*/ 2333561 h 2333562"/>
                  <a:gd name="connsiteX5" fmla="*/ 0 w 824702"/>
                  <a:gd name="connsiteY5" fmla="*/ 694690 h 2333562"/>
                  <a:gd name="connsiteX0" fmla="*/ 0 w 243042"/>
                  <a:gd name="connsiteY0" fmla="*/ 0 h 2333562"/>
                  <a:gd name="connsiteX1" fmla="*/ 83421 w 243042"/>
                  <a:gd name="connsiteY1" fmla="*/ 0 h 2333562"/>
                  <a:gd name="connsiteX2" fmla="*/ 243042 w 243042"/>
                  <a:gd name="connsiteY2" fmla="*/ 1173131 h 2333562"/>
                  <a:gd name="connsiteX3" fmla="*/ 83421 w 243042"/>
                  <a:gd name="connsiteY3" fmla="*/ 2333562 h 2333562"/>
                  <a:gd name="connsiteX4" fmla="*/ 0 w 243042"/>
                  <a:gd name="connsiteY4" fmla="*/ 2333561 h 233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2" h="2333562">
                    <a:moveTo>
                      <a:pt x="0" y="0"/>
                    </a:moveTo>
                    <a:lnTo>
                      <a:pt x="83421" y="0"/>
                    </a:lnTo>
                    <a:cubicBezTo>
                      <a:pt x="129493" y="0"/>
                      <a:pt x="243042" y="528736"/>
                      <a:pt x="243042" y="1173131"/>
                    </a:cubicBezTo>
                    <a:cubicBezTo>
                      <a:pt x="243042" y="1817526"/>
                      <a:pt x="129493" y="2333562"/>
                      <a:pt x="83421" y="2333562"/>
                    </a:cubicBezTo>
                    <a:lnTo>
                      <a:pt x="0" y="2333561"/>
                    </a:lnTo>
                  </a:path>
                </a:pathLst>
              </a:custGeom>
              <a:solidFill>
                <a:srgbClr val="DFE7FF"/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l">
                  <a:rot lat="0" lon="0" rev="19800000"/>
                </a:lightRig>
              </a:scene3d>
              <a:sp3d prstMaterial="metal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5948099" y="1034025"/>
              <a:ext cx="0" cy="327127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67188" y="2644775"/>
            <a:ext cx="3794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 i="1">
                <a:solidFill>
                  <a:srgbClr val="000000"/>
                </a:solidFill>
              </a:rPr>
              <a:t>F</a:t>
            </a:r>
            <a:r>
              <a:rPr lang="en-US" altLang="en-US" sz="1600">
                <a:solidFill>
                  <a:srgbClr val="000000"/>
                </a:solidFill>
              </a:rPr>
              <a:t>’</a:t>
            </a:r>
            <a:endParaRPr lang="en-US" altLang="en-US" sz="1600" i="1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9100" y="2601913"/>
            <a:ext cx="8331200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291013" y="2563813"/>
            <a:ext cx="80962" cy="809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470900" y="2560638"/>
            <a:ext cx="80963" cy="809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58013" y="2155825"/>
            <a:ext cx="328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7081838" y="2563813"/>
            <a:ext cx="80962" cy="809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301038" y="2644775"/>
            <a:ext cx="431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</a:t>
            </a:r>
            <a:r>
              <a:rPr lang="en-US" altLang="en-US" sz="16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2" name="Oval 21"/>
          <p:cNvSpPr/>
          <p:nvPr/>
        </p:nvSpPr>
        <p:spPr>
          <a:xfrm>
            <a:off x="2908300" y="2563813"/>
            <a:ext cx="82550" cy="809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749550" y="2644775"/>
            <a:ext cx="473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</a:t>
            </a:r>
            <a:r>
              <a:rPr lang="en-US" altLang="en-US" sz="1600" i="1">
                <a:solidFill>
                  <a:srgbClr val="000000"/>
                </a:solidFill>
              </a:rPr>
              <a:t>F</a:t>
            </a:r>
            <a:r>
              <a:rPr lang="en-US" altLang="en-US" sz="1600">
                <a:solidFill>
                  <a:srgbClr val="000000"/>
                </a:solidFill>
              </a:rPr>
              <a:t>’</a:t>
            </a:r>
            <a:endParaRPr lang="en-US" altLang="en-US" sz="1600" i="1">
              <a:solidFill>
                <a:srgbClr val="00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869238" y="2160588"/>
            <a:ext cx="0" cy="94297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435850" y="2155825"/>
            <a:ext cx="8921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TextBox 46"/>
          <p:cNvSpPr txBox="1">
            <a:spLocks noChangeArrowheads="1"/>
          </p:cNvSpPr>
          <p:nvPr/>
        </p:nvSpPr>
        <p:spPr bwMode="auto">
          <a:xfrm>
            <a:off x="379413" y="3352800"/>
            <a:ext cx="706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object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518400" y="3113088"/>
            <a:ext cx="692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821613" y="1765300"/>
            <a:ext cx="1171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chemeClr val="accent2"/>
                </a:solidFill>
              </a:rPr>
              <a:t>Digital sensor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452813" y="1204913"/>
            <a:ext cx="46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2000" i="1">
                <a:solidFill>
                  <a:srgbClr val="000000"/>
                </a:solidFill>
                <a:latin typeface="Times" pitchFamily="-65" charset="0"/>
              </a:rPr>
              <a:t>d</a:t>
            </a:r>
            <a:r>
              <a:rPr lang="en-US" altLang="en-US" sz="2000" baseline="-25000">
                <a:solidFill>
                  <a:srgbClr val="000000"/>
                </a:solidFill>
                <a:latin typeface="Times" pitchFamily="-65" charset="0"/>
              </a:rPr>
              <a:t>o</a:t>
            </a:r>
            <a:endParaRPr lang="en-US" altLang="en-US" sz="2000" i="1">
              <a:solidFill>
                <a:srgbClr val="000000"/>
              </a:solidFill>
              <a:latin typeface="Times" pitchFamily="-65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864350" y="3525838"/>
            <a:ext cx="42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2000" i="1">
                <a:solidFill>
                  <a:srgbClr val="000000"/>
                </a:solidFill>
                <a:latin typeface="Times" pitchFamily="-65" charset="0"/>
              </a:rPr>
              <a:t>d</a:t>
            </a:r>
            <a:r>
              <a:rPr lang="en-US" altLang="en-US" sz="2000" baseline="-25000">
                <a:solidFill>
                  <a:srgbClr val="000000"/>
                </a:solidFill>
                <a:latin typeface="Times" pitchFamily="-65" charset="0"/>
              </a:rPr>
              <a:t>i</a:t>
            </a:r>
            <a:endParaRPr lang="en-US" altLang="en-US" sz="2000" i="1">
              <a:solidFill>
                <a:srgbClr val="000000"/>
              </a:solidFill>
              <a:latin typeface="Times" pitchFamily="-65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270625" y="1201738"/>
            <a:ext cx="34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2000" i="1">
                <a:solidFill>
                  <a:srgbClr val="000000"/>
                </a:solidFill>
                <a:latin typeface="Times" pitchFamily="-65" charset="0"/>
              </a:rPr>
              <a:t>f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1878013" y="1627188"/>
            <a:ext cx="3875087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738813" y="3552825"/>
            <a:ext cx="2130425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753100" y="1627188"/>
            <a:ext cx="1376363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450"/>
            <a:ext cx="15589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878013" y="1919288"/>
            <a:ext cx="5991225" cy="1052512"/>
            <a:chOff x="1877391" y="1919557"/>
            <a:chExt cx="5991481" cy="1052243"/>
          </a:xfrm>
        </p:grpSpPr>
        <p:grpSp>
          <p:nvGrpSpPr>
            <p:cNvPr id="11293" name="Group 27"/>
            <p:cNvGrpSpPr>
              <a:grpSpLocks/>
            </p:cNvGrpSpPr>
            <p:nvPr/>
          </p:nvGrpSpPr>
          <p:grpSpPr bwMode="auto">
            <a:xfrm>
              <a:off x="1877391" y="1923790"/>
              <a:ext cx="3861304" cy="231896"/>
              <a:chOff x="626745" y="1644650"/>
              <a:chExt cx="3949055" cy="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626745" y="1645178"/>
                <a:ext cx="1760033" cy="0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2295854" y="1645178"/>
                <a:ext cx="2279600" cy="0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/>
            <p:cNvCxnSpPr/>
            <p:nvPr/>
          </p:nvCxnSpPr>
          <p:spPr>
            <a:xfrm>
              <a:off x="5738356" y="1919557"/>
              <a:ext cx="2130516" cy="1052243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738356" y="1919557"/>
              <a:ext cx="763620" cy="366618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878013" y="1933575"/>
            <a:ext cx="5970587" cy="1038225"/>
            <a:chOff x="1877392" y="1934020"/>
            <a:chExt cx="5971208" cy="103778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1877392" y="1934020"/>
              <a:ext cx="5971208" cy="103778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357325" y="2362461"/>
              <a:ext cx="366750" cy="76167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11545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02275 0.00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6" grpId="0" animBg="1"/>
      <p:bldP spid="18" grpId="0"/>
      <p:bldP spid="19" grpId="0" animBg="1"/>
      <p:bldP spid="20" grpId="0"/>
      <p:bldP spid="22" grpId="0" animBg="1"/>
      <p:bldP spid="23" grpId="0"/>
      <p:bldP spid="48" grpId="0"/>
      <p:bldP spid="49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ffectLst>
                  <a:outerShdw blurRad="38100" dist="38100" dir="2700000" algn="tl">
                    <a:srgbClr val="282828"/>
                  </a:outerShdw>
                </a:effectLst>
                <a:latin typeface="Palatino Linotype" pitchFamily="18" charset="0"/>
              </a:rPr>
              <a:t>Captured on “film”</a:t>
            </a:r>
          </a:p>
        </p:txBody>
      </p:sp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236663"/>
            <a:ext cx="3630612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97475" y="4454525"/>
            <a:ext cx="26209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effectLst>
                  <a:outerShdw blurRad="38100" dist="38100" dir="2700000" algn="tl">
                    <a:srgbClr val="282828"/>
                  </a:outerShdw>
                </a:effectLst>
              </a:rPr>
              <a:t>Charge-coupled Device (CCD)</a:t>
            </a:r>
          </a:p>
        </p:txBody>
      </p:sp>
      <p:pic>
        <p:nvPicPr>
          <p:cNvPr id="1229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3885" r="5258"/>
          <a:stretch>
            <a:fillRect/>
          </a:stretch>
        </p:blipFill>
        <p:spPr bwMode="auto">
          <a:xfrm>
            <a:off x="777875" y="1236663"/>
            <a:ext cx="3694113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6950" y="4454525"/>
            <a:ext cx="8572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effectLst>
                  <a:outerShdw blurRad="38100" dist="38100" dir="2700000" algn="tl">
                    <a:srgbClr val="282828"/>
                  </a:outerShdw>
                </a:effectLst>
              </a:rPr>
              <a:t>Film roll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ffectLst>
                  <a:outerShdw blurRad="38100" dist="38100" dir="2700000" algn="tl">
                    <a:srgbClr val="282828"/>
                  </a:outerShdw>
                </a:effectLst>
                <a:latin typeface="Palatino Linotype" pitchFamily="18" charset="0"/>
              </a:rPr>
              <a:t>Projector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/>
          </p:cNvGrpSpPr>
          <p:nvPr/>
        </p:nvGrpSpPr>
        <p:grpSpPr bwMode="auto">
          <a:xfrm rot="10800000">
            <a:off x="608013" y="1887538"/>
            <a:ext cx="1379537" cy="1370012"/>
            <a:chOff x="7289886" y="2150320"/>
            <a:chExt cx="1460414" cy="1404591"/>
          </a:xfrm>
        </p:grpSpPr>
        <p:pic>
          <p:nvPicPr>
            <p:cNvPr id="14375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317797" y="2122409"/>
              <a:ext cx="1404591" cy="1460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10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7745287" y="2517123"/>
              <a:ext cx="465703" cy="66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ffectLst>
                  <a:outerShdw blurRad="38100" dist="38100" dir="2700000" algn="tl">
                    <a:srgbClr val="282828"/>
                  </a:outerShdw>
                </a:effectLst>
                <a:latin typeface="Palatino Linotype" pitchFamily="18" charset="0"/>
              </a:rPr>
              <a:t>Projector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 flipH="1">
            <a:off x="3024188" y="1900238"/>
            <a:ext cx="82550" cy="1357312"/>
            <a:chOff x="4289027" y="1034979"/>
            <a:chExt cx="438150" cy="2333588"/>
          </a:xfrm>
        </p:grpSpPr>
        <p:sp>
          <p:nvSpPr>
            <p:cNvPr id="6" name="Delay 5"/>
            <p:cNvSpPr/>
            <p:nvPr/>
          </p:nvSpPr>
          <p:spPr>
            <a:xfrm flipH="1">
              <a:off x="4289027" y="1034979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Delay 5"/>
            <p:cNvSpPr/>
            <p:nvPr/>
          </p:nvSpPr>
          <p:spPr>
            <a:xfrm>
              <a:off x="4484135" y="1035005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065463" y="1009650"/>
            <a:ext cx="0" cy="32718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84338" y="2282825"/>
            <a:ext cx="379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 i="1">
                <a:solidFill>
                  <a:srgbClr val="000000"/>
                </a:solidFill>
              </a:rPr>
              <a:t>F</a:t>
            </a:r>
            <a:r>
              <a:rPr lang="en-US" altLang="en-US" sz="1600">
                <a:solidFill>
                  <a:srgbClr val="000000"/>
                </a:solidFill>
              </a:rPr>
              <a:t>’</a:t>
            </a:r>
            <a:endParaRPr lang="en-US" altLang="en-US" sz="1600" i="1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33350" y="2578100"/>
            <a:ext cx="8812213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674813" y="2540000"/>
            <a:ext cx="80962" cy="80963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8025" y="2536825"/>
            <a:ext cx="80963" cy="80963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75138" y="2620963"/>
            <a:ext cx="328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4398963" y="2540000"/>
            <a:ext cx="80962" cy="80963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18163" y="2620963"/>
            <a:ext cx="431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</a:t>
            </a:r>
            <a:r>
              <a:rPr lang="en-US" altLang="en-US" sz="16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2" name="Oval 21"/>
          <p:cNvSpPr/>
          <p:nvPr/>
        </p:nvSpPr>
        <p:spPr>
          <a:xfrm>
            <a:off x="292100" y="2540000"/>
            <a:ext cx="80963" cy="80963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3350" y="2620963"/>
            <a:ext cx="473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</a:t>
            </a:r>
            <a:r>
              <a:rPr lang="en-US" altLang="en-US" sz="1600" i="1">
                <a:solidFill>
                  <a:srgbClr val="000000"/>
                </a:solidFill>
              </a:rPr>
              <a:t>F</a:t>
            </a:r>
            <a:r>
              <a:rPr lang="en-US" altLang="en-US" sz="1600">
                <a:solidFill>
                  <a:srgbClr val="000000"/>
                </a:solidFill>
              </a:rPr>
              <a:t>’</a:t>
            </a:r>
            <a:endParaRPr lang="en-US" altLang="en-US" sz="1600" i="1">
              <a:solidFill>
                <a:srgbClr val="000000"/>
              </a:solidFill>
            </a:endParaRPr>
          </a:p>
        </p:txBody>
      </p: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1257300" y="2898775"/>
            <a:ext cx="1803400" cy="0"/>
            <a:chOff x="1257457" y="2898203"/>
            <a:chExt cx="1803429" cy="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257457" y="2898203"/>
              <a:ext cx="804876" cy="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019469" y="2898203"/>
              <a:ext cx="1041417" cy="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351" name="TextBox 46"/>
          <p:cNvSpPr txBox="1">
            <a:spLocks noChangeArrowheads="1"/>
          </p:cNvSpPr>
          <p:nvPr/>
        </p:nvSpPr>
        <p:spPr bwMode="auto">
          <a:xfrm>
            <a:off x="903288" y="3967163"/>
            <a:ext cx="708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object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761288" y="3967163"/>
            <a:ext cx="693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770063" y="3536950"/>
            <a:ext cx="45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2000" i="1">
                <a:solidFill>
                  <a:srgbClr val="000000"/>
                </a:solidFill>
                <a:latin typeface="Times" pitchFamily="-65" charset="0"/>
              </a:rPr>
              <a:t>d</a:t>
            </a:r>
            <a:r>
              <a:rPr lang="en-US" altLang="en-US" sz="2000" baseline="-25000">
                <a:solidFill>
                  <a:srgbClr val="000000"/>
                </a:solidFill>
                <a:latin typeface="Times" pitchFamily="-65" charset="0"/>
              </a:rPr>
              <a:t>o</a:t>
            </a:r>
            <a:endParaRPr lang="en-US" altLang="en-US" sz="2000" i="1">
              <a:solidFill>
                <a:srgbClr val="000000"/>
              </a:solidFill>
              <a:latin typeface="Times" pitchFamily="-65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613400" y="3502025"/>
            <a:ext cx="42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2000" i="1">
                <a:solidFill>
                  <a:srgbClr val="000000"/>
                </a:solidFill>
                <a:latin typeface="Times" pitchFamily="-65" charset="0"/>
              </a:rPr>
              <a:t>d</a:t>
            </a:r>
            <a:r>
              <a:rPr lang="en-US" altLang="en-US" sz="2000" baseline="-25000">
                <a:solidFill>
                  <a:srgbClr val="000000"/>
                </a:solidFill>
                <a:latin typeface="Times" pitchFamily="-65" charset="0"/>
              </a:rPr>
              <a:t>i</a:t>
            </a:r>
            <a:endParaRPr lang="en-US" altLang="en-US" sz="2000" i="1">
              <a:solidFill>
                <a:srgbClr val="000000"/>
              </a:solidFill>
              <a:latin typeface="Times" pitchFamily="-65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206625" y="1287463"/>
            <a:ext cx="34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2000" i="1">
                <a:solidFill>
                  <a:srgbClr val="000000"/>
                </a:solidFill>
                <a:latin typeface="Times" pitchFamily="-65" charset="0"/>
              </a:rPr>
              <a:t>f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1296988" y="3527425"/>
            <a:ext cx="1763712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055938" y="3527425"/>
            <a:ext cx="5076825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1684338" y="1712913"/>
            <a:ext cx="1381125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1685925"/>
            <a:ext cx="1223963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1282700" y="1698625"/>
            <a:ext cx="6729413" cy="1201738"/>
            <a:chOff x="1282327" y="1698453"/>
            <a:chExt cx="6729496" cy="1201516"/>
          </a:xfrm>
        </p:grpSpPr>
        <p:cxnSp>
          <p:nvCxnSpPr>
            <p:cNvPr id="39" name="Straight Arrow Connector 38"/>
            <p:cNvCxnSpPr>
              <a:stCxn id="14376" idx="2"/>
            </p:cNvCxnSpPr>
            <p:nvPr/>
          </p:nvCxnSpPr>
          <p:spPr>
            <a:xfrm flipV="1">
              <a:off x="1336303" y="1698453"/>
              <a:ext cx="6675520" cy="1201516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1282327" y="2726963"/>
              <a:ext cx="1036651" cy="171418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3755683" y="2247627"/>
              <a:ext cx="1243028" cy="21586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3046413" y="1698625"/>
            <a:ext cx="4965700" cy="1209675"/>
            <a:chOff x="3046166" y="1698452"/>
            <a:chExt cx="4965657" cy="1209742"/>
          </a:xfrm>
        </p:grpSpPr>
        <p:cxnSp>
          <p:nvCxnSpPr>
            <p:cNvPr id="32" name="Straight Arrow Connector 31"/>
            <p:cNvCxnSpPr/>
            <p:nvPr/>
          </p:nvCxnSpPr>
          <p:spPr>
            <a:xfrm flipH="1">
              <a:off x="3046166" y="1698452"/>
              <a:ext cx="4965657" cy="1209742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5216259" y="2209655"/>
              <a:ext cx="706432" cy="169872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6" grpId="0" animBg="1"/>
      <p:bldP spid="18" grpId="0"/>
      <p:bldP spid="19" grpId="0" animBg="1"/>
      <p:bldP spid="20" grpId="0"/>
      <p:bldP spid="22" grpId="0" animBg="1"/>
      <p:bldP spid="23" grpId="0"/>
      <p:bldP spid="48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085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5" y="5148263"/>
            <a:ext cx="8012113" cy="6429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en-US" smtClean="0">
                <a:effectLst>
                  <a:outerShdw blurRad="38100" dist="38100" dir="2700000" algn="tl">
                    <a:srgbClr val="282828"/>
                  </a:outerShdw>
                </a:effectLst>
                <a:latin typeface="Palatino Linotype" pitchFamily="18" charset="0"/>
              </a:rPr>
              <a:t>Magnifying Glass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Up Arrow 107"/>
          <p:cNvSpPr/>
          <p:nvPr/>
        </p:nvSpPr>
        <p:spPr>
          <a:xfrm>
            <a:off x="501650" y="887413"/>
            <a:ext cx="993775" cy="2028825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4156075" y="2432050"/>
            <a:ext cx="238125" cy="484188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ffectLst>
                  <a:outerShdw blurRad="38100" dist="38100" dir="2700000" algn="tl">
                    <a:srgbClr val="282828"/>
                  </a:outerShdw>
                </a:effectLst>
                <a:latin typeface="Palatino Linotype" pitchFamily="18" charset="0"/>
              </a:rPr>
              <a:t>Magnifying Glass</a:t>
            </a:r>
          </a:p>
        </p:txBody>
      </p:sp>
      <p:grpSp>
        <p:nvGrpSpPr>
          <p:cNvPr id="16388" name="Group 51"/>
          <p:cNvGrpSpPr>
            <a:grpSpLocks/>
          </p:cNvGrpSpPr>
          <p:nvPr/>
        </p:nvGrpSpPr>
        <p:grpSpPr bwMode="auto">
          <a:xfrm>
            <a:off x="5075238" y="1755775"/>
            <a:ext cx="438150" cy="2333625"/>
            <a:chOff x="4289027" y="1034979"/>
            <a:chExt cx="438150" cy="2333588"/>
          </a:xfrm>
        </p:grpSpPr>
        <p:sp>
          <p:nvSpPr>
            <p:cNvPr id="54" name="Delay 5"/>
            <p:cNvSpPr/>
            <p:nvPr/>
          </p:nvSpPr>
          <p:spPr>
            <a:xfrm flipH="1">
              <a:off x="4289027" y="1034979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Delay 5"/>
            <p:cNvSpPr/>
            <p:nvPr/>
          </p:nvSpPr>
          <p:spPr>
            <a:xfrm>
              <a:off x="4484135" y="1035005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78" name="Straight Connector 77"/>
          <p:cNvCxnSpPr/>
          <p:nvPr/>
        </p:nvCxnSpPr>
        <p:spPr>
          <a:xfrm>
            <a:off x="5291138" y="1347788"/>
            <a:ext cx="0" cy="32718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776663" y="2959100"/>
            <a:ext cx="3794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 i="1">
                <a:solidFill>
                  <a:srgbClr val="000000"/>
                </a:solidFill>
              </a:rPr>
              <a:t>F</a:t>
            </a:r>
            <a:r>
              <a:rPr lang="en-US" altLang="en-US" sz="1600">
                <a:solidFill>
                  <a:srgbClr val="000000"/>
                </a:solidFill>
              </a:rPr>
              <a:t>’</a:t>
            </a:r>
            <a:endParaRPr lang="en-US" altLang="en-US" sz="1600" i="1">
              <a:solidFill>
                <a:srgbClr val="000000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576263" y="2916238"/>
            <a:ext cx="8369300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3900488" y="2878138"/>
            <a:ext cx="80962" cy="809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8013700" y="2874963"/>
            <a:ext cx="82550" cy="809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6502400" y="2959100"/>
            <a:ext cx="327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92" name="Oval 91"/>
          <p:cNvSpPr/>
          <p:nvPr/>
        </p:nvSpPr>
        <p:spPr>
          <a:xfrm>
            <a:off x="6624638" y="2878138"/>
            <a:ext cx="80962" cy="809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7843838" y="2959100"/>
            <a:ext cx="431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</a:t>
            </a:r>
            <a:r>
              <a:rPr lang="en-US" altLang="en-US" sz="16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95" name="Oval 94"/>
          <p:cNvSpPr/>
          <p:nvPr/>
        </p:nvSpPr>
        <p:spPr>
          <a:xfrm>
            <a:off x="2517775" y="2878138"/>
            <a:ext cx="82550" cy="8096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2359025" y="2959100"/>
            <a:ext cx="473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</a:t>
            </a:r>
            <a:r>
              <a:rPr lang="en-US" altLang="en-US" sz="1600" i="1">
                <a:solidFill>
                  <a:srgbClr val="000000"/>
                </a:solidFill>
              </a:rPr>
              <a:t>F</a:t>
            </a:r>
            <a:r>
              <a:rPr lang="en-US" altLang="en-US" sz="1600">
                <a:solidFill>
                  <a:srgbClr val="000000"/>
                </a:solidFill>
              </a:rPr>
              <a:t>’</a:t>
            </a:r>
            <a:endParaRPr lang="en-US" altLang="en-US" sz="1600" i="1">
              <a:solidFill>
                <a:srgbClr val="000000"/>
              </a:solidFill>
            </a:endParaRP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4273550" y="2432050"/>
            <a:ext cx="1017588" cy="246063"/>
            <a:chOff x="626745" y="1644650"/>
            <a:chExt cx="3949055" cy="0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626745" y="1644650"/>
              <a:ext cx="1761980" cy="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2296315" y="1644650"/>
              <a:ext cx="2279485" cy="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>
            <a:grpSpLocks/>
          </p:cNvGrpSpPr>
          <p:nvPr/>
        </p:nvGrpSpPr>
        <p:grpSpPr bwMode="auto">
          <a:xfrm>
            <a:off x="5291138" y="2428875"/>
            <a:ext cx="3411537" cy="1223963"/>
            <a:chOff x="4572304" y="1644650"/>
            <a:chExt cx="4177996" cy="2228850"/>
          </a:xfrm>
        </p:grpSpPr>
        <p:cxnSp>
          <p:nvCxnSpPr>
            <p:cNvPr id="102" name="Straight Arrow Connector 101"/>
            <p:cNvCxnSpPr/>
            <p:nvPr/>
          </p:nvCxnSpPr>
          <p:spPr>
            <a:xfrm>
              <a:off x="4576192" y="1644650"/>
              <a:ext cx="4174108" cy="222885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4572304" y="1644650"/>
              <a:ext cx="2311604" cy="1231504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4260850" y="2432050"/>
            <a:ext cx="3481388" cy="1657350"/>
            <a:chOff x="626745" y="1644650"/>
            <a:chExt cx="8123555" cy="1997268"/>
          </a:xfrm>
        </p:grpSpPr>
        <p:cxnSp>
          <p:nvCxnSpPr>
            <p:cNvPr id="105" name="Straight Arrow Connector 104"/>
            <p:cNvCxnSpPr/>
            <p:nvPr/>
          </p:nvCxnSpPr>
          <p:spPr>
            <a:xfrm>
              <a:off x="626745" y="1644650"/>
              <a:ext cx="8123555" cy="1997268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4575540" y="2608848"/>
              <a:ext cx="2452254" cy="610277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626745" y="1644650"/>
              <a:ext cx="1759549" cy="432359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9" name="Straight Arrow Connector 108"/>
          <p:cNvCxnSpPr>
            <a:endCxn id="108" idx="0"/>
          </p:cNvCxnSpPr>
          <p:nvPr/>
        </p:nvCxnSpPr>
        <p:spPr>
          <a:xfrm flipH="1" flipV="1">
            <a:off x="998538" y="887413"/>
            <a:ext cx="4319587" cy="1544637"/>
          </a:xfrm>
          <a:prstGeom prst="straightConnector1">
            <a:avLst/>
          </a:prstGeom>
          <a:ln w="28575">
            <a:solidFill>
              <a:srgbClr val="CC006A"/>
            </a:solidFill>
            <a:prstDash val="dash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4" idx="0"/>
            <a:endCxn id="108" idx="0"/>
          </p:cNvCxnSpPr>
          <p:nvPr/>
        </p:nvCxnSpPr>
        <p:spPr>
          <a:xfrm flipH="1" flipV="1">
            <a:off x="998538" y="887413"/>
            <a:ext cx="3276600" cy="1544637"/>
          </a:xfrm>
          <a:prstGeom prst="straightConnector1">
            <a:avLst/>
          </a:prstGeom>
          <a:ln w="28575">
            <a:solidFill>
              <a:srgbClr val="CC006A"/>
            </a:solidFill>
            <a:prstDash val="dash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4630738" y="3525838"/>
            <a:ext cx="46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2000" i="1">
                <a:solidFill>
                  <a:srgbClr val="000000"/>
                </a:solidFill>
                <a:latin typeface="Times" pitchFamily="-65" charset="0"/>
              </a:rPr>
              <a:t>d</a:t>
            </a:r>
            <a:r>
              <a:rPr lang="en-US" altLang="en-US" sz="2000" baseline="-25000">
                <a:solidFill>
                  <a:srgbClr val="000000"/>
                </a:solidFill>
                <a:latin typeface="Times" pitchFamily="-65" charset="0"/>
              </a:rPr>
              <a:t>o</a:t>
            </a:r>
            <a:endParaRPr lang="en-US" altLang="en-US" sz="2000" i="1">
              <a:solidFill>
                <a:srgbClr val="000000"/>
              </a:solidFill>
              <a:latin typeface="Times" pitchFamily="-65" charset="0"/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2921000" y="512763"/>
            <a:ext cx="42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2000" i="1">
                <a:solidFill>
                  <a:srgbClr val="000000"/>
                </a:solidFill>
                <a:latin typeface="Times" pitchFamily="-65" charset="0"/>
              </a:rPr>
              <a:t>d</a:t>
            </a:r>
            <a:r>
              <a:rPr lang="en-US" altLang="en-US" sz="2000" baseline="-25000">
                <a:solidFill>
                  <a:srgbClr val="000000"/>
                </a:solidFill>
                <a:latin typeface="Times" pitchFamily="-65" charset="0"/>
              </a:rPr>
              <a:t>i</a:t>
            </a:r>
            <a:endParaRPr lang="en-US" altLang="en-US" sz="2000" i="1">
              <a:solidFill>
                <a:srgbClr val="000000"/>
              </a:solidFill>
              <a:latin typeface="Times" pitchFamily="-65" charset="0"/>
            </a:endParaRP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5780088" y="1147763"/>
            <a:ext cx="34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2000" i="1">
                <a:solidFill>
                  <a:srgbClr val="000000"/>
                </a:solidFill>
                <a:latin typeface="Times" pitchFamily="-65" charset="0"/>
              </a:rPr>
              <a:t>f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4275138" y="3525838"/>
            <a:ext cx="1019175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endCxn id="108" idx="0"/>
          </p:cNvCxnSpPr>
          <p:nvPr/>
        </p:nvCxnSpPr>
        <p:spPr>
          <a:xfrm flipH="1">
            <a:off x="998538" y="882650"/>
            <a:ext cx="4292600" cy="4763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5294313" y="1573213"/>
            <a:ext cx="1330325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4156075" y="2963863"/>
            <a:ext cx="708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object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652463" y="2963863"/>
            <a:ext cx="692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64" grpId="0" animBg="1"/>
      <p:bldP spid="80" grpId="0"/>
      <p:bldP spid="84" grpId="0" animBg="1"/>
      <p:bldP spid="86" grpId="0" animBg="1"/>
      <p:bldP spid="90" grpId="0"/>
      <p:bldP spid="92" grpId="0" animBg="1"/>
      <p:bldP spid="94" grpId="0"/>
      <p:bldP spid="95" grpId="0" animBg="1"/>
      <p:bldP spid="97" grpId="0"/>
      <p:bldP spid="111" grpId="0"/>
      <p:bldP spid="112" grpId="0"/>
      <p:bldP spid="113" grpId="0"/>
      <p:bldP spid="117" grpId="0"/>
      <p:bldP spid="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Magnifying Glass</a:t>
            </a:r>
            <a:endParaRPr lang="en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68" y="760892"/>
            <a:ext cx="7170172" cy="383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0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4891</TotalTime>
  <Words>103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Elemental</vt:lpstr>
      <vt:lpstr>Lens Applications</vt:lpstr>
      <vt:lpstr>Camera</vt:lpstr>
      <vt:lpstr>Camera</vt:lpstr>
      <vt:lpstr>Captured on “film”</vt:lpstr>
      <vt:lpstr>Projector</vt:lpstr>
      <vt:lpstr>Projector</vt:lpstr>
      <vt:lpstr>Magnifying Glass</vt:lpstr>
      <vt:lpstr>Magnifying Glass</vt:lpstr>
      <vt:lpstr>Magnifying Glass</vt:lpstr>
      <vt:lpstr>Compound Microscope</vt:lpstr>
      <vt:lpstr>Compound Microscope</vt:lpstr>
      <vt:lpstr>Compound Microscope</vt:lpstr>
      <vt:lpstr>PowerPoint Presentation</vt:lpstr>
      <vt:lpstr>Telescopes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Concave Mirrors</dc:title>
  <dc:creator>Omar Abdool</dc:creator>
  <cp:lastModifiedBy>Morrison, Brent</cp:lastModifiedBy>
  <cp:revision>406</cp:revision>
  <dcterms:created xsi:type="dcterms:W3CDTF">2013-11-25T20:20:05Z</dcterms:created>
  <dcterms:modified xsi:type="dcterms:W3CDTF">2016-03-31T15:45:34Z</dcterms:modified>
</cp:coreProperties>
</file>