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1E1D4-3581-4968-906F-B86C37153D01}" type="datetimeFigureOut">
              <a:rPr lang="en-CA" smtClean="0"/>
              <a:t>23/10/2019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EBA5F-90B3-464E-A190-0FEF1F3E766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23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Put examples in beakers and classify them together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EBA5F-90B3-464E-A190-0FEF1F3E7662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Show </a:t>
            </a:r>
            <a:r>
              <a:rPr lang="en-CA" dirty="0" err="1" smtClean="0"/>
              <a:t>youtube</a:t>
            </a:r>
            <a:r>
              <a:rPr lang="en-CA" baseline="0" dirty="0" smtClean="0"/>
              <a:t> video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EBA5F-90B3-464E-A190-0FEF1F3E7662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8D-DEC9-485F-BB96-4C025D2564A4}" type="datetime1">
              <a:rPr lang="en-CA" smtClean="0"/>
              <a:t>23/10/2019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FFB-6F86-47E9-A86F-FB679239A3B6}" type="datetime1">
              <a:rPr lang="en-CA" smtClean="0"/>
              <a:t>23/10/2019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D705-DB79-4442-85AE-4276E019042C}" type="datetime1">
              <a:rPr lang="en-CA" smtClean="0"/>
              <a:t>23/10/2019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D327-AAD5-4D8A-A0EE-A239C3B90E17}" type="datetime1">
              <a:rPr lang="en-CA" smtClean="0"/>
              <a:t>23/10/2019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982E1-9390-456F-BF86-AE5B846A6BE5}" type="datetime1">
              <a:rPr lang="en-CA" smtClean="0"/>
              <a:t>23/10/2019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9C84-7D26-42D3-AF1B-849E302A9155}" type="datetime1">
              <a:rPr lang="en-CA" smtClean="0"/>
              <a:t>23/10/2019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D7CF-F714-4469-AEFE-18AA4A1F494F}" type="datetime1">
              <a:rPr lang="en-CA" smtClean="0"/>
              <a:t>23/10/2019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3BB5-CBBA-4F39-B261-BB129025A195}" type="datetime1">
              <a:rPr lang="en-CA" smtClean="0"/>
              <a:t>23/10/2019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F6A4-D491-496F-99E2-309CC4445E9B}" type="datetime1">
              <a:rPr lang="en-CA" smtClean="0"/>
              <a:t>23/10/2019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613E-CB61-4B6A-B06C-EDCB41636731}" type="datetime1">
              <a:rPr lang="en-CA" smtClean="0"/>
              <a:t>23/10/2019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1E36-C6F7-42D8-8E96-D39D871910C0}" type="datetime1">
              <a:rPr lang="en-CA" smtClean="0"/>
              <a:t>23/10/2019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7AF193-82CB-412B-B360-984AD9EBD77E}" type="datetime1">
              <a:rPr lang="en-CA" smtClean="0"/>
              <a:t>23/10/2019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A745D0-616B-41F3-B52F-8597D81B452F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Solutions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Saturated: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>
                <a:solidFill>
                  <a:schemeClr val="accent1"/>
                </a:solidFill>
              </a:rPr>
              <a:t>Unsaturated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b="1" dirty="0" smtClean="0">
              <a:solidFill>
                <a:schemeClr val="accent1"/>
              </a:solidFill>
            </a:endParaRPr>
          </a:p>
          <a:p>
            <a:r>
              <a:rPr lang="en-CA" b="1" dirty="0" smtClean="0">
                <a:solidFill>
                  <a:schemeClr val="accent1"/>
                </a:solidFill>
              </a:rPr>
              <a:t>Supersaturated</a:t>
            </a:r>
            <a:r>
              <a:rPr lang="en-CA" dirty="0" smtClean="0"/>
              <a:t>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23527" y="2505090"/>
            <a:ext cx="8716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One which contains the maximum amount of solute that can be dissolved in a given amount of solvent at a particulate temperature</a:t>
            </a:r>
            <a:endParaRPr lang="en-CA" sz="2200" dirty="0"/>
          </a:p>
        </p:txBody>
      </p:sp>
      <p:sp>
        <p:nvSpPr>
          <p:cNvPr id="7" name="Rectangle 6"/>
          <p:cNvSpPr/>
          <p:nvPr/>
        </p:nvSpPr>
        <p:spPr>
          <a:xfrm>
            <a:off x="323528" y="4149080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00" dirty="0" smtClean="0"/>
              <a:t>One which contains less than the maximum amount of solute that can be dissolved in a given amount of solvent at a particulate temperature</a:t>
            </a:r>
            <a:endParaRPr lang="en-CA" sz="2200" dirty="0"/>
          </a:p>
        </p:txBody>
      </p:sp>
      <p:sp>
        <p:nvSpPr>
          <p:cNvPr id="8" name="Rectangle 7"/>
          <p:cNvSpPr/>
          <p:nvPr/>
        </p:nvSpPr>
        <p:spPr>
          <a:xfrm>
            <a:off x="395536" y="5949280"/>
            <a:ext cx="84212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00" dirty="0" smtClean="0"/>
              <a:t>A solution with more solute than a saturated solution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 for Saturation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Simply place a small crystal in a solution:</a:t>
            </a:r>
          </a:p>
          <a:p>
            <a:endParaRPr lang="en-CA" sz="2800" dirty="0" smtClean="0"/>
          </a:p>
          <a:p>
            <a:pPr lvl="1"/>
            <a:r>
              <a:rPr lang="en-CA" sz="2800" dirty="0" smtClean="0"/>
              <a:t>If the crystal gets </a:t>
            </a:r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smaller</a:t>
            </a:r>
            <a:r>
              <a:rPr lang="en-CA" sz="2800" dirty="0" smtClean="0"/>
              <a:t>, the solution is </a:t>
            </a:r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unsaturated</a:t>
            </a:r>
            <a:endParaRPr lang="en-CA" sz="2800" dirty="0" smtClean="0"/>
          </a:p>
          <a:p>
            <a:pPr lvl="1"/>
            <a:r>
              <a:rPr lang="en-CA" sz="2800" dirty="0" smtClean="0"/>
              <a:t>If the crystal does </a:t>
            </a:r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not change</a:t>
            </a:r>
            <a:r>
              <a:rPr lang="en-CA" sz="2800" dirty="0" smtClean="0"/>
              <a:t>, the solution is </a:t>
            </a:r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saturated</a:t>
            </a:r>
          </a:p>
          <a:p>
            <a:pPr lvl="1"/>
            <a:r>
              <a:rPr lang="en-CA" sz="2800" dirty="0" smtClean="0"/>
              <a:t>If the crystal </a:t>
            </a:r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grows</a:t>
            </a:r>
            <a:r>
              <a:rPr lang="en-CA" sz="2800" dirty="0" smtClean="0"/>
              <a:t>, the solution is </a:t>
            </a:r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supersaturated</a:t>
            </a:r>
            <a:endParaRPr lang="en-CA" sz="2800" dirty="0" smtClean="0"/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11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899592" y="2708920"/>
            <a:ext cx="6192688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Which ones are solutions?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Tea?</a:t>
            </a:r>
          </a:p>
          <a:p>
            <a:endParaRPr lang="en-CA" sz="2800" dirty="0" smtClean="0"/>
          </a:p>
          <a:p>
            <a:r>
              <a:rPr lang="en-CA" sz="2800" dirty="0" smtClean="0"/>
              <a:t>Stainless steel spoon?</a:t>
            </a:r>
          </a:p>
          <a:p>
            <a:endParaRPr lang="en-CA" sz="2800" dirty="0" smtClean="0"/>
          </a:p>
          <a:p>
            <a:r>
              <a:rPr lang="en-CA" sz="2800" dirty="0" smtClean="0"/>
              <a:t>Hand sanitizer?</a:t>
            </a:r>
          </a:p>
          <a:p>
            <a:endParaRPr lang="en-CA" sz="2800" dirty="0" smtClean="0"/>
          </a:p>
          <a:p>
            <a:r>
              <a:rPr lang="en-CA" sz="2800" dirty="0" smtClean="0"/>
              <a:t>Hand lotion?</a:t>
            </a:r>
            <a:endParaRPr lang="en-CA" sz="2800" dirty="0"/>
          </a:p>
        </p:txBody>
      </p:sp>
      <p:pic>
        <p:nvPicPr>
          <p:cNvPr id="1026" name="Picture 2" descr="C:\Program Files (x86)\Microsoft Office\MEDIA\OFFICE12\Bullets\BD21301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060848"/>
            <a:ext cx="720080" cy="720080"/>
          </a:xfrm>
          <a:prstGeom prst="rect">
            <a:avLst/>
          </a:prstGeom>
          <a:noFill/>
        </p:spPr>
      </p:pic>
      <p:pic>
        <p:nvPicPr>
          <p:cNvPr id="5" name="Picture 2" descr="C:\Program Files (x86)\Microsoft Office\MEDIA\OFFICE12\Bullets\BD21301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924944"/>
            <a:ext cx="720080" cy="720080"/>
          </a:xfrm>
          <a:prstGeom prst="rect">
            <a:avLst/>
          </a:prstGeom>
          <a:noFill/>
        </p:spPr>
      </p:pic>
      <p:pic>
        <p:nvPicPr>
          <p:cNvPr id="6" name="Picture 2" descr="C:\Program Files (x86)\Microsoft Office\MEDIA\OFFICE12\Bullets\BD21301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149080"/>
            <a:ext cx="720080" cy="720080"/>
          </a:xfrm>
          <a:prstGeom prst="rect">
            <a:avLst/>
          </a:prstGeom>
          <a:noFill/>
        </p:spPr>
      </p:pic>
      <p:sp>
        <p:nvSpPr>
          <p:cNvPr id="7" name="Multiply 6"/>
          <p:cNvSpPr/>
          <p:nvPr/>
        </p:nvSpPr>
        <p:spPr>
          <a:xfrm>
            <a:off x="2915816" y="5229200"/>
            <a:ext cx="1008112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81752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Solution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>
                <a:solidFill>
                  <a:schemeClr val="accent1"/>
                </a:solidFill>
              </a:rPr>
              <a:t>Binary Solution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>
                <a:solidFill>
                  <a:schemeClr val="accent1"/>
                </a:solidFill>
              </a:rPr>
              <a:t>Solvent</a:t>
            </a:r>
            <a:r>
              <a:rPr lang="en-CA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971600" y="250509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 solution is a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homogenous</a:t>
            </a:r>
            <a:r>
              <a:rPr lang="en-CA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mixture</a:t>
            </a:r>
            <a:r>
              <a:rPr lang="en-CA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000" dirty="0" smtClean="0"/>
              <a:t>of two or more substances.  The composition of a solution can vary within certain limits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93305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This type has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only</a:t>
            </a:r>
            <a:r>
              <a:rPr lang="en-CA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en-CA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000" dirty="0" smtClean="0"/>
              <a:t>constituents, called the solute and the solvent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54452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The substance present in the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larger quantity </a:t>
            </a:r>
            <a:r>
              <a:rPr lang="en-CA" sz="2000" dirty="0" smtClean="0"/>
              <a:t>and that does the dissolving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Solute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>
                <a:solidFill>
                  <a:schemeClr val="accent1"/>
                </a:solidFill>
              </a:rPr>
              <a:t>Dilute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b="1" dirty="0" smtClean="0">
                <a:solidFill>
                  <a:schemeClr val="accent1"/>
                </a:solidFill>
              </a:rPr>
              <a:t>Concentrated</a:t>
            </a:r>
            <a:r>
              <a:rPr lang="en-CA" dirty="0" smtClean="0"/>
              <a:t>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b="1" dirty="0" smtClean="0">
                <a:solidFill>
                  <a:schemeClr val="accent1"/>
                </a:solidFill>
              </a:rPr>
              <a:t>Aqueous Solution</a:t>
            </a:r>
            <a:r>
              <a:rPr lang="en-CA" dirty="0" smtClean="0"/>
              <a:t>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The substance present in the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smaller quantity</a:t>
            </a:r>
            <a:r>
              <a:rPr lang="en-CA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000" dirty="0" smtClean="0"/>
              <a:t>which is dissolved in the solvent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28498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 dilute solution is one which contains a relatively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small amount of solute</a:t>
            </a:r>
            <a:r>
              <a:rPr lang="en-CA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000" dirty="0" smtClean="0"/>
              <a:t>compared to the amount of solvent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5811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 concentrated solution contains a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large amount of solute </a:t>
            </a:r>
            <a:r>
              <a:rPr lang="en-CA" sz="2000" dirty="0" smtClean="0"/>
              <a:t>compared to the amount of solvent</a:t>
            </a:r>
            <a:endParaRPr lang="en-C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6021288"/>
            <a:ext cx="4563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A solution in which the solvent is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water</a:t>
            </a:r>
            <a:endParaRPr lang="en-CA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389120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Miscible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>
                <a:solidFill>
                  <a:schemeClr val="accent1"/>
                </a:solidFill>
              </a:rPr>
              <a:t>Immiscible</a:t>
            </a:r>
            <a:r>
              <a:rPr lang="en-CA" dirty="0" smtClean="0"/>
              <a:t>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827584" y="2780928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When liquids can mix in any proportion to form a 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homogeneous</a:t>
            </a:r>
            <a:r>
              <a:rPr lang="en-CA" sz="2000" dirty="0" smtClean="0"/>
              <a:t> solution (e.g. ethanol and water).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29309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When substances are added together they </a:t>
            </a:r>
            <a:r>
              <a:rPr lang="en-CA" sz="2000" b="1" dirty="0" smtClean="0">
                <a:solidFill>
                  <a:schemeClr val="accent5">
                    <a:lumMod val="75000"/>
                  </a:schemeClr>
                </a:solidFill>
              </a:rPr>
              <a:t>DO NOT </a:t>
            </a:r>
            <a:r>
              <a:rPr lang="en-CA" sz="2000" dirty="0" smtClean="0"/>
              <a:t>form a homogeneous mixture (e.g. oil and water).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Examples of Solutions</a:t>
            </a:r>
            <a:endParaRPr lang="en-CA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28799"/>
          <a:ext cx="864096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728192"/>
                <a:gridCol w="3168352"/>
                <a:gridCol w="2160240"/>
              </a:tblGrid>
              <a:tr h="630070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+mj-lt"/>
                        </a:rPr>
                        <a:t>Solvent</a:t>
                      </a:r>
                      <a:endParaRPr lang="en-CA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+mj-lt"/>
                        </a:rPr>
                        <a:t>Solute</a:t>
                      </a:r>
                      <a:endParaRPr lang="en-CA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+mj-lt"/>
                        </a:rPr>
                        <a:t>Example</a:t>
                      </a:r>
                      <a:endParaRPr lang="en-CA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+mj-lt"/>
                        </a:rPr>
                        <a:t>Use</a:t>
                      </a:r>
                      <a:endParaRPr lang="en-CA" sz="2000" dirty="0">
                        <a:latin typeface="+mj-lt"/>
                      </a:endParaRPr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+mj-lt"/>
                          <a:ea typeface="Times New Roman"/>
                          <a:cs typeface="Times New Roman"/>
                        </a:rPr>
                        <a:t>Liquid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Liquid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Ethylene glycol in water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Engine Antifreeze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+mj-lt"/>
                          <a:ea typeface="Times New Roman"/>
                          <a:cs typeface="Times New Roman"/>
                        </a:rPr>
                        <a:t>Liquid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Solid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Ammonium nitrate in water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Ice pack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+mj-lt"/>
                          <a:ea typeface="Times New Roman"/>
                          <a:cs typeface="Times New Roman"/>
                        </a:rPr>
                        <a:t>Liquid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Gas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Carbon dioxide in water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Carbonated beverages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+mj-lt"/>
                          <a:ea typeface="Times New Roman"/>
                          <a:cs typeface="Times New Roman"/>
                        </a:rPr>
                        <a:t>Gas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Gas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Oxygen in helium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Deep sea diving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+mj-lt"/>
                          <a:ea typeface="Times New Roman"/>
                          <a:cs typeface="Times New Roman"/>
                        </a:rPr>
                        <a:t>Gas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Liquid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Gasoline in air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Car engines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+mj-lt"/>
                          <a:ea typeface="Times New Roman"/>
                          <a:cs typeface="Times New Roman"/>
                        </a:rPr>
                        <a:t>Gas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Solid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Naphthalene in air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Mothballs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+mj-lt"/>
                          <a:ea typeface="Times New Roman"/>
                          <a:cs typeface="Times New Roman"/>
                        </a:rPr>
                        <a:t>Solid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Solid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>
                          <a:latin typeface="+mj-lt"/>
                          <a:ea typeface="Times New Roman"/>
                          <a:cs typeface="Times New Roman"/>
                        </a:rPr>
                        <a:t>Copper in gold</a:t>
                      </a:r>
                      <a:endParaRPr lang="en-CA" sz="3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+mj-lt"/>
                          <a:ea typeface="Times New Roman"/>
                          <a:cs typeface="Times New Roman"/>
                        </a:rPr>
                        <a:t>Jewellery</a:t>
                      </a:r>
                      <a:endParaRPr lang="en-CA" sz="3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The Dissolving </a:t>
            </a:r>
            <a:r>
              <a:rPr lang="en-CA" sz="4800" smtClean="0"/>
              <a:t>Process for a Salt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989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="1" dirty="0" smtClean="0">
                <a:solidFill>
                  <a:schemeClr val="accent1"/>
                </a:solidFill>
              </a:rPr>
              <a:t>1.   </a:t>
            </a:r>
            <a:r>
              <a:rPr lang="en-CA" sz="2800" dirty="0" smtClean="0"/>
              <a:t>Solvent particles are attracted to solute particles at the surface of the </a:t>
            </a:r>
            <a:r>
              <a:rPr lang="en-CA" sz="2800" dirty="0" err="1" smtClean="0"/>
              <a:t>soild</a:t>
            </a:r>
            <a:r>
              <a:rPr lang="en-CA" sz="2800" dirty="0" smtClean="0"/>
              <a:t>.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985381"/>
            <a:ext cx="8507288" cy="989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CA" sz="2600" b="1" dirty="0" smtClean="0">
                <a:solidFill>
                  <a:schemeClr val="accent1"/>
                </a:solidFill>
              </a:rPr>
              <a:t>2</a:t>
            </a:r>
            <a:r>
              <a:rPr kumimoji="0" lang="en-C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lang="en-CA" sz="2800" dirty="0" smtClean="0"/>
              <a:t>Ionic Bonds are broken between the solute particles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035282"/>
            <a:ext cx="8686800" cy="989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CA" sz="2600" b="1" dirty="0" smtClean="0">
                <a:solidFill>
                  <a:schemeClr val="accent1"/>
                </a:solidFill>
              </a:rPr>
              <a:t>3</a:t>
            </a:r>
            <a:r>
              <a:rPr kumimoji="0" lang="en-C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lang="en-CA" sz="2800" dirty="0" smtClean="0"/>
              <a:t>Hydrogen bonds are broken between the solvent molecules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085184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CA" sz="2600" b="1" dirty="0" smtClean="0">
                <a:solidFill>
                  <a:schemeClr val="accent1"/>
                </a:solidFill>
              </a:rPr>
              <a:t>4</a:t>
            </a:r>
            <a:r>
              <a:rPr kumimoji="0" lang="en-C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lang="en-CA" sz="2800" dirty="0" smtClean="0"/>
              <a:t>Solute particles become surrounded by solvent molecules, forming ion-dipole bonds.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Factors Affecting the Rate of Dissolving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4048"/>
            <a:ext cx="8229600" cy="4389120"/>
          </a:xfrm>
        </p:spPr>
        <p:txBody>
          <a:bodyPr/>
          <a:lstStyle/>
          <a:p>
            <a:r>
              <a:rPr lang="en-CA" dirty="0" smtClean="0"/>
              <a:t>What can make a solutes dissolve faster?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2132856"/>
          <a:ext cx="8759311" cy="444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808312"/>
                <a:gridCol w="3934775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Factor</a:t>
                      </a:r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Effect</a:t>
                      </a:r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Explanation</a:t>
                      </a:r>
                      <a:endParaRPr lang="en-CA" sz="2200" dirty="0"/>
                    </a:p>
                  </a:txBody>
                  <a:tcPr marL="113634" marR="113634" marT="56817" marB="56817" anchor="ctr"/>
                </a:tc>
              </a:tr>
              <a:tr h="1029988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Particle</a:t>
                      </a:r>
                      <a:r>
                        <a:rPr lang="en-CA" sz="2200" baseline="0" dirty="0" smtClean="0"/>
                        <a:t> Size</a:t>
                      </a:r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200" dirty="0"/>
                    </a:p>
                  </a:txBody>
                  <a:tcPr marL="113634" marR="113634" marT="56817" marB="56817" anchor="ctr"/>
                </a:tc>
              </a:tr>
              <a:tr h="1214037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Temperature</a:t>
                      </a:r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200" dirty="0"/>
                    </a:p>
                  </a:txBody>
                  <a:tcPr marL="113634" marR="113634" marT="56817" marB="56817" anchor="ctr"/>
                </a:tc>
              </a:tr>
              <a:tr h="1189151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Stirring</a:t>
                      </a:r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200" dirty="0"/>
                    </a:p>
                  </a:txBody>
                  <a:tcPr marL="113634" marR="113634" marT="56817" marB="56817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200" dirty="0"/>
                    </a:p>
                  </a:txBody>
                  <a:tcPr marL="113634" marR="113634" marT="56817" marB="56817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48064" y="5445224"/>
            <a:ext cx="3960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Fresh solvent in continually comes into contact with the </a:t>
            </a:r>
            <a:r>
              <a:rPr lang="en-CA" sz="2200" dirty="0" err="1" smtClean="0"/>
              <a:t>undissolved</a:t>
            </a:r>
            <a:r>
              <a:rPr lang="en-CA" sz="2200" dirty="0" smtClean="0"/>
              <a:t> solute</a:t>
            </a:r>
            <a:endParaRPr lang="en-CA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293096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More frequent collisions between molecules</a:t>
            </a:r>
          </a:p>
          <a:p>
            <a:endParaRPr lang="en-CA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3284984"/>
            <a:ext cx="36724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 Increased surface area is exposed to solvent</a:t>
            </a:r>
          </a:p>
          <a:p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267744" y="3284984"/>
            <a:ext cx="2664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200" dirty="0" smtClean="0"/>
              <a:t>Smaller particles will dissolve faster</a:t>
            </a:r>
            <a:endParaRPr lang="en-CA" sz="2200" dirty="0"/>
          </a:p>
        </p:txBody>
      </p:sp>
      <p:sp>
        <p:nvSpPr>
          <p:cNvPr id="10" name="Rectangle 9"/>
          <p:cNvSpPr/>
          <p:nvPr/>
        </p:nvSpPr>
        <p:spPr>
          <a:xfrm>
            <a:off x="2195736" y="4221088"/>
            <a:ext cx="26642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200" dirty="0" smtClean="0"/>
              <a:t>Solute dissolves faster at higher temperatures</a:t>
            </a:r>
            <a:endParaRPr lang="en-CA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5445224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Agitating a solution increases the rate of dissolving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Dissociation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b="1" dirty="0" smtClean="0">
              <a:solidFill>
                <a:schemeClr val="accent1"/>
              </a:solidFill>
            </a:endParaRPr>
          </a:p>
          <a:p>
            <a:endParaRPr lang="en-CA" b="1" dirty="0" smtClean="0">
              <a:solidFill>
                <a:schemeClr val="accent1"/>
              </a:solidFill>
            </a:endParaRPr>
          </a:p>
          <a:p>
            <a:endParaRPr lang="en-CA" b="1" dirty="0" smtClean="0">
              <a:solidFill>
                <a:schemeClr val="accent1"/>
              </a:solidFill>
            </a:endParaRPr>
          </a:p>
          <a:p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5D0-616B-41F3-B52F-8597D81B452F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755576" y="1916832"/>
            <a:ext cx="7741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The dissolving of </a:t>
            </a:r>
            <a:r>
              <a:rPr lang="en-CA" sz="2400" b="1" dirty="0" smtClean="0">
                <a:solidFill>
                  <a:schemeClr val="accent5">
                    <a:lumMod val="75000"/>
                  </a:schemeClr>
                </a:solidFill>
              </a:rPr>
              <a:t>ionic compounds </a:t>
            </a:r>
            <a:r>
              <a:rPr lang="en-CA" sz="2400" dirty="0" smtClean="0"/>
              <a:t>in which the ions </a:t>
            </a:r>
            <a:r>
              <a:rPr lang="en-CA" sz="2400" b="1" dirty="0" smtClean="0">
                <a:solidFill>
                  <a:schemeClr val="accent5">
                    <a:lumMod val="75000"/>
                  </a:schemeClr>
                </a:solidFill>
              </a:rPr>
              <a:t>separate</a:t>
            </a:r>
            <a:r>
              <a:rPr lang="en-CA" sz="2400" dirty="0" smtClean="0"/>
              <a:t> from each other and the crystal lattice.   </a:t>
            </a:r>
          </a:p>
          <a:p>
            <a:endParaRPr lang="en-CA" sz="2400" dirty="0" smtClean="0"/>
          </a:p>
          <a:p>
            <a:r>
              <a:rPr lang="en-CA" sz="2400" dirty="0" smtClean="0"/>
              <a:t>The resulting ions are called hydrated or </a:t>
            </a:r>
            <a:r>
              <a:rPr lang="en-CA" sz="2400" b="1" dirty="0" smtClean="0">
                <a:solidFill>
                  <a:schemeClr val="accent5">
                    <a:lumMod val="75000"/>
                  </a:schemeClr>
                </a:solidFill>
              </a:rPr>
              <a:t>aqueous ions</a:t>
            </a:r>
            <a:r>
              <a:rPr lang="en-CA" sz="2400" dirty="0" smtClean="0"/>
              <a:t>.</a:t>
            </a:r>
            <a:endParaRPr lang="en-C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73016"/>
            <a:ext cx="5566531" cy="2895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988</TotalTime>
  <Words>516</Words>
  <Application>Microsoft Office PowerPoint</Application>
  <PresentationFormat>On-screen Show (4:3)</PresentationFormat>
  <Paragraphs>133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Solutions</vt:lpstr>
      <vt:lpstr>Which ones are solutions?</vt:lpstr>
      <vt:lpstr>Definitions</vt:lpstr>
      <vt:lpstr>Definitions</vt:lpstr>
      <vt:lpstr>Definitions</vt:lpstr>
      <vt:lpstr>Examples of Solutions</vt:lpstr>
      <vt:lpstr>The Dissolving Process for a Salt</vt:lpstr>
      <vt:lpstr>Factors Affecting the Rate of Dissolving</vt:lpstr>
      <vt:lpstr>Dissociation</vt:lpstr>
      <vt:lpstr>Definitions</vt:lpstr>
      <vt:lpstr>Testing for Saturation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Robin</dc:creator>
  <cp:lastModifiedBy>Morrison, Brent</cp:lastModifiedBy>
  <cp:revision>43</cp:revision>
  <dcterms:created xsi:type="dcterms:W3CDTF">2011-11-22T22:57:20Z</dcterms:created>
  <dcterms:modified xsi:type="dcterms:W3CDTF">2019-10-23T17:13:04Z</dcterms:modified>
</cp:coreProperties>
</file>