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57" r:id="rId4"/>
    <p:sldId id="258" r:id="rId5"/>
    <p:sldId id="259" r:id="rId6"/>
    <p:sldId id="262" r:id="rId7"/>
    <p:sldId id="261"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8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09A0058-33FB-4562-A83C-D78987310B13}" type="datetimeFigureOut">
              <a:rPr lang="en-US" smtClean="0"/>
              <a:pPr/>
              <a:t>2015/09/17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F23DF-FEE6-4F10-83A4-F4FD82EF9C91}"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9A0058-33FB-4562-A83C-D78987310B13}" type="datetimeFigureOut">
              <a:rPr lang="en-US" smtClean="0"/>
              <a:pPr/>
              <a:t>2015/09/17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F23DF-FEE6-4F10-83A4-F4FD82EF9C91}"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9A0058-33FB-4562-A83C-D78987310B13}" type="datetimeFigureOut">
              <a:rPr lang="en-US" smtClean="0"/>
              <a:pPr/>
              <a:t>2015/09/17</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99BF23DF-FEE6-4F10-83A4-F4FD82EF9C91}" type="slidenum">
              <a:rPr lang="en-US" smtClean="0"/>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9A0058-33FB-4562-A83C-D78987310B13}" type="datetimeFigureOut">
              <a:rPr lang="en-US" smtClean="0"/>
              <a:pPr/>
              <a:t>2015/09/17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F23DF-FEE6-4F10-83A4-F4FD82EF9C91}" type="slidenum">
              <a:rPr lang="en-US" smtClean="0"/>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09A0058-33FB-4562-A83C-D78987310B13}" type="datetimeFigureOut">
              <a:rPr lang="en-US" smtClean="0"/>
              <a:pPr/>
              <a:t>2015/09/17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F23DF-FEE6-4F10-83A4-F4FD82EF9C9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09A0058-33FB-4562-A83C-D78987310B13}" type="datetimeFigureOut">
              <a:rPr lang="en-US" smtClean="0"/>
              <a:pPr/>
              <a:t>2015/09/17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F23DF-FEE6-4F10-83A4-F4FD82EF9C91}" type="slidenum">
              <a:rPr lang="en-US" smtClean="0"/>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09A0058-33FB-4562-A83C-D78987310B13}" type="datetimeFigureOut">
              <a:rPr lang="en-US" smtClean="0"/>
              <a:pPr/>
              <a:t>2015/09/17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BF23DF-FEE6-4F10-83A4-F4FD82EF9C91}" type="slidenum">
              <a:rPr lang="en-US" smtClean="0"/>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09A0058-33FB-4562-A83C-D78987310B13}" type="datetimeFigureOut">
              <a:rPr lang="en-US" smtClean="0"/>
              <a:pPr/>
              <a:t>2015/09/17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BF23DF-FEE6-4F10-83A4-F4FD82EF9C91}" type="slidenum">
              <a:rPr lang="en-US" smtClean="0"/>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9A0058-33FB-4562-A83C-D78987310B13}" type="datetimeFigureOut">
              <a:rPr lang="en-US" smtClean="0"/>
              <a:pPr/>
              <a:t>2015/09/17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BF23DF-FEE6-4F10-83A4-F4FD82EF9C91}"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09A0058-33FB-4562-A83C-D78987310B13}" type="datetimeFigureOut">
              <a:rPr lang="en-US" smtClean="0"/>
              <a:pPr/>
              <a:t>2015/09/17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F23DF-FEE6-4F10-83A4-F4FD82EF9C91}"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09A0058-33FB-4562-A83C-D78987310B13}" type="datetimeFigureOut">
              <a:rPr lang="en-US" smtClean="0"/>
              <a:pPr/>
              <a:t>2015/09/17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99BF23DF-FEE6-4F10-83A4-F4FD82EF9C9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09A0058-33FB-4562-A83C-D78987310B13}" type="datetimeFigureOut">
              <a:rPr lang="en-US" smtClean="0"/>
              <a:pPr/>
              <a:t>2015/09/17</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9BF23DF-FEE6-4F10-83A4-F4FD82EF9C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r"/>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Functional Group </a:t>
            </a:r>
            <a:endParaRPr lang="en-US" dirty="0"/>
          </a:p>
        </p:txBody>
      </p:sp>
      <p:sp>
        <p:nvSpPr>
          <p:cNvPr id="3" name="Subtitle 2"/>
          <p:cNvSpPr>
            <a:spLocks noGrp="1"/>
          </p:cNvSpPr>
          <p:nvPr>
            <p:ph type="subTitle" idx="1"/>
          </p:nvPr>
        </p:nvSpPr>
        <p:spPr/>
        <p:txBody>
          <a:bodyPr>
            <a:normAutofit/>
          </a:bodyPr>
          <a:lstStyle/>
          <a:p>
            <a:r>
              <a:rPr lang="en-US" sz="2800" dirty="0" smtClean="0"/>
              <a:t>Ester</a:t>
            </a:r>
            <a:endParaRPr lang="en-US" sz="2800" dirty="0"/>
          </a:p>
        </p:txBody>
      </p:sp>
      <p:sp>
        <p:nvSpPr>
          <p:cNvPr id="4" name="TextBox 3"/>
          <p:cNvSpPr txBox="1"/>
          <p:nvPr/>
        </p:nvSpPr>
        <p:spPr>
          <a:xfrm>
            <a:off x="838200" y="4114800"/>
            <a:ext cx="2590800" cy="369332"/>
          </a:xfrm>
          <a:prstGeom prst="rect">
            <a:avLst/>
          </a:prstGeom>
          <a:noFill/>
        </p:spPr>
        <p:txBody>
          <a:bodyPr wrap="square" rtlCol="0">
            <a:spAutoFit/>
          </a:bodyPr>
          <a:lstStyle/>
          <a:p>
            <a:r>
              <a:rPr lang="en-US" dirty="0" smtClean="0"/>
              <a:t>Created by: Jenny Chase</a:t>
            </a:r>
            <a:endParaRPr 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838200" y="762000"/>
            <a:ext cx="3861832" cy="2971800"/>
          </a:xfrm>
          <a:prstGeom prst="rect">
            <a:avLst/>
          </a:prstGeom>
          <a:noFill/>
          <a:ln w="9525">
            <a:noFill/>
            <a:miter lim="800000"/>
            <a:headEnd/>
            <a:tailEnd/>
          </a:ln>
          <a:effectLst/>
        </p:spPr>
      </p:pic>
      <p:pic>
        <p:nvPicPr>
          <p:cNvPr id="3" name="Picture 3"/>
          <p:cNvPicPr>
            <a:picLocks noChangeAspect="1" noChangeArrowheads="1"/>
          </p:cNvPicPr>
          <p:nvPr/>
        </p:nvPicPr>
        <p:blipFill>
          <a:blip r:embed="rId3"/>
          <a:srcRect/>
          <a:stretch>
            <a:fillRect/>
          </a:stretch>
        </p:blipFill>
        <p:spPr bwMode="auto">
          <a:xfrm>
            <a:off x="3943350" y="3505200"/>
            <a:ext cx="5200650" cy="3200400"/>
          </a:xfrm>
          <a:prstGeom prst="rect">
            <a:avLst/>
          </a:prstGeom>
          <a:noFill/>
          <a:ln w="9525">
            <a:noFill/>
            <a:miter lim="800000"/>
            <a:headEnd/>
            <a:tailEnd/>
          </a:ln>
          <a:effectLst/>
        </p:spPr>
      </p:pic>
      <p:sp>
        <p:nvSpPr>
          <p:cNvPr id="4" name="TextBox 3"/>
          <p:cNvSpPr txBox="1"/>
          <p:nvPr/>
        </p:nvSpPr>
        <p:spPr>
          <a:xfrm>
            <a:off x="5867400" y="457200"/>
            <a:ext cx="2362200" cy="1200329"/>
          </a:xfrm>
          <a:prstGeom prst="rect">
            <a:avLst/>
          </a:prstGeom>
          <a:noFill/>
          <a:ln>
            <a:solidFill>
              <a:schemeClr val="bg1"/>
            </a:solidFill>
          </a:ln>
        </p:spPr>
        <p:txBody>
          <a:bodyPr wrap="square" rtlCol="0">
            <a:spAutoFit/>
          </a:bodyPr>
          <a:lstStyle/>
          <a:p>
            <a:r>
              <a:rPr lang="en-US" sz="7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Ester</a:t>
            </a:r>
            <a:endParaRPr lang="en-US" sz="72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Ester	</a:t>
            </a:r>
            <a:endParaRPr lang="en-US" dirty="0"/>
          </a:p>
        </p:txBody>
      </p:sp>
      <p:sp>
        <p:nvSpPr>
          <p:cNvPr id="3" name="Content Placeholder 2"/>
          <p:cNvSpPr>
            <a:spLocks noGrp="1"/>
          </p:cNvSpPr>
          <p:nvPr>
            <p:ph idx="1"/>
          </p:nvPr>
        </p:nvSpPr>
        <p:spPr>
          <a:xfrm>
            <a:off x="152400" y="1775191"/>
            <a:ext cx="8534400" cy="4854209"/>
          </a:xfrm>
        </p:spPr>
        <p:txBody>
          <a:bodyPr>
            <a:normAutofit fontScale="92500" lnSpcReduction="20000"/>
          </a:bodyPr>
          <a:lstStyle/>
          <a:p>
            <a:r>
              <a:rPr lang="en-US" dirty="0" smtClean="0"/>
              <a:t>Esters are one of a number of compounds known collectively as </a:t>
            </a:r>
            <a:r>
              <a:rPr lang="en-US" b="1" i="1" dirty="0" smtClean="0"/>
              <a:t>acid derivatives</a:t>
            </a:r>
            <a:r>
              <a:rPr lang="en-US" dirty="0" smtClean="0"/>
              <a:t>. In these the acid group is modified in some way. In an ester, the hydrogen in the -COOH group is replaced by an alkyl group (or possibly some more complex hydrocarbon group).</a:t>
            </a:r>
            <a:endParaRPr lang="en-US" dirty="0" smtClean="0">
              <a:solidFill>
                <a:schemeClr val="accent1"/>
              </a:solidFill>
            </a:endParaRPr>
          </a:p>
          <a:p>
            <a:endParaRPr lang="en-US" dirty="0" smtClean="0">
              <a:solidFill>
                <a:schemeClr val="accent1"/>
              </a:solidFill>
            </a:endParaRPr>
          </a:p>
          <a:p>
            <a:r>
              <a:rPr lang="en-US" dirty="0" smtClean="0">
                <a:solidFill>
                  <a:schemeClr val="accent1"/>
                </a:solidFill>
              </a:rPr>
              <a:t>Esters are found everywhere. Most naturally occurring fats and oils are the fatty acid esters of glycerol. Esters with low molecular weight are commonly used as fragrances and found in essential oils and pheromones. </a:t>
            </a:r>
            <a:r>
              <a:rPr lang="en-US" sz="2800" dirty="0" smtClean="0"/>
              <a:t>(</a:t>
            </a:r>
            <a:r>
              <a:rPr lang="en-US" sz="2800" dirty="0" err="1" smtClean="0"/>
              <a:t>Phosphoesters</a:t>
            </a:r>
            <a:r>
              <a:rPr lang="en-US" sz="2800" dirty="0" smtClean="0"/>
              <a:t> form the backbone of DNA molecules)</a:t>
            </a:r>
          </a:p>
          <a:p>
            <a:endParaRPr lang="en-US" dirty="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formed? </a:t>
            </a:r>
            <a:endParaRPr lang="en-US" dirty="0"/>
          </a:p>
        </p:txBody>
      </p:sp>
      <p:sp>
        <p:nvSpPr>
          <p:cNvPr id="3" name="Content Placeholder 2"/>
          <p:cNvSpPr>
            <a:spLocks noGrp="1"/>
          </p:cNvSpPr>
          <p:nvPr>
            <p:ph idx="1"/>
          </p:nvPr>
        </p:nvSpPr>
        <p:spPr/>
        <p:txBody>
          <a:bodyPr>
            <a:normAutofit lnSpcReduction="10000"/>
          </a:bodyPr>
          <a:lstStyle/>
          <a:p>
            <a:r>
              <a:rPr lang="en-US" b="1" dirty="0" smtClean="0"/>
              <a:t>Esters</a:t>
            </a:r>
            <a:r>
              <a:rPr lang="en-US" dirty="0" smtClean="0"/>
              <a:t> are chemical compounds created by reacting an </a:t>
            </a:r>
            <a:r>
              <a:rPr lang="en-US" dirty="0" err="1" smtClean="0"/>
              <a:t>oxoacid</a:t>
            </a:r>
            <a:r>
              <a:rPr lang="en-US" dirty="0" smtClean="0"/>
              <a:t>  with a hydroxyl compound such as an alcohol or phenol. Esters are usually resulted from an inorganic acid or organic acid in which at least one -OH (hydroxyl) group is replaced by an -O-alkyl (</a:t>
            </a:r>
            <a:r>
              <a:rPr lang="en-US" dirty="0" err="1" smtClean="0"/>
              <a:t>alkoxy</a:t>
            </a:r>
            <a:r>
              <a:rPr lang="en-US" dirty="0" smtClean="0"/>
              <a:t>) group, and most commonly from carboxylic acids and alcohols. Esters are formed by condensing an acid with an alcohol.</a:t>
            </a:r>
          </a:p>
          <a:p>
            <a:endParaRPr lang="en-US" dirty="0"/>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can Ester be found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Esters encompass a large family of organic compounds with broad applications in medicine, biology, chemistry and industry.</a:t>
            </a:r>
          </a:p>
          <a:p>
            <a:endParaRPr lang="en-US" dirty="0" smtClean="0"/>
          </a:p>
          <a:p>
            <a:r>
              <a:rPr lang="en-US" dirty="0" smtClean="0"/>
              <a:t>Esters occur naturally in plants and animals. Small esters produce the pleasant aroma of  fruits. In general, a work of chemicals is responsible for specific fruity fragrances.  However, very often one single compound plays a leading role. </a:t>
            </a:r>
          </a:p>
          <a:p>
            <a:endParaRPr lang="en-US" dirty="0" smtClean="0"/>
          </a:p>
          <a:p>
            <a:r>
              <a:rPr lang="en-US" dirty="0" smtClean="0"/>
              <a:t>For example, an artificial pineapple flavor contains more than twenty ingredients but ethyl butyrate is the major component that accounts for the pineapple-like aroma and flavor. It is amazing that so many fragrances and flavors can be prepared by simply changing the number of carbons and </a:t>
            </a:r>
            <a:r>
              <a:rPr lang="en-US" dirty="0" err="1" smtClean="0"/>
              <a:t>hydrogens</a:t>
            </a:r>
            <a:r>
              <a:rPr lang="en-US" dirty="0" smtClean="0"/>
              <a:t> (the R groups) in the ester</a:t>
            </a:r>
            <a:endParaRPr lang="en-US" dirty="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35458" y="457200"/>
            <a:ext cx="8956764" cy="5867399"/>
          </a:xfrm>
          <a:prstGeom prst="rect">
            <a:avLst/>
          </a:prstGeom>
          <a:noFill/>
          <a:ln w="9525">
            <a:noFill/>
            <a:miter lim="800000"/>
            <a:headEnd/>
            <a:tailEnd/>
          </a:ln>
          <a:effectLst/>
        </p:spPr>
      </p:pic>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name Ester groups</a:t>
            </a:r>
            <a:endParaRPr lang="en-US" dirty="0"/>
          </a:p>
        </p:txBody>
      </p:sp>
      <p:sp>
        <p:nvSpPr>
          <p:cNvPr id="3" name="Content Placeholder 2"/>
          <p:cNvSpPr>
            <a:spLocks noGrp="1"/>
          </p:cNvSpPr>
          <p:nvPr>
            <p:ph idx="1"/>
          </p:nvPr>
        </p:nvSpPr>
        <p:spPr>
          <a:xfrm>
            <a:off x="152400" y="1524001"/>
            <a:ext cx="8534400" cy="4038600"/>
          </a:xfrm>
        </p:spPr>
        <p:txBody>
          <a:bodyPr>
            <a:normAutofit fontScale="92500" lnSpcReduction="10000"/>
          </a:bodyPr>
          <a:lstStyle/>
          <a:p>
            <a:pPr>
              <a:buNone/>
            </a:pPr>
            <a:r>
              <a:rPr lang="en-US" b="1" i="1" dirty="0" smtClean="0"/>
              <a:t>Example 1:  </a:t>
            </a:r>
            <a:r>
              <a:rPr lang="en-US" dirty="0" smtClean="0"/>
              <a:t>Write the structural formula for </a:t>
            </a:r>
            <a:r>
              <a:rPr lang="en-US" b="1" dirty="0" smtClean="0"/>
              <a:t>methyl </a:t>
            </a:r>
            <a:r>
              <a:rPr lang="en-US" b="1" dirty="0" err="1" smtClean="0"/>
              <a:t>propanoate</a:t>
            </a:r>
            <a:r>
              <a:rPr lang="en-US" dirty="0" smtClean="0"/>
              <a:t>.</a:t>
            </a:r>
          </a:p>
          <a:p>
            <a:r>
              <a:rPr lang="en-US" dirty="0" smtClean="0"/>
              <a:t>An ester name has two parts - the part that comes from the acid (</a:t>
            </a:r>
            <a:r>
              <a:rPr lang="en-US" dirty="0" err="1" smtClean="0"/>
              <a:t>propanoate</a:t>
            </a:r>
            <a:r>
              <a:rPr lang="en-US" dirty="0" smtClean="0"/>
              <a:t>) and the part that shows the alkyl group (methyl).</a:t>
            </a:r>
          </a:p>
          <a:p>
            <a:r>
              <a:rPr lang="en-US" dirty="0" smtClean="0"/>
              <a:t>Start by thinking about </a:t>
            </a:r>
            <a:r>
              <a:rPr lang="en-US" dirty="0" err="1" smtClean="0"/>
              <a:t>propanoic</a:t>
            </a:r>
            <a:r>
              <a:rPr lang="en-US" dirty="0" smtClean="0"/>
              <a:t> acid - a 3 carbon acid with no carbon-carbon double bonds.</a:t>
            </a:r>
          </a:p>
          <a:p>
            <a:r>
              <a:rPr lang="en-US" dirty="0" smtClean="0"/>
              <a:t>The hydrogen in the -COOH group is replaced by an alkyl group - in this case, a methyl group.</a:t>
            </a:r>
          </a:p>
          <a:p>
            <a:endParaRPr lang="en-US" dirty="0" smtClean="0"/>
          </a:p>
          <a:p>
            <a:endParaRPr lang="en-US" dirty="0" smtClean="0"/>
          </a:p>
          <a:p>
            <a:endParaRPr lang="en-US" dirty="0"/>
          </a:p>
        </p:txBody>
      </p:sp>
      <p:pic>
        <p:nvPicPr>
          <p:cNvPr id="1030" name="Picture 6" descr="C:\Users\Public\Pictures\ester1.GIF"/>
          <p:cNvPicPr>
            <a:picLocks noChangeAspect="1" noChangeArrowheads="1"/>
          </p:cNvPicPr>
          <p:nvPr/>
        </p:nvPicPr>
        <p:blipFill>
          <a:blip r:embed="rId2"/>
          <a:srcRect/>
          <a:stretch>
            <a:fillRect/>
          </a:stretch>
        </p:blipFill>
        <p:spPr bwMode="auto">
          <a:xfrm>
            <a:off x="3733800" y="5269396"/>
            <a:ext cx="2209800" cy="1361108"/>
          </a:xfrm>
          <a:prstGeom prst="rect">
            <a:avLst/>
          </a:prstGeom>
          <a:noFill/>
        </p:spPr>
      </p:pic>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name . . . </a:t>
            </a:r>
            <a:endParaRPr lang="en-US" dirty="0"/>
          </a:p>
        </p:txBody>
      </p:sp>
      <p:sp>
        <p:nvSpPr>
          <p:cNvPr id="3" name="Content Placeholder 2"/>
          <p:cNvSpPr>
            <a:spLocks noGrp="1"/>
          </p:cNvSpPr>
          <p:nvPr>
            <p:ph idx="1"/>
          </p:nvPr>
        </p:nvSpPr>
        <p:spPr>
          <a:xfrm>
            <a:off x="0" y="1600201"/>
            <a:ext cx="9144000" cy="5257799"/>
          </a:xfrm>
        </p:spPr>
        <p:txBody>
          <a:bodyPr>
            <a:normAutofit lnSpcReduction="10000"/>
          </a:bodyPr>
          <a:lstStyle/>
          <a:p>
            <a:pPr>
              <a:buNone/>
            </a:pPr>
            <a:r>
              <a:rPr lang="en-US" sz="2600" b="1" i="1" dirty="0" smtClean="0"/>
              <a:t>Example 2:  </a:t>
            </a:r>
            <a:r>
              <a:rPr lang="en-US" sz="2600" dirty="0" smtClean="0"/>
              <a:t>Write the structural formula for </a:t>
            </a:r>
            <a:r>
              <a:rPr lang="en-US" sz="2600" b="1" dirty="0" smtClean="0"/>
              <a:t>ethyl </a:t>
            </a:r>
            <a:r>
              <a:rPr lang="en-US" sz="2600" b="1" dirty="0" err="1" smtClean="0"/>
              <a:t>ethanoate</a:t>
            </a:r>
            <a:r>
              <a:rPr lang="en-US" sz="2600" dirty="0" smtClean="0"/>
              <a:t>.</a:t>
            </a:r>
          </a:p>
          <a:p>
            <a:r>
              <a:rPr lang="en-US" sz="2600" dirty="0" smtClean="0"/>
              <a:t>This is probably the most commonly used example of an ester. It is based on </a:t>
            </a:r>
            <a:r>
              <a:rPr lang="en-US" sz="2600" dirty="0" err="1" smtClean="0"/>
              <a:t>ethanoic</a:t>
            </a:r>
            <a:r>
              <a:rPr lang="en-US" sz="2600" dirty="0" smtClean="0"/>
              <a:t> acid ( hence, </a:t>
            </a:r>
            <a:r>
              <a:rPr lang="en-US" sz="2600" dirty="0" err="1" smtClean="0"/>
              <a:t>ethanoate</a:t>
            </a:r>
            <a:r>
              <a:rPr lang="en-US" sz="2600" dirty="0" smtClean="0"/>
              <a:t>) - a 2 carbon acid. The hydrogen in the -COOH group is replaced by an ethyl group.</a:t>
            </a:r>
          </a:p>
          <a:p>
            <a:endParaRPr lang="en-US" sz="2600" dirty="0" smtClean="0"/>
          </a:p>
          <a:p>
            <a:endParaRPr lang="en-US" sz="2600" dirty="0" smtClean="0"/>
          </a:p>
          <a:p>
            <a:endParaRPr lang="en-US" sz="2600" dirty="0" smtClean="0"/>
          </a:p>
          <a:p>
            <a:endParaRPr lang="en-US" sz="2600" dirty="0" smtClean="0"/>
          </a:p>
          <a:p>
            <a:r>
              <a:rPr lang="en-US" sz="2600" dirty="0" smtClean="0"/>
              <a:t>Make sure that you draw the ethyl group the right way round. A fairly common mistake is to try to join the CH</a:t>
            </a:r>
            <a:r>
              <a:rPr lang="en-US" sz="2600" baseline="-25000" dirty="0" smtClean="0"/>
              <a:t>3</a:t>
            </a:r>
            <a:r>
              <a:rPr lang="en-US" sz="2600" dirty="0" smtClean="0"/>
              <a:t> group to the oxygen. If you count the bonds if you do that, you will find that both the CH</a:t>
            </a:r>
            <a:r>
              <a:rPr lang="en-US" sz="2600" baseline="-25000" dirty="0" smtClean="0"/>
              <a:t>3</a:t>
            </a:r>
            <a:r>
              <a:rPr lang="en-US" sz="2600" dirty="0" smtClean="0"/>
              <a:t> carbon and the CH</a:t>
            </a:r>
            <a:r>
              <a:rPr lang="en-US" sz="2600" baseline="-25000" dirty="0" smtClean="0"/>
              <a:t>2</a:t>
            </a:r>
            <a:r>
              <a:rPr lang="en-US" sz="2600" dirty="0" smtClean="0"/>
              <a:t> carbon have the wrong number of bonds.</a:t>
            </a:r>
          </a:p>
          <a:p>
            <a:pPr>
              <a:buNone/>
            </a:pPr>
            <a:endParaRPr lang="en-US" dirty="0"/>
          </a:p>
        </p:txBody>
      </p:sp>
      <p:pic>
        <p:nvPicPr>
          <p:cNvPr id="2050" name="Picture 2" descr="C:\Users\Public\Pictures\ester2.GIF"/>
          <p:cNvPicPr>
            <a:picLocks noChangeAspect="1" noChangeArrowheads="1"/>
          </p:cNvPicPr>
          <p:nvPr/>
        </p:nvPicPr>
        <p:blipFill>
          <a:blip r:embed="rId2"/>
          <a:srcRect/>
          <a:stretch>
            <a:fillRect/>
          </a:stretch>
        </p:blipFill>
        <p:spPr bwMode="auto">
          <a:xfrm>
            <a:off x="3352800" y="3429000"/>
            <a:ext cx="2210441" cy="1425574"/>
          </a:xfrm>
          <a:prstGeom prst="rect">
            <a:avLst/>
          </a:prstGeom>
          <a:noFill/>
        </p:spPr>
      </p:pic>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about Esters</a:t>
            </a:r>
            <a:endParaRPr lang="en-US" dirty="0"/>
          </a:p>
        </p:txBody>
      </p:sp>
      <p:sp>
        <p:nvSpPr>
          <p:cNvPr id="3" name="Content Placeholder 2"/>
          <p:cNvSpPr>
            <a:spLocks noGrp="1"/>
          </p:cNvSpPr>
          <p:nvPr>
            <p:ph idx="1"/>
          </p:nvPr>
        </p:nvSpPr>
        <p:spPr>
          <a:xfrm>
            <a:off x="152400" y="1524000"/>
            <a:ext cx="8991600" cy="5333999"/>
          </a:xfrm>
        </p:spPr>
        <p:txBody>
          <a:bodyPr>
            <a:normAutofit fontScale="70000" lnSpcReduction="20000"/>
          </a:bodyPr>
          <a:lstStyle/>
          <a:p>
            <a:r>
              <a:rPr lang="en-US" dirty="0" smtClean="0"/>
              <a:t>Esters are alkyl derivatives of carboxylic acids.</a:t>
            </a:r>
          </a:p>
          <a:p>
            <a:r>
              <a:rPr lang="en-US" dirty="0" smtClean="0"/>
              <a:t>The easiest way to deal with naming esters is to </a:t>
            </a:r>
            <a:r>
              <a:rPr lang="en-US" dirty="0" err="1" smtClean="0"/>
              <a:t>recognise</a:t>
            </a:r>
            <a:r>
              <a:rPr lang="en-US" dirty="0" smtClean="0"/>
              <a:t> the carboxylic acid and the alcohol that they can be prepared from.</a:t>
            </a:r>
          </a:p>
          <a:p>
            <a:r>
              <a:rPr lang="en-US" dirty="0" smtClean="0"/>
              <a:t>The general ester, RCO</a:t>
            </a:r>
            <a:r>
              <a:rPr lang="en-US" baseline="-25000" dirty="0" smtClean="0"/>
              <a:t>2</a:t>
            </a:r>
            <a:r>
              <a:rPr lang="en-US" dirty="0" smtClean="0"/>
              <a:t>R' can be derived from the carboxylic acid RCO</a:t>
            </a:r>
            <a:r>
              <a:rPr lang="en-US" baseline="-25000" dirty="0" smtClean="0"/>
              <a:t>2</a:t>
            </a:r>
            <a:r>
              <a:rPr lang="en-US" dirty="0" smtClean="0"/>
              <a:t>H and the alcohol HOR‘</a:t>
            </a:r>
          </a:p>
          <a:p>
            <a:r>
              <a:rPr lang="en-US" dirty="0" smtClean="0"/>
              <a:t>The first component of an ester name, the </a:t>
            </a:r>
            <a:r>
              <a:rPr lang="en-US" b="1" dirty="0" smtClean="0"/>
              <a:t>alkyl </a:t>
            </a:r>
            <a:r>
              <a:rPr lang="en-US" dirty="0" smtClean="0"/>
              <a:t>is derived from the alcohol, R'OH.</a:t>
            </a:r>
          </a:p>
          <a:p>
            <a:r>
              <a:rPr lang="en-US" dirty="0" smtClean="0"/>
              <a:t>The second component of an ester name, the -</a:t>
            </a:r>
            <a:r>
              <a:rPr lang="en-US" b="1" dirty="0" err="1" smtClean="0"/>
              <a:t>oate</a:t>
            </a:r>
            <a:r>
              <a:rPr lang="en-US" dirty="0" smtClean="0"/>
              <a:t> is derived from the carboxylic acid, RCO</a:t>
            </a:r>
            <a:r>
              <a:rPr lang="en-US" baseline="-25000" dirty="0" smtClean="0"/>
              <a:t>2</a:t>
            </a:r>
            <a:r>
              <a:rPr lang="en-US" dirty="0" smtClean="0"/>
              <a:t>H.</a:t>
            </a:r>
          </a:p>
          <a:p>
            <a:r>
              <a:rPr lang="en-US" b="1" dirty="0" smtClean="0"/>
              <a:t>Alcohol </a:t>
            </a:r>
            <a:r>
              <a:rPr lang="en-US" dirty="0" smtClean="0"/>
              <a:t>component</a:t>
            </a:r>
          </a:p>
          <a:p>
            <a:pPr lvl="1"/>
            <a:r>
              <a:rPr lang="en-US" dirty="0" smtClean="0"/>
              <a:t>the root name is based on the longest chain containing the -OH group.</a:t>
            </a:r>
          </a:p>
          <a:p>
            <a:pPr lvl="1"/>
            <a:r>
              <a:rPr lang="en-US" dirty="0" smtClean="0"/>
              <a:t>The chain is numbered so as to give the -OH the lowest possible number.</a:t>
            </a:r>
          </a:p>
          <a:p>
            <a:r>
              <a:rPr lang="en-US" b="1" dirty="0" smtClean="0"/>
              <a:t>Carboxylic acid </a:t>
            </a:r>
            <a:r>
              <a:rPr lang="en-US" dirty="0" smtClean="0"/>
              <a:t>component</a:t>
            </a:r>
          </a:p>
          <a:p>
            <a:pPr lvl="1"/>
            <a:r>
              <a:rPr lang="en-US" dirty="0" smtClean="0"/>
              <a:t>the root name is based on the longest chain including the carbonyl group.</a:t>
            </a:r>
          </a:p>
          <a:p>
            <a:pPr lvl="1"/>
            <a:r>
              <a:rPr lang="en-US" dirty="0" smtClean="0"/>
              <a:t>Since the carboxylic acid group is at the end of the chain, it must be C1.</a:t>
            </a:r>
          </a:p>
          <a:p>
            <a:pPr lvl="1"/>
            <a:r>
              <a:rPr lang="en-US" dirty="0" smtClean="0"/>
              <a:t>The ester suffix for the acid component is appended after the hydrocarbon suffix minus the "e" : </a:t>
            </a:r>
            <a:r>
              <a:rPr lang="en-US" i="1" dirty="0" smtClean="0"/>
              <a:t>e.g</a:t>
            </a:r>
            <a:r>
              <a:rPr lang="en-US" dirty="0" smtClean="0"/>
              <a:t>.  -</a:t>
            </a:r>
            <a:r>
              <a:rPr lang="en-US" dirty="0" err="1" smtClean="0"/>
              <a:t>ane</a:t>
            </a:r>
            <a:r>
              <a:rPr lang="en-US" dirty="0" smtClean="0"/>
              <a:t> + -</a:t>
            </a:r>
            <a:r>
              <a:rPr lang="en-US" dirty="0" err="1" smtClean="0"/>
              <a:t>oate</a:t>
            </a:r>
            <a:r>
              <a:rPr lang="en-US" dirty="0" smtClean="0"/>
              <a:t> = -</a:t>
            </a:r>
            <a:r>
              <a:rPr lang="en-US" dirty="0" err="1" smtClean="0"/>
              <a:t>anoate</a:t>
            </a:r>
            <a:r>
              <a:rPr lang="en-US" dirty="0" smtClean="0"/>
              <a:t> </a:t>
            </a:r>
            <a:r>
              <a:rPr lang="en-US" i="1" dirty="0" smtClean="0"/>
              <a:t>etc</a:t>
            </a:r>
            <a:r>
              <a:rPr lang="en-US" dirty="0" smtClean="0"/>
              <a:t>.</a:t>
            </a:r>
          </a:p>
          <a:p>
            <a:r>
              <a:rPr lang="en-US" dirty="0" smtClean="0"/>
              <a:t>The complete ester name is the </a:t>
            </a:r>
            <a:r>
              <a:rPr lang="en-US" b="1" dirty="0" smtClean="0"/>
              <a:t>alkyl </a:t>
            </a:r>
            <a:r>
              <a:rPr lang="en-US" b="1" dirty="0" err="1" smtClean="0"/>
              <a:t>alkanoate</a:t>
            </a:r>
            <a:endParaRPr lang="en-US" dirty="0" smtClean="0"/>
          </a:p>
          <a:p>
            <a:endParaRPr lang="en-US" dirty="0"/>
          </a:p>
        </p:txBody>
      </p:sp>
    </p:spTree>
  </p:cSld>
  <p:clrMapOvr>
    <a:masterClrMapping/>
  </p:clrMapOvr>
  <p:transition>
    <p:wipe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2822</TotalTime>
  <Words>511</Words>
  <Application>Microsoft Office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Functional Group </vt:lpstr>
      <vt:lpstr>PowerPoint Presentation</vt:lpstr>
      <vt:lpstr>What is Ester </vt:lpstr>
      <vt:lpstr>How is it formed? </vt:lpstr>
      <vt:lpstr>Where can Ester be found</vt:lpstr>
      <vt:lpstr>PowerPoint Presentation</vt:lpstr>
      <vt:lpstr>How to name Ester groups</vt:lpstr>
      <vt:lpstr>How to name . . . </vt:lpstr>
      <vt:lpstr>Some more about Esters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Functional Group</dc:title>
  <dc:creator>Jenny</dc:creator>
  <cp:lastModifiedBy>Morrison, Brent</cp:lastModifiedBy>
  <cp:revision>10</cp:revision>
  <dcterms:created xsi:type="dcterms:W3CDTF">2011-02-07T18:01:33Z</dcterms:created>
  <dcterms:modified xsi:type="dcterms:W3CDTF">2015-09-17T13:38:27Z</dcterms:modified>
</cp:coreProperties>
</file>