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57" r:id="rId3"/>
    <p:sldId id="264" r:id="rId4"/>
    <p:sldId id="267" r:id="rId5"/>
    <p:sldId id="263" r:id="rId6"/>
    <p:sldId id="269" r:id="rId7"/>
    <p:sldId id="270" r:id="rId8"/>
    <p:sldId id="268" r:id="rId9"/>
    <p:sldId id="271" r:id="rId10"/>
    <p:sldId id="272" r:id="rId11"/>
    <p:sldId id="273" r:id="rId12"/>
    <p:sldId id="274" r:id="rId13"/>
    <p:sldId id="275" r:id="rId14"/>
    <p:sldId id="27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4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0"/>
            <a:ext cx="3037146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470D8-C8F2-4CD0-908F-75322A597B84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146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312"/>
            <a:ext cx="3037146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AF16-DD45-4E6E-94FF-1EC671F216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39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E22BC02-EA1F-4E1E-A528-038FEB1048CF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3F7AB25-8D87-4A55-B66F-32EA13C3C6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79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94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99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53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3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64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93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04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3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81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90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13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F96F-3ECF-40ED-84F3-306B6C129BEE}" type="datetimeFigureOut">
              <a:rPr lang="en-CA" smtClean="0"/>
              <a:t>27/11/2019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969B-46F8-4203-A2D7-7CDC4C578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81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a/url?sa=i&amp;rct=j&amp;q=&amp;esrc=s&amp;source=images&amp;cd=&amp;cad=rja&amp;uact=8&amp;ved=0ahUKEwjn7J_cytvQAhUIYyYKHTxFB-4QjRwIBw&amp;url=http://www.aplusphysics.com/courses/honors/estat/fields.html&amp;bvm=bv.139782543,d.cGw&amp;psig=AFQjCNGG4WzRhD_qLPUYiH-lNA089VqxKw&amp;ust=14809765439531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b="1" kern="10" dirty="0" smtClean="0"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+mn-lt"/>
              </a:rPr>
              <a:t>Chapter 12</a:t>
            </a:r>
            <a:endParaRPr lang="en-CA" sz="6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6600" b="1" kern="10" dirty="0" smtClean="0"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</a:rPr>
              <a:t>Electricity</a:t>
            </a:r>
            <a:endParaRPr lang="en-CA" sz="6600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C:\WINDOWS\clipart\standard\stddir1\bd0503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57600"/>
            <a:ext cx="17478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C:\WINDOWS\clipart\standard\stddir1\bd0503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2" y="332656"/>
            <a:ext cx="174783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8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263525" lvl="1" indent="-263525">
              <a:buNone/>
            </a:pPr>
            <a:r>
              <a:rPr lang="en-US" sz="3400" dirty="0"/>
              <a:t>6</a:t>
            </a:r>
            <a:r>
              <a:rPr lang="en-US" sz="3400" dirty="0" smtClean="0"/>
              <a:t>) Using </a:t>
            </a:r>
            <a:r>
              <a:rPr lang="en-US" sz="3400" dirty="0"/>
              <a:t>Coulomb’s Law, determine what happens to the force of attraction between two charged particles if :</a:t>
            </a:r>
            <a:endParaRPr lang="en-CA" sz="3400" dirty="0"/>
          </a:p>
          <a:p>
            <a:pPr marL="628650" lvl="0" indent="-365125">
              <a:buFont typeface="+mj-lt"/>
              <a:buAutoNum type="alphaLcParenR"/>
            </a:pPr>
            <a:r>
              <a:rPr lang="en-US" sz="3400" dirty="0"/>
              <a:t>the charge on one is increased 5 times?</a:t>
            </a:r>
            <a:endParaRPr lang="en-CA" sz="3400" dirty="0"/>
          </a:p>
          <a:p>
            <a:pPr marL="628650" lvl="0" indent="-365125">
              <a:buFont typeface="+mj-lt"/>
              <a:buAutoNum type="alphaLcParenR"/>
            </a:pPr>
            <a:r>
              <a:rPr lang="en-US" sz="3400" dirty="0" smtClean="0"/>
              <a:t>the </a:t>
            </a:r>
            <a:r>
              <a:rPr lang="en-US" sz="3400" dirty="0"/>
              <a:t>charge on one is </a:t>
            </a:r>
            <a:r>
              <a:rPr lang="en-US" sz="3400" dirty="0" smtClean="0"/>
              <a:t>halved?</a:t>
            </a:r>
            <a:endParaRPr lang="en-CA" sz="3400" dirty="0"/>
          </a:p>
          <a:p>
            <a:pPr marL="628650" lvl="0" indent="-365125">
              <a:buFont typeface="+mj-lt"/>
              <a:buAutoNum type="alphaLcParenR"/>
            </a:pPr>
            <a:r>
              <a:rPr lang="en-US" sz="3400" dirty="0" smtClean="0"/>
              <a:t>the </a:t>
            </a:r>
            <a:r>
              <a:rPr lang="en-US" sz="3400" dirty="0"/>
              <a:t>distance is increased 10 </a:t>
            </a:r>
            <a:r>
              <a:rPr lang="en-US" sz="3400" dirty="0" smtClean="0"/>
              <a:t>times</a:t>
            </a:r>
          </a:p>
          <a:p>
            <a:pPr marL="628650" lvl="0" indent="-365125">
              <a:buFont typeface="+mj-lt"/>
              <a:buAutoNum type="alphaLcParenR"/>
            </a:pPr>
            <a:r>
              <a:rPr lang="en-US" sz="3400" dirty="0" smtClean="0"/>
              <a:t>the </a:t>
            </a:r>
            <a:r>
              <a:rPr lang="en-US" sz="3400" dirty="0"/>
              <a:t>charge on one is tripled and the distance between them is doubled?</a:t>
            </a:r>
            <a:endParaRPr lang="en-CA" sz="3400" dirty="0"/>
          </a:p>
          <a:p>
            <a:pPr marL="0" indent="0">
              <a:buNone/>
            </a:pPr>
            <a:r>
              <a:rPr lang="en-US" sz="3400" dirty="0" smtClean="0"/>
              <a:t>Hint Recall</a:t>
            </a:r>
            <a:r>
              <a:rPr lang="en-US" sz="3400" dirty="0"/>
              <a:t>: </a:t>
            </a:r>
            <a:r>
              <a:rPr lang="en-US" sz="3400" dirty="0" smtClean="0"/>
              <a:t>Force </a:t>
            </a:r>
            <a:r>
              <a:rPr lang="en-US" sz="3400" dirty="0"/>
              <a:t>of gravity for these type of questions?</a:t>
            </a:r>
            <a:endParaRPr lang="en-CA" sz="3400" dirty="0"/>
          </a:p>
          <a:p>
            <a:pPr marL="0" indent="0">
              <a:buNone/>
            </a:pPr>
            <a:endParaRPr lang="en-CA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CA" dirty="0" err="1" smtClean="0">
                <a:solidFill>
                  <a:srgbClr val="C00000"/>
                </a:solidFill>
              </a:rPr>
              <a:t>Ans</a:t>
            </a:r>
            <a:r>
              <a:rPr lang="en-CA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err="1">
                <a:solidFill>
                  <a:srgbClr val="C00000"/>
                </a:solidFill>
              </a:rPr>
              <a:t>F</a:t>
            </a:r>
            <a:r>
              <a:rPr lang="en-US" baseline="-25000" dirty="0" err="1">
                <a:solidFill>
                  <a:srgbClr val="C00000"/>
                </a:solidFill>
              </a:rPr>
              <a:t>el</a:t>
            </a:r>
            <a:r>
              <a:rPr lang="en-US" dirty="0">
                <a:solidFill>
                  <a:srgbClr val="C00000"/>
                </a:solidFill>
              </a:rPr>
              <a:t> increases 5 </a:t>
            </a:r>
            <a:r>
              <a:rPr lang="en-US" dirty="0" smtClean="0">
                <a:solidFill>
                  <a:srgbClr val="C00000"/>
                </a:solidFill>
              </a:rPr>
              <a:t>times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b) 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el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is </a:t>
            </a:r>
            <a:r>
              <a:rPr lang="en-US" dirty="0" smtClean="0">
                <a:solidFill>
                  <a:srgbClr val="C00000"/>
                </a:solidFill>
              </a:rPr>
              <a:t>halved	                       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c) </a:t>
            </a:r>
            <a:r>
              <a:rPr lang="en-US" dirty="0" err="1">
                <a:solidFill>
                  <a:srgbClr val="C00000"/>
                </a:solidFill>
              </a:rPr>
              <a:t>F</a:t>
            </a:r>
            <a:r>
              <a:rPr lang="en-US" baseline="-25000" dirty="0" err="1">
                <a:solidFill>
                  <a:srgbClr val="C00000"/>
                </a:solidFill>
              </a:rPr>
              <a:t>el</a:t>
            </a:r>
            <a:r>
              <a:rPr lang="en-US" baseline="-25000" dirty="0">
                <a:solidFill>
                  <a:srgbClr val="C00000"/>
                </a:solidFill>
              </a:rPr>
              <a:t> 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decreases </a:t>
            </a:r>
            <a:r>
              <a:rPr lang="en-US" dirty="0">
                <a:solidFill>
                  <a:srgbClr val="C00000"/>
                </a:solidFill>
              </a:rPr>
              <a:t>100 </a:t>
            </a:r>
            <a:r>
              <a:rPr lang="en-US" dirty="0" smtClean="0">
                <a:solidFill>
                  <a:srgbClr val="C00000"/>
                </a:solidFill>
              </a:rPr>
              <a:t>times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d) 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el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is 3/4 times the </a:t>
            </a:r>
            <a:r>
              <a:rPr lang="en-US" dirty="0" smtClean="0">
                <a:solidFill>
                  <a:srgbClr val="C00000"/>
                </a:solidFill>
              </a:rPr>
              <a:t>original </a:t>
            </a:r>
            <a:r>
              <a:rPr lang="en-US" dirty="0" err="1">
                <a:solidFill>
                  <a:srgbClr val="C00000"/>
                </a:solidFill>
              </a:rPr>
              <a:t>F</a:t>
            </a:r>
            <a:r>
              <a:rPr lang="en-US" baseline="-25000" dirty="0" err="1">
                <a:solidFill>
                  <a:srgbClr val="C00000"/>
                </a:solidFill>
              </a:rPr>
              <a:t>el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CA" sz="4400" dirty="0">
              <a:solidFill>
                <a:srgbClr val="C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963887"/>
              </p:ext>
            </p:extLst>
          </p:nvPr>
        </p:nvGraphicFramePr>
        <p:xfrm>
          <a:off x="6516216" y="4509120"/>
          <a:ext cx="172819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787320" imgH="393480" progId="Equation.3">
                  <p:embed/>
                </p:oleObj>
              </mc:Choice>
              <mc:Fallback>
                <p:oleObj name="Equation" r:id="rId3" imgW="7873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509120"/>
                        <a:ext cx="1728192" cy="864096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6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(12.3) Electric Current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Electric current is the amount of charge that moves through a conductor per second.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</a:t>
            </a:r>
            <a:r>
              <a:rPr lang="en-US" dirty="0"/>
              <a:t>	</a:t>
            </a:r>
            <a:r>
              <a:rPr lang="en-US" dirty="0" smtClean="0">
                <a:latin typeface="Comic Sans MS" panose="030F0702030302020204" pitchFamily="66" charset="0"/>
              </a:rPr>
              <a:t>I</a:t>
            </a:r>
            <a:r>
              <a:rPr lang="en-US" dirty="0" smtClean="0"/>
              <a:t>   = </a:t>
            </a:r>
            <a:r>
              <a:rPr lang="en-US" dirty="0"/>
              <a:t>electric </a:t>
            </a:r>
            <a:r>
              <a:rPr lang="en-US" dirty="0" smtClean="0"/>
              <a:t>current (A)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	Q </a:t>
            </a:r>
            <a:r>
              <a:rPr lang="en-US" dirty="0" smtClean="0"/>
              <a:t>  = </a:t>
            </a:r>
            <a:r>
              <a:rPr lang="en-US" dirty="0"/>
              <a:t>charge </a:t>
            </a:r>
            <a:r>
              <a:rPr lang="en-US" dirty="0" smtClean="0"/>
              <a:t>(</a:t>
            </a:r>
            <a:r>
              <a:rPr lang="en-US" dirty="0"/>
              <a:t>C)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∆</a:t>
            </a:r>
            <a:r>
              <a:rPr lang="en-CA" dirty="0" smtClean="0"/>
              <a:t>t   = time (s)</a:t>
            </a:r>
            <a:endParaRPr lang="en-CA" dirty="0"/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411915"/>
              </p:ext>
            </p:extLst>
          </p:nvPr>
        </p:nvGraphicFramePr>
        <p:xfrm>
          <a:off x="3419872" y="2852936"/>
          <a:ext cx="14668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609480" imgH="431640" progId="Equation.3">
                  <p:embed/>
                </p:oleObj>
              </mc:Choice>
              <mc:Fallback>
                <p:oleObj name="Equation" r:id="rId3" imgW="6094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852936"/>
                        <a:ext cx="1466850" cy="10382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C00000"/>
                        </a:solidFill>
                        <a:miter lim="800000"/>
                        <a:headEnd type="none" w="sm" len="sm"/>
                        <a:tailEnd type="none" w="sm" len="sm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55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of Current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irection </a:t>
            </a:r>
            <a:r>
              <a:rPr lang="en-US" dirty="0"/>
              <a:t>of charge flow in </a:t>
            </a:r>
            <a:r>
              <a:rPr lang="en-US" b="1" dirty="0"/>
              <a:t>conventional current</a:t>
            </a:r>
            <a:r>
              <a:rPr lang="en-US" dirty="0"/>
              <a:t> (or </a:t>
            </a:r>
            <a:r>
              <a:rPr lang="en-US" b="1" dirty="0"/>
              <a:t>electric current</a:t>
            </a:r>
            <a:r>
              <a:rPr lang="en-US" dirty="0" smtClean="0"/>
              <a:t>) describes electric charges moving through a conductor from the positive terminal to the negative terminal of the source of electric potential                                             (see Fig 3 a, p439)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NOTE:                                                                                 </a:t>
            </a:r>
            <a:r>
              <a:rPr lang="en-US" dirty="0" smtClean="0"/>
              <a:t>This is preferred for SPH3U</a:t>
            </a:r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314379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1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of Current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irection </a:t>
            </a:r>
            <a:r>
              <a:rPr lang="en-US" dirty="0"/>
              <a:t>of charge flow in </a:t>
            </a:r>
            <a:r>
              <a:rPr lang="en-US" b="1" dirty="0" smtClean="0"/>
              <a:t>electron flow </a:t>
            </a:r>
            <a:r>
              <a:rPr lang="en-US" dirty="0" smtClean="0"/>
              <a:t>describes electric charges moving through a conductor from the negative terminal to the positive terminal of the source of electric potential                                                                     (see Fig 3 b, p439)</a:t>
            </a:r>
            <a:endParaRPr lang="en-C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9080"/>
            <a:ext cx="31337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63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sources.hwb.wales.gov.uk/VTC/learnpremium/electric_circuits/eng/Introduction/circui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32" y="-2502"/>
            <a:ext cx="9196624" cy="6860502"/>
          </a:xfrm>
          <a:prstGeom prst="rect">
            <a:avLst/>
          </a:prstGeom>
          <a:solidFill>
            <a:srgbClr val="FFFFE3"/>
          </a:solidFill>
        </p:spPr>
      </p:pic>
      <p:sp>
        <p:nvSpPr>
          <p:cNvPr id="5" name="TextBox 4"/>
          <p:cNvSpPr txBox="1"/>
          <p:nvPr/>
        </p:nvSpPr>
        <p:spPr>
          <a:xfrm>
            <a:off x="755576" y="1412776"/>
            <a:ext cx="7632848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46088" indent="-446088">
              <a:buNone/>
            </a:pPr>
            <a:r>
              <a:rPr lang="en-C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</a:t>
            </a:r>
            <a:r>
              <a:rPr lang="en-C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</a:p>
          <a:p>
            <a:pPr marL="446088" indent="-446088">
              <a:buNone/>
            </a:pPr>
            <a:r>
              <a:rPr lang="en-CA" sz="3200" dirty="0"/>
              <a:t>7) A light bulb with a current of 0.75 A is left  on for 35 min. How much electric charge passes through the bulb?</a:t>
            </a:r>
          </a:p>
          <a:p>
            <a:pPr marL="446088" indent="-446088">
              <a:buNone/>
            </a:pPr>
            <a:r>
              <a:rPr lang="en-CA" sz="3200" dirty="0" smtClean="0">
                <a:solidFill>
                  <a:srgbClr val="C00000"/>
                </a:solidFill>
              </a:rPr>
              <a:t>     </a:t>
            </a:r>
            <a:r>
              <a:rPr lang="en-CA" sz="3200" dirty="0" err="1" smtClean="0">
                <a:solidFill>
                  <a:srgbClr val="C00000"/>
                </a:solidFill>
              </a:rPr>
              <a:t>Ans</a:t>
            </a:r>
            <a:r>
              <a:rPr lang="en-CA" sz="3200" dirty="0" smtClean="0">
                <a:solidFill>
                  <a:srgbClr val="C00000"/>
                </a:solidFill>
              </a:rPr>
              <a:t>: 1.6 </a:t>
            </a:r>
            <a:r>
              <a:rPr lang="en-CA" sz="3200" dirty="0">
                <a:solidFill>
                  <a:srgbClr val="C00000"/>
                </a:solidFill>
              </a:rPr>
              <a:t>x 10</a:t>
            </a:r>
            <a:r>
              <a:rPr lang="en-CA" sz="3200" baseline="30000" dirty="0">
                <a:solidFill>
                  <a:srgbClr val="C00000"/>
                </a:solidFill>
              </a:rPr>
              <a:t>3</a:t>
            </a:r>
            <a:r>
              <a:rPr lang="en-CA" sz="3200" dirty="0">
                <a:solidFill>
                  <a:srgbClr val="C00000"/>
                </a:solidFill>
              </a:rPr>
              <a:t> </a:t>
            </a:r>
            <a:r>
              <a:rPr lang="en-CA" sz="3200" dirty="0" smtClean="0">
                <a:solidFill>
                  <a:srgbClr val="C00000"/>
                </a:solidFill>
              </a:rPr>
              <a:t>C</a:t>
            </a:r>
            <a:endParaRPr lang="en-C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kern="10" dirty="0"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</a:rPr>
              <a:t>(</a:t>
            </a:r>
            <a:r>
              <a:rPr lang="en-CA" b="1" kern="10" dirty="0" smtClean="0">
                <a:solidFill>
                  <a:srgbClr val="C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</a:rPr>
              <a:t>12.1)Electrostatics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tabLst>
                <a:tab pos="542925" algn="l"/>
              </a:tabLst>
            </a:pPr>
            <a:r>
              <a:rPr lang="en-CA" dirty="0" smtClean="0"/>
              <a:t>There are 2 kinds of charges:</a:t>
            </a:r>
            <a:r>
              <a:rPr lang="en-CA" b="1" dirty="0">
                <a:solidFill>
                  <a:srgbClr val="C00000"/>
                </a:solidFill>
              </a:rPr>
              <a:t> </a:t>
            </a:r>
            <a:r>
              <a:rPr lang="en-CA" b="1" dirty="0" smtClean="0">
                <a:solidFill>
                  <a:srgbClr val="C00000"/>
                </a:solidFill>
              </a:rPr>
              <a:t>                                   	positive</a:t>
            </a:r>
            <a:r>
              <a:rPr lang="en-CA" dirty="0" smtClean="0"/>
              <a:t> </a:t>
            </a:r>
            <a:r>
              <a:rPr lang="en-CA" dirty="0"/>
              <a:t>or </a:t>
            </a:r>
            <a:r>
              <a:rPr lang="en-CA" b="1" dirty="0" smtClean="0">
                <a:solidFill>
                  <a:srgbClr val="C00000"/>
                </a:solidFill>
              </a:rPr>
              <a:t>negative</a:t>
            </a:r>
            <a:r>
              <a:rPr lang="en-CA" dirty="0" smtClean="0"/>
              <a:t>.</a:t>
            </a:r>
          </a:p>
          <a:p>
            <a:pPr>
              <a:tabLst>
                <a:tab pos="542925" algn="l"/>
              </a:tabLst>
            </a:pPr>
            <a:r>
              <a:rPr lang="en-US" b="1" dirty="0" smtClean="0"/>
              <a:t>Fundamental </a:t>
            </a:r>
            <a:r>
              <a:rPr lang="en-US" b="1" dirty="0"/>
              <a:t>Law of Electric </a:t>
            </a:r>
            <a:r>
              <a:rPr lang="en-US" b="1" dirty="0" smtClean="0"/>
              <a:t>Charges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altLang="en-US" dirty="0" smtClean="0"/>
              <a:t>like </a:t>
            </a:r>
            <a:r>
              <a:rPr lang="en-US" altLang="en-US" dirty="0"/>
              <a:t>charges </a:t>
            </a:r>
            <a:r>
              <a:rPr lang="en-US" altLang="en-US" dirty="0" smtClean="0"/>
              <a:t>repel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altLang="en-US" dirty="0" smtClean="0"/>
              <a:t>unlike </a:t>
            </a:r>
            <a:r>
              <a:rPr lang="en-US" altLang="en-US" dirty="0"/>
              <a:t>charges </a:t>
            </a:r>
            <a:r>
              <a:rPr lang="en-US" altLang="en-US" dirty="0" smtClean="0"/>
              <a:t>attract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CA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72590"/>
            <a:ext cx="3528392" cy="217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46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(12.2) Electric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Fields</a:t>
            </a:r>
            <a:endParaRPr lang="en-C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</a:t>
            </a:r>
            <a:r>
              <a:rPr lang="en-CA" b="1" dirty="0" smtClean="0">
                <a:solidFill>
                  <a:srgbClr val="C00000"/>
                </a:solidFill>
              </a:rPr>
              <a:t>electric field </a:t>
            </a:r>
            <a:r>
              <a:rPr lang="en-CA" dirty="0" smtClean="0"/>
              <a:t>is a space around a charged object where forces of attraction or repulsion act on other objects.</a:t>
            </a:r>
          </a:p>
          <a:p>
            <a:r>
              <a:rPr lang="en-CA" dirty="0" smtClean="0"/>
              <a:t>Ex: Single charges</a:t>
            </a:r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051" y="4005064"/>
            <a:ext cx="3312368" cy="241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00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(12.2) Electric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Ex: Two Charges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AutoShape 2" descr="Image result for electric field positive charge negative charg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56388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29317"/>
            <a:ext cx="6931272" cy="235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9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Elementary Charge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Charge </a:t>
            </a:r>
            <a:r>
              <a:rPr lang="en-US" altLang="en-US" dirty="0"/>
              <a:t>is measured in </a:t>
            </a:r>
            <a:r>
              <a:rPr lang="en-US" altLang="en-US" dirty="0" smtClean="0"/>
              <a:t>units of Coulombs </a:t>
            </a:r>
            <a:r>
              <a:rPr lang="en-US" altLang="en-US" dirty="0"/>
              <a:t>(C).</a:t>
            </a:r>
            <a:r>
              <a:rPr lang="en-US" altLang="en-US" i="1" dirty="0"/>
              <a:t> </a:t>
            </a:r>
            <a:endParaRPr lang="en-US" altLang="en-US" dirty="0"/>
          </a:p>
          <a:p>
            <a:r>
              <a:rPr lang="en-US" altLang="en-US" dirty="0"/>
              <a:t>The elementary</a:t>
            </a:r>
            <a:r>
              <a:rPr lang="en-US" altLang="en-US" dirty="0" smtClean="0"/>
              <a:t> charge</a:t>
            </a:r>
            <a:r>
              <a:rPr lang="en-US" altLang="en-US" dirty="0"/>
              <a:t>, </a:t>
            </a:r>
            <a:r>
              <a:rPr lang="en-US" altLang="en-US" dirty="0" smtClean="0"/>
              <a:t>symbol </a:t>
            </a:r>
            <a:r>
              <a:rPr lang="en-US" altLang="en-US" b="1" i="1" dirty="0" smtClean="0">
                <a:solidFill>
                  <a:srgbClr val="C00000"/>
                </a:solidFill>
              </a:rPr>
              <a:t>e</a:t>
            </a:r>
            <a:r>
              <a:rPr lang="en-US" altLang="en-US" dirty="0"/>
              <a:t>, is the magnitude of the charge of a single electron </a:t>
            </a:r>
            <a:r>
              <a:rPr lang="en-US" altLang="en-US" dirty="0" smtClean="0"/>
              <a:t>                    or proton.</a:t>
            </a:r>
          </a:p>
          <a:p>
            <a:pPr marL="0" indent="0">
              <a:buNone/>
            </a:pPr>
            <a:r>
              <a:rPr lang="en-US" altLang="en-US" b="1" i="1" dirty="0">
                <a:solidFill>
                  <a:srgbClr val="C00000"/>
                </a:solidFill>
              </a:rPr>
              <a:t>	</a:t>
            </a:r>
            <a:r>
              <a:rPr lang="en-US" altLang="en-US" b="1" i="1" dirty="0" smtClean="0">
                <a:solidFill>
                  <a:srgbClr val="C00000"/>
                </a:solidFill>
              </a:rPr>
              <a:t>	      e </a:t>
            </a:r>
            <a:r>
              <a:rPr lang="en-US" altLang="en-US" b="1" dirty="0">
                <a:solidFill>
                  <a:srgbClr val="C00000"/>
                </a:solidFill>
              </a:rPr>
              <a:t>= </a:t>
            </a:r>
            <a:r>
              <a:rPr lang="en-US" altLang="en-US" b="1" dirty="0" smtClean="0">
                <a:solidFill>
                  <a:srgbClr val="C00000"/>
                </a:solidFill>
              </a:rPr>
              <a:t>1.60x </a:t>
            </a:r>
            <a:r>
              <a:rPr lang="en-US" altLang="en-US" b="1" dirty="0">
                <a:solidFill>
                  <a:srgbClr val="C00000"/>
                </a:solidFill>
              </a:rPr>
              <a:t>10</a:t>
            </a:r>
            <a:r>
              <a:rPr lang="en-US" altLang="en-US" b="1" baseline="30000" dirty="0">
                <a:solidFill>
                  <a:srgbClr val="C00000"/>
                </a:solidFill>
              </a:rPr>
              <a:t>–19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</a:rPr>
              <a:t>C</a:t>
            </a:r>
          </a:p>
          <a:p>
            <a:pPr lvl="1" algn="ctr">
              <a:buFontTx/>
              <a:buNone/>
            </a:pPr>
            <a:endParaRPr lang="en-US" altLang="en-US" b="1" i="1" dirty="0">
              <a:solidFill>
                <a:srgbClr val="C00000"/>
              </a:solidFill>
            </a:endParaRPr>
          </a:p>
          <a:p>
            <a:r>
              <a:rPr lang="en-US" dirty="0"/>
              <a:t>Since an electron is a </a:t>
            </a:r>
            <a:r>
              <a:rPr lang="en-US" u="sng" dirty="0"/>
              <a:t>negative</a:t>
            </a:r>
            <a:r>
              <a:rPr lang="en-US" dirty="0"/>
              <a:t> elementary charge and a proton is a </a:t>
            </a:r>
            <a:r>
              <a:rPr lang="en-US" u="sng" dirty="0"/>
              <a:t>positive</a:t>
            </a:r>
            <a:r>
              <a:rPr lang="en-US" dirty="0"/>
              <a:t> elementary </a:t>
            </a:r>
            <a:r>
              <a:rPr lang="en-US" dirty="0" smtClean="0"/>
              <a:t>charge;</a:t>
            </a:r>
            <a:endParaRPr lang="en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charge </a:t>
            </a:r>
            <a:r>
              <a:rPr lang="en-US" dirty="0"/>
              <a:t>of 1 electron  = - </a:t>
            </a:r>
            <a:r>
              <a:rPr lang="en-US" altLang="en-US" dirty="0"/>
              <a:t>1.60x 10</a:t>
            </a:r>
            <a:r>
              <a:rPr lang="en-US" altLang="en-US" baseline="30000" dirty="0"/>
              <a:t>–19</a:t>
            </a:r>
            <a:r>
              <a:rPr lang="en-US" altLang="en-US" dirty="0"/>
              <a:t> C 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charge </a:t>
            </a:r>
            <a:r>
              <a:rPr lang="en-US" dirty="0"/>
              <a:t>of 1 proton     = +</a:t>
            </a:r>
            <a:r>
              <a:rPr lang="en-US" altLang="en-US" dirty="0"/>
              <a:t>1.60x 10</a:t>
            </a:r>
            <a:r>
              <a:rPr lang="en-US" altLang="en-US" baseline="30000" dirty="0"/>
              <a:t>–19</a:t>
            </a:r>
            <a:r>
              <a:rPr lang="en-US" altLang="en-US" dirty="0"/>
              <a:t> 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193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</a:t>
            </a:r>
            <a:r>
              <a:rPr lang="en-C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Using the value of the elementary charge, we can calculate the electric charge on an object: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Where: Q = total charge (C)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      N= number of electrons</a:t>
            </a:r>
          </a:p>
          <a:p>
            <a:pPr marL="0" indent="0">
              <a:buNone/>
            </a:pPr>
            <a:r>
              <a:rPr lang="en-CA" altLang="en-US" i="1" dirty="0"/>
              <a:t>	</a:t>
            </a:r>
            <a:r>
              <a:rPr lang="en-CA" altLang="en-US" i="1" dirty="0" smtClean="0"/>
              <a:t>      </a:t>
            </a:r>
            <a:r>
              <a:rPr lang="en-US" altLang="en-US" i="1" dirty="0" smtClean="0"/>
              <a:t>e </a:t>
            </a:r>
            <a:r>
              <a:rPr lang="en-US" altLang="en-US" dirty="0"/>
              <a:t>= </a:t>
            </a:r>
            <a:r>
              <a:rPr lang="en-US" altLang="en-US" dirty="0" smtClean="0"/>
              <a:t>elementary charge (1.60x </a:t>
            </a:r>
            <a:r>
              <a:rPr lang="en-US" altLang="en-US" dirty="0"/>
              <a:t>10</a:t>
            </a:r>
            <a:r>
              <a:rPr lang="en-US" altLang="en-US" baseline="30000" dirty="0"/>
              <a:t>–19</a:t>
            </a:r>
            <a:r>
              <a:rPr lang="en-US" altLang="en-US" dirty="0"/>
              <a:t> </a:t>
            </a:r>
            <a:r>
              <a:rPr lang="en-US" altLang="en-US" dirty="0" smtClean="0"/>
              <a:t>C)</a:t>
            </a:r>
            <a:endParaRPr lang="en-US" altLang="en-US" i="1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US" dirty="0"/>
              <a:t>		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2929299"/>
            <a:ext cx="1440160" cy="58477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3200" dirty="0"/>
              <a:t>Q = </a:t>
            </a:r>
            <a:r>
              <a:rPr lang="en-CA" sz="3200" dirty="0" smtClean="0"/>
              <a:t>N</a:t>
            </a:r>
            <a:r>
              <a:rPr lang="en-US" altLang="en-US" sz="3200" i="1" dirty="0"/>
              <a:t> 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43557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Problems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1" indent="-514350">
              <a:buFont typeface="+mj-lt"/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is the charge of 10 elementary </a:t>
            </a:r>
            <a:r>
              <a:rPr lang="en-US" dirty="0" smtClean="0"/>
              <a:t>particles?</a:t>
            </a:r>
            <a:endParaRPr lang="en-CA" sz="4000" dirty="0"/>
          </a:p>
          <a:p>
            <a:pPr marL="514350" lvl="1" indent="-514350">
              <a:buFont typeface="+mj-lt"/>
              <a:buAutoNum type="arabicParenR"/>
            </a:pPr>
            <a:r>
              <a:rPr lang="en-US" dirty="0" smtClean="0"/>
              <a:t>How </a:t>
            </a:r>
            <a:r>
              <a:rPr lang="en-US" dirty="0"/>
              <a:t>many electrons have been removed from a sample of </a:t>
            </a:r>
            <a:r>
              <a:rPr lang="en-US" dirty="0" err="1"/>
              <a:t>lucite</a:t>
            </a:r>
            <a:r>
              <a:rPr lang="en-US" dirty="0"/>
              <a:t> that has </a:t>
            </a:r>
            <a:r>
              <a:rPr lang="en-US" dirty="0" smtClean="0"/>
              <a:t>a</a:t>
            </a:r>
            <a:r>
              <a:rPr lang="en-CA" sz="4000" dirty="0"/>
              <a:t> </a:t>
            </a:r>
            <a:r>
              <a:rPr lang="en-US" dirty="0" smtClean="0"/>
              <a:t>charge </a:t>
            </a:r>
            <a:r>
              <a:rPr lang="en-US" dirty="0"/>
              <a:t>of 25 </a:t>
            </a:r>
            <a:r>
              <a:rPr lang="en-US" dirty="0" err="1" smtClean="0"/>
              <a:t>μC</a:t>
            </a:r>
            <a:r>
              <a:rPr lang="en-US" dirty="0" smtClean="0"/>
              <a:t>?</a:t>
            </a:r>
          </a:p>
          <a:p>
            <a:pPr marL="0" lvl="1" indent="0">
              <a:buNone/>
              <a:tabLst>
                <a:tab pos="452438" algn="l"/>
              </a:tabLst>
            </a:pPr>
            <a:r>
              <a:rPr lang="en-CA" dirty="0"/>
              <a:t> </a:t>
            </a:r>
            <a:r>
              <a:rPr lang="en-CA" dirty="0" smtClean="0"/>
              <a:t>     (Hint: 1 </a:t>
            </a:r>
            <a:r>
              <a:rPr lang="en-US" dirty="0" err="1" smtClean="0"/>
              <a:t>μC</a:t>
            </a:r>
            <a:r>
              <a:rPr lang="en-US" dirty="0" smtClean="0"/>
              <a:t> = 1.0 x 10</a:t>
            </a:r>
            <a:r>
              <a:rPr lang="en-US" baseline="30000" dirty="0" smtClean="0"/>
              <a:t>-6</a:t>
            </a:r>
            <a:r>
              <a:rPr lang="en-US" dirty="0" smtClean="0"/>
              <a:t> C)</a:t>
            </a:r>
            <a:endParaRPr lang="en-CA" dirty="0"/>
          </a:p>
          <a:p>
            <a:pPr marL="0" lvl="1" indent="0">
              <a:buNone/>
              <a:tabLst>
                <a:tab pos="452438" algn="l"/>
              </a:tabLst>
            </a:pPr>
            <a:r>
              <a:rPr lang="en-US" dirty="0" smtClean="0"/>
              <a:t>3)  What </a:t>
            </a:r>
            <a:r>
              <a:rPr lang="en-US" dirty="0"/>
              <a:t>is the charge of 6.24 x 10</a:t>
            </a:r>
            <a:r>
              <a:rPr lang="en-US" baseline="30000" dirty="0"/>
              <a:t>18</a:t>
            </a:r>
            <a:r>
              <a:rPr lang="en-US" b="1" dirty="0"/>
              <a:t> </a:t>
            </a:r>
            <a:r>
              <a:rPr lang="en-US" dirty="0"/>
              <a:t>electrons</a:t>
            </a:r>
            <a:r>
              <a:rPr lang="en-US" dirty="0" smtClean="0"/>
              <a:t>?</a:t>
            </a:r>
          </a:p>
          <a:p>
            <a:pPr marL="0" lvl="1" indent="0">
              <a:buNone/>
              <a:tabLst>
                <a:tab pos="452438" algn="l"/>
              </a:tabLst>
            </a:pPr>
            <a:r>
              <a:rPr lang="en-US" dirty="0" err="1" smtClean="0">
                <a:solidFill>
                  <a:srgbClr val="C00000"/>
                </a:solidFill>
              </a:rPr>
              <a:t>Ans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</a:p>
          <a:p>
            <a:pPr marL="966787" lvl="1" indent="-514350">
              <a:buFont typeface="+mj-lt"/>
              <a:buAutoNum type="arabicParenR"/>
              <a:tabLst>
                <a:tab pos="452438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1.60 </a:t>
            </a:r>
            <a:r>
              <a:rPr lang="en-US" dirty="0">
                <a:solidFill>
                  <a:srgbClr val="C00000"/>
                </a:solidFill>
              </a:rPr>
              <a:t>x 10</a:t>
            </a:r>
            <a:r>
              <a:rPr lang="en-US" baseline="30000" dirty="0">
                <a:solidFill>
                  <a:srgbClr val="C00000"/>
                </a:solidFill>
              </a:rPr>
              <a:t>-18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</a:p>
          <a:p>
            <a:pPr marL="966787" lvl="1" indent="-514350">
              <a:buFont typeface="+mj-lt"/>
              <a:buAutoNum type="arabicParenR"/>
              <a:tabLst>
                <a:tab pos="452438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1.6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baseline="30000" dirty="0" smtClean="0">
                <a:solidFill>
                  <a:srgbClr val="C00000"/>
                </a:solidFill>
              </a:rPr>
              <a:t>14</a:t>
            </a:r>
            <a:endParaRPr lang="en-US" dirty="0">
              <a:solidFill>
                <a:srgbClr val="C00000"/>
              </a:solidFill>
            </a:endParaRPr>
          </a:p>
          <a:p>
            <a:pPr marL="966787" lvl="1" indent="-514350">
              <a:buFont typeface="+mj-lt"/>
              <a:buAutoNum type="arabicParenR"/>
              <a:tabLst>
                <a:tab pos="452438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dirty="0">
                <a:solidFill>
                  <a:srgbClr val="C00000"/>
                </a:solidFill>
              </a:rPr>
              <a:t>0.998 C (approximately – 1C)</a:t>
            </a:r>
            <a:endParaRPr lang="en-CA" dirty="0">
              <a:solidFill>
                <a:srgbClr val="C00000"/>
              </a:solidFill>
            </a:endParaRPr>
          </a:p>
          <a:p>
            <a:pPr marL="0" lvl="1" indent="0">
              <a:buNone/>
              <a:tabLst>
                <a:tab pos="452438" algn="l"/>
              </a:tabLst>
            </a:pPr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03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Coulomb’s Law</a:t>
            </a:r>
            <a:endParaRPr lang="en-C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The </a:t>
            </a:r>
            <a:r>
              <a:rPr lang="en-US" sz="3100" dirty="0"/>
              <a:t>magnitude of the </a:t>
            </a:r>
            <a:r>
              <a:rPr lang="en-US" sz="3100" dirty="0" smtClean="0"/>
              <a:t>force </a:t>
            </a:r>
            <a:r>
              <a:rPr lang="en-US" sz="3100" dirty="0"/>
              <a:t>between two </a:t>
            </a:r>
            <a:r>
              <a:rPr lang="en-US" sz="3100" dirty="0" smtClean="0"/>
              <a:t>charged objects </a:t>
            </a:r>
            <a:r>
              <a:rPr lang="en-US" sz="3100" dirty="0"/>
              <a:t>is </a:t>
            </a:r>
            <a:r>
              <a:rPr lang="en-US" sz="3100" dirty="0" smtClean="0"/>
              <a:t>directly  proportional to </a:t>
            </a:r>
            <a:r>
              <a:rPr lang="en-US" sz="3100" dirty="0"/>
              <a:t>the </a:t>
            </a:r>
            <a:r>
              <a:rPr lang="en-US" sz="3100" dirty="0" smtClean="0"/>
              <a:t>square of </a:t>
            </a:r>
            <a:r>
              <a:rPr lang="en-US" sz="3100" dirty="0"/>
              <a:t>the </a:t>
            </a:r>
            <a:r>
              <a:rPr lang="en-US" sz="3100" dirty="0" smtClean="0"/>
              <a:t>charges </a:t>
            </a:r>
            <a:r>
              <a:rPr lang="en-US" sz="3100" dirty="0"/>
              <a:t>and </a:t>
            </a:r>
            <a:r>
              <a:rPr lang="en-US" sz="3100" dirty="0" smtClean="0"/>
              <a:t>inversely proportional </a:t>
            </a:r>
            <a:r>
              <a:rPr lang="en-US" sz="3100" dirty="0"/>
              <a:t>to the square of the </a:t>
            </a:r>
            <a:r>
              <a:rPr lang="en-US" sz="3100" dirty="0" smtClean="0"/>
              <a:t>distance between </a:t>
            </a:r>
            <a:r>
              <a:rPr lang="en-US" sz="3100" dirty="0"/>
              <a:t>them.</a:t>
            </a:r>
            <a:endParaRPr lang="en-CA" sz="3100" dirty="0"/>
          </a:p>
          <a:p>
            <a:pPr marL="0" indent="0">
              <a:buNone/>
            </a:pPr>
            <a:r>
              <a:rPr lang="en-US" sz="3100" dirty="0"/>
              <a:t>						</a:t>
            </a:r>
            <a:endParaRPr lang="en-CA" sz="3100" dirty="0"/>
          </a:p>
          <a:p>
            <a:pPr marL="0" indent="0">
              <a:buNone/>
            </a:pPr>
            <a:r>
              <a:rPr lang="en-US" sz="3100" dirty="0"/>
              <a:t> </a:t>
            </a:r>
            <a:endParaRPr lang="en-CA" sz="3100" dirty="0"/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dirty="0" smtClean="0"/>
              <a:t>Where</a:t>
            </a:r>
            <a:r>
              <a:rPr lang="en-US" sz="3100" dirty="0"/>
              <a:t>	</a:t>
            </a:r>
            <a:r>
              <a:rPr lang="en-US" sz="3100" dirty="0" err="1"/>
              <a:t>F</a:t>
            </a:r>
            <a:r>
              <a:rPr lang="en-US" sz="3100" baseline="-25000" dirty="0" err="1"/>
              <a:t>el</a:t>
            </a:r>
            <a:r>
              <a:rPr lang="en-US" sz="3100" dirty="0"/>
              <a:t> = electric </a:t>
            </a:r>
            <a:r>
              <a:rPr lang="en-US" sz="3100" dirty="0" smtClean="0"/>
              <a:t>force (</a:t>
            </a:r>
            <a:r>
              <a:rPr lang="en-US" sz="3100" dirty="0"/>
              <a:t>N)</a:t>
            </a:r>
            <a:endParaRPr lang="en-CA" sz="3100" dirty="0"/>
          </a:p>
          <a:p>
            <a:pPr marL="0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	Q </a:t>
            </a:r>
            <a:r>
              <a:rPr lang="en-US" sz="3100" dirty="0"/>
              <a:t>= charge of </a:t>
            </a:r>
            <a:r>
              <a:rPr lang="en-US" sz="3100" dirty="0" smtClean="0"/>
              <a:t>particle (</a:t>
            </a:r>
            <a:r>
              <a:rPr lang="en-US" sz="3100" dirty="0"/>
              <a:t>C)</a:t>
            </a:r>
            <a:endParaRPr lang="en-CA" sz="3100" dirty="0"/>
          </a:p>
          <a:p>
            <a:pPr marL="0" indent="0">
              <a:buNone/>
            </a:pPr>
            <a:r>
              <a:rPr lang="en-US" sz="3100" dirty="0" smtClean="0"/>
              <a:t>		d </a:t>
            </a:r>
            <a:r>
              <a:rPr lang="en-US" sz="3100" dirty="0"/>
              <a:t>= distance between </a:t>
            </a:r>
            <a:r>
              <a:rPr lang="en-US" sz="3100" dirty="0" smtClean="0"/>
              <a:t>charges (</a:t>
            </a:r>
            <a:r>
              <a:rPr lang="en-US" sz="3100" dirty="0"/>
              <a:t>m)</a:t>
            </a:r>
            <a:endParaRPr lang="en-CA" sz="3100" dirty="0"/>
          </a:p>
          <a:p>
            <a:pPr marL="0" indent="0">
              <a:buNone/>
            </a:pPr>
            <a:r>
              <a:rPr lang="en-US" sz="3100" dirty="0" smtClean="0"/>
              <a:t>		k </a:t>
            </a:r>
            <a:r>
              <a:rPr lang="en-US" sz="3100" dirty="0"/>
              <a:t>= Coulomb’s constant</a:t>
            </a:r>
            <a:endParaRPr lang="en-CA" sz="3100" dirty="0"/>
          </a:p>
          <a:p>
            <a:pPr marL="0" indent="0">
              <a:buNone/>
            </a:pPr>
            <a:r>
              <a:rPr lang="en-US" sz="3100" dirty="0" smtClean="0"/>
              <a:t>		       9.0 </a:t>
            </a:r>
            <a:r>
              <a:rPr lang="en-US" sz="3100" dirty="0"/>
              <a:t>x 10</a:t>
            </a:r>
            <a:r>
              <a:rPr lang="en-US" sz="3100" baseline="30000" dirty="0"/>
              <a:t>9</a:t>
            </a:r>
            <a:r>
              <a:rPr lang="en-US" sz="3100" dirty="0"/>
              <a:t> (Nm</a:t>
            </a:r>
            <a:r>
              <a:rPr lang="en-US" sz="3100" baseline="30000" dirty="0"/>
              <a:t>2</a:t>
            </a:r>
            <a:r>
              <a:rPr lang="en-US" sz="3100" dirty="0"/>
              <a:t>/C</a:t>
            </a:r>
            <a:r>
              <a:rPr lang="en-US" sz="3100" baseline="30000" dirty="0"/>
              <a:t>2</a:t>
            </a:r>
            <a:r>
              <a:rPr lang="en-US" sz="3100" dirty="0"/>
              <a:t>)</a:t>
            </a:r>
            <a:endParaRPr lang="en-CA" sz="3100" dirty="0"/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385005"/>
              </p:ext>
            </p:extLst>
          </p:nvPr>
        </p:nvGraphicFramePr>
        <p:xfrm>
          <a:off x="3131840" y="3212976"/>
          <a:ext cx="2016224" cy="947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838080" imgH="393480" progId="Equation.3">
                  <p:embed/>
                </p:oleObj>
              </mc:Choice>
              <mc:Fallback>
                <p:oleObj name="Equation" r:id="rId3" imgW="8380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12976"/>
                        <a:ext cx="2016224" cy="9470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C0000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73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buNone/>
            </a:pPr>
            <a:r>
              <a:rPr lang="en-US" sz="3200" dirty="0"/>
              <a:t>Using Coulomb’s Law, determine:</a:t>
            </a:r>
            <a:endParaRPr lang="en-CA" sz="3200" dirty="0"/>
          </a:p>
          <a:p>
            <a:pPr marL="514350" lvl="0" indent="-514350">
              <a:buAutoNum type="arabicParenR" startAt="4"/>
            </a:pPr>
            <a:r>
              <a:rPr lang="en-US" dirty="0" smtClean="0"/>
              <a:t>The </a:t>
            </a:r>
            <a:r>
              <a:rPr lang="en-US" dirty="0"/>
              <a:t>force of repulsion for two charges of </a:t>
            </a:r>
            <a:r>
              <a:rPr lang="en-US" dirty="0" smtClean="0"/>
              <a:t>                                       3.2 </a:t>
            </a:r>
            <a:r>
              <a:rPr lang="en-US" dirty="0"/>
              <a:t>x 10</a:t>
            </a:r>
            <a:r>
              <a:rPr lang="en-US" baseline="30000" dirty="0"/>
              <a:t>-20</a:t>
            </a:r>
            <a:r>
              <a:rPr lang="en-US" dirty="0"/>
              <a:t> C and 4.8 x 10</a:t>
            </a:r>
            <a:r>
              <a:rPr lang="en-US" baseline="30000" dirty="0"/>
              <a:t>-21</a:t>
            </a:r>
            <a:r>
              <a:rPr lang="en-US" dirty="0"/>
              <a:t> C that are 1.5 m </a:t>
            </a:r>
            <a:r>
              <a:rPr lang="en-US" dirty="0" smtClean="0"/>
              <a:t>apart.</a:t>
            </a:r>
            <a:endParaRPr lang="en-CA" sz="4400" dirty="0"/>
          </a:p>
          <a:p>
            <a:pPr marL="514350" lvl="0" indent="-514350">
              <a:buAutoNum type="arabicParenR" startAt="4"/>
            </a:pPr>
            <a:r>
              <a:rPr lang="en-US" dirty="0" smtClean="0"/>
              <a:t>The </a:t>
            </a:r>
            <a:r>
              <a:rPr lang="en-US" dirty="0"/>
              <a:t>force of attraction for two charges </a:t>
            </a:r>
            <a:r>
              <a:rPr lang="en-US" dirty="0" smtClean="0"/>
              <a:t>                     of </a:t>
            </a:r>
            <a:r>
              <a:rPr lang="en-US" dirty="0"/>
              <a:t>- 1.6 x 10</a:t>
            </a:r>
            <a:r>
              <a:rPr lang="en-US" baseline="30000" dirty="0"/>
              <a:t>-20</a:t>
            </a:r>
            <a:r>
              <a:rPr lang="en-US" dirty="0"/>
              <a:t> C and </a:t>
            </a:r>
            <a:r>
              <a:rPr lang="en-US" dirty="0" smtClean="0"/>
              <a:t>+ 8.0 </a:t>
            </a:r>
            <a:r>
              <a:rPr lang="en-US" dirty="0"/>
              <a:t>x 10</a:t>
            </a:r>
            <a:r>
              <a:rPr lang="en-US" baseline="30000" dirty="0"/>
              <a:t>-21</a:t>
            </a:r>
            <a:r>
              <a:rPr lang="en-US" dirty="0"/>
              <a:t> C  that </a:t>
            </a:r>
            <a:r>
              <a:rPr lang="en-US" dirty="0" smtClean="0"/>
              <a:t>                           are </a:t>
            </a:r>
            <a:r>
              <a:rPr lang="en-US" dirty="0"/>
              <a:t>0.5 m apart.</a:t>
            </a:r>
            <a:endParaRPr lang="en-CA" sz="4400" dirty="0"/>
          </a:p>
          <a:p>
            <a:pPr marL="0" indent="0">
              <a:buNone/>
            </a:pPr>
            <a:r>
              <a:rPr lang="en-CA" dirty="0" err="1" smtClean="0">
                <a:solidFill>
                  <a:srgbClr val="C00000"/>
                </a:solidFill>
              </a:rPr>
              <a:t>Ans</a:t>
            </a:r>
            <a:r>
              <a:rPr lang="en-CA" dirty="0" smtClean="0">
                <a:solidFill>
                  <a:srgbClr val="C00000"/>
                </a:solidFill>
              </a:rPr>
              <a:t>:</a:t>
            </a:r>
          </a:p>
          <a:p>
            <a:pPr marL="0" lvl="3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4) 6.1 </a:t>
            </a:r>
            <a:r>
              <a:rPr lang="en-US" sz="2800" dirty="0">
                <a:solidFill>
                  <a:srgbClr val="C00000"/>
                </a:solidFill>
              </a:rPr>
              <a:t>x 10</a:t>
            </a:r>
            <a:r>
              <a:rPr lang="en-US" sz="2800" baseline="30000" dirty="0">
                <a:solidFill>
                  <a:srgbClr val="C00000"/>
                </a:solidFill>
              </a:rPr>
              <a:t>-31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</a:t>
            </a:r>
            <a:endParaRPr lang="en-US" sz="2800" dirty="0">
              <a:solidFill>
                <a:srgbClr val="C00000"/>
              </a:solidFill>
            </a:endParaRPr>
          </a:p>
          <a:p>
            <a:pPr marL="0" lvl="3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5) - </a:t>
            </a:r>
            <a:r>
              <a:rPr lang="en-US" sz="2800" dirty="0">
                <a:solidFill>
                  <a:srgbClr val="C00000"/>
                </a:solidFill>
              </a:rPr>
              <a:t>4.6 x 10</a:t>
            </a:r>
            <a:r>
              <a:rPr lang="en-US" sz="2800" baseline="30000" dirty="0">
                <a:solidFill>
                  <a:srgbClr val="C00000"/>
                </a:solidFill>
              </a:rPr>
              <a:t>-30</a:t>
            </a:r>
            <a:r>
              <a:rPr lang="en-US" sz="2800" dirty="0">
                <a:solidFill>
                  <a:srgbClr val="C00000"/>
                </a:solidFill>
              </a:rPr>
              <a:t> N</a:t>
            </a:r>
            <a:endParaRPr lang="en-CA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37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3527</TotalTime>
  <Words>487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Chapter 12</vt:lpstr>
      <vt:lpstr>(12.1)Electrostatics</vt:lpstr>
      <vt:lpstr>(12.2) Electric Fields</vt:lpstr>
      <vt:lpstr>(12.2) Electric Fields</vt:lpstr>
      <vt:lpstr>Elementary Charge</vt:lpstr>
      <vt:lpstr>Electric Charge</vt:lpstr>
      <vt:lpstr>Sample Problems</vt:lpstr>
      <vt:lpstr>Coulomb’s Law</vt:lpstr>
      <vt:lpstr>Sample Problems</vt:lpstr>
      <vt:lpstr>Sample Problems</vt:lpstr>
      <vt:lpstr>(12.3) Electric Current</vt:lpstr>
      <vt:lpstr>Direction of Current</vt:lpstr>
      <vt:lpstr>Direction of Current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Morrison, Brent</cp:lastModifiedBy>
  <cp:revision>37</cp:revision>
  <cp:lastPrinted>2016-12-05T20:15:39Z</cp:lastPrinted>
  <dcterms:created xsi:type="dcterms:W3CDTF">2016-05-26T18:16:04Z</dcterms:created>
  <dcterms:modified xsi:type="dcterms:W3CDTF">2019-11-27T14:28:41Z</dcterms:modified>
</cp:coreProperties>
</file>