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6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D928CA-2147-4A35-9927-F9FB1E5A9A53}" type="datetimeFigureOut">
              <a:rPr lang="en-CA" smtClean="0"/>
              <a:pPr/>
              <a:t>16/01/2013</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A36FD20D-1AB6-4118-B947-ADFD0ACCC146}"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D928CA-2147-4A35-9927-F9FB1E5A9A53}" type="datetimeFigureOut">
              <a:rPr lang="en-CA" smtClean="0"/>
              <a:pPr/>
              <a:t>16/01/2013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36FD20D-1AB6-4118-B947-ADFD0ACCC146}"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D928CA-2147-4A35-9927-F9FB1E5A9A53}" type="datetimeFigureOut">
              <a:rPr lang="en-CA" smtClean="0"/>
              <a:pPr/>
              <a:t>16/01/2013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36FD20D-1AB6-4118-B947-ADFD0ACCC146}"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D928CA-2147-4A35-9927-F9FB1E5A9A53}" type="datetimeFigureOut">
              <a:rPr lang="en-CA" smtClean="0"/>
              <a:pPr/>
              <a:t>16/01/2013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36FD20D-1AB6-4118-B947-ADFD0ACCC146}"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D928CA-2147-4A35-9927-F9FB1E5A9A53}" type="datetimeFigureOut">
              <a:rPr lang="en-CA" smtClean="0"/>
              <a:pPr/>
              <a:t>16/01/2013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36FD20D-1AB6-4118-B947-ADFD0ACCC146}"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D928CA-2147-4A35-9927-F9FB1E5A9A53}" type="datetimeFigureOut">
              <a:rPr lang="en-CA" smtClean="0"/>
              <a:pPr/>
              <a:t>16/01/2013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36FD20D-1AB6-4118-B947-ADFD0ACCC146}"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D928CA-2147-4A35-9927-F9FB1E5A9A53}" type="datetimeFigureOut">
              <a:rPr lang="en-CA" smtClean="0"/>
              <a:pPr/>
              <a:t>16/01/2013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36FD20D-1AB6-4118-B947-ADFD0ACCC146}"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D928CA-2147-4A35-9927-F9FB1E5A9A53}" type="datetimeFigureOut">
              <a:rPr lang="en-CA" smtClean="0"/>
              <a:pPr/>
              <a:t>16/01/2013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36FD20D-1AB6-4118-B947-ADFD0ACCC146}"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D928CA-2147-4A35-9927-F9FB1E5A9A53}" type="datetimeFigureOut">
              <a:rPr lang="en-CA" smtClean="0"/>
              <a:pPr/>
              <a:t>16/01/2013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36FD20D-1AB6-4118-B947-ADFD0ACCC146}"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D928CA-2147-4A35-9927-F9FB1E5A9A53}" type="datetimeFigureOut">
              <a:rPr lang="en-CA" smtClean="0"/>
              <a:pPr/>
              <a:t>16/01/2013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36FD20D-1AB6-4118-B947-ADFD0ACCC146}"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D928CA-2147-4A35-9927-F9FB1E5A9A53}" type="datetimeFigureOut">
              <a:rPr lang="en-CA" smtClean="0"/>
              <a:pPr/>
              <a:t>16/01/2013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A36FD20D-1AB6-4118-B947-ADFD0ACCC146}"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D928CA-2147-4A35-9927-F9FB1E5A9A53}" type="datetimeFigureOut">
              <a:rPr lang="en-CA" smtClean="0"/>
              <a:pPr/>
              <a:t>16/01/2013</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6FD20D-1AB6-4118-B947-ADFD0ACCC146}"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4.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http://www.cdli.ca/courses/phys3204/unit02_org03_ilo09/u02-s03-ls10-lessonfig03.gif" TargetMode="External"/><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0.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b="1" dirty="0"/>
              <a:t>Electricity and Magnetism: Unit 3 </a:t>
            </a:r>
            <a:r>
              <a:rPr lang="en-CA" b="1" dirty="0" smtClean="0"/>
              <a:t>Review</a:t>
            </a:r>
            <a:endParaRPr lang="en-CA" dirty="0"/>
          </a:p>
        </p:txBody>
      </p:sp>
      <p:sp>
        <p:nvSpPr>
          <p:cNvPr id="3" name="Subtitle 2"/>
          <p:cNvSpPr>
            <a:spLocks noGrp="1"/>
          </p:cNvSpPr>
          <p:nvPr>
            <p:ph type="subTitle" idx="1"/>
          </p:nvPr>
        </p:nvSpPr>
        <p:spPr/>
        <p:txBody>
          <a:bodyPr/>
          <a:lstStyle/>
          <a:p>
            <a:r>
              <a:rPr lang="en-CA" dirty="0" smtClean="0"/>
              <a:t>Lesson 12</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Current</a:t>
            </a:r>
            <a:endParaRPr lang="en-CA" dirty="0"/>
          </a:p>
        </p:txBody>
      </p:sp>
      <p:sp>
        <p:nvSpPr>
          <p:cNvPr id="3" name="Content Placeholder 2"/>
          <p:cNvSpPr>
            <a:spLocks noGrp="1"/>
          </p:cNvSpPr>
          <p:nvPr>
            <p:ph idx="1"/>
          </p:nvPr>
        </p:nvSpPr>
        <p:spPr>
          <a:xfrm>
            <a:off x="457200" y="1935480"/>
            <a:ext cx="8229600" cy="4589864"/>
          </a:xfrm>
        </p:spPr>
        <p:txBody>
          <a:bodyPr>
            <a:normAutofit/>
          </a:bodyPr>
          <a:lstStyle/>
          <a:p>
            <a:r>
              <a:rPr lang="en-CA" dirty="0" smtClean="0"/>
              <a:t>the rate of charge flow and is given the symbol I. Current is the total amount of charge moving past a particular point in a conductor divided by the time taken. </a:t>
            </a:r>
          </a:p>
          <a:p>
            <a:r>
              <a:rPr lang="en-CA" dirty="0" smtClean="0"/>
              <a:t>I is the current in amperes (A) </a:t>
            </a:r>
          </a:p>
          <a:p>
            <a:r>
              <a:rPr lang="en-CA" dirty="0" smtClean="0"/>
              <a:t>Q is the charge in coulombs (C) </a:t>
            </a:r>
          </a:p>
          <a:p>
            <a:r>
              <a:rPr lang="en-CA" dirty="0" smtClean="0"/>
              <a:t>t is the time in seconds </a:t>
            </a:r>
          </a:p>
          <a:p>
            <a:pPr>
              <a:buNone/>
            </a:pPr>
            <a:endParaRPr lang="en-CA" dirty="0" smtClean="0"/>
          </a:p>
          <a:p>
            <a:r>
              <a:rPr lang="en-CA" dirty="0" smtClean="0"/>
              <a:t>One ampere is one coulomb of charge moving past a particular point in a conductor every second.  A = C/s</a:t>
            </a: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150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148064" y="3140968"/>
            <a:ext cx="1187624" cy="1221556"/>
          </a:xfrm>
          <a:prstGeom prst="rect">
            <a:avLst/>
          </a:prstGeom>
          <a:noFill/>
        </p:spPr>
      </p:pic>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150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732240" y="3933056"/>
            <a:ext cx="1567643" cy="764704"/>
          </a:xfrm>
          <a:prstGeom prst="rect">
            <a:avLst/>
          </a:prstGeom>
          <a:noFill/>
        </p:spPr>
      </p:pic>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150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644008" y="4221088"/>
            <a:ext cx="1340768" cy="134076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Direction of Current Flow</a:t>
            </a:r>
            <a:endParaRPr lang="en-CA" dirty="0"/>
          </a:p>
        </p:txBody>
      </p:sp>
      <p:sp>
        <p:nvSpPr>
          <p:cNvPr id="3" name="Content Placeholder 2"/>
          <p:cNvSpPr>
            <a:spLocks noGrp="1"/>
          </p:cNvSpPr>
          <p:nvPr>
            <p:ph idx="1"/>
          </p:nvPr>
        </p:nvSpPr>
        <p:spPr/>
        <p:txBody>
          <a:bodyPr/>
          <a:lstStyle/>
          <a:p>
            <a:r>
              <a:rPr lang="en-CA" dirty="0" smtClean="0"/>
              <a:t>Historically, current was thought to flow from positive (+) terminal to the negative (-) terminal of any supply unit. The model of positive charge flow is called </a:t>
            </a:r>
            <a:r>
              <a:rPr lang="en-CA" b="1" dirty="0" smtClean="0"/>
              <a:t>conventional current </a:t>
            </a:r>
            <a:r>
              <a:rPr lang="en-CA" dirty="0" smtClean="0"/>
              <a:t>and is still used today. </a:t>
            </a:r>
          </a:p>
          <a:p>
            <a:r>
              <a:rPr lang="en-CA" dirty="0" smtClean="0"/>
              <a:t>For this class we will think of electrons from the black negative (-) terminal to the red positive (+) terminal. </a:t>
            </a:r>
          </a:p>
          <a:p>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Measurement of current</a:t>
            </a:r>
            <a:endParaRPr lang="en-CA" dirty="0"/>
          </a:p>
        </p:txBody>
      </p:sp>
      <p:sp>
        <p:nvSpPr>
          <p:cNvPr id="3" name="Content Placeholder 2"/>
          <p:cNvSpPr>
            <a:spLocks noGrp="1"/>
          </p:cNvSpPr>
          <p:nvPr>
            <p:ph idx="1"/>
          </p:nvPr>
        </p:nvSpPr>
        <p:spPr/>
        <p:txBody>
          <a:bodyPr/>
          <a:lstStyle/>
          <a:p>
            <a:r>
              <a:rPr lang="en-CA" dirty="0" smtClean="0"/>
              <a:t>An </a:t>
            </a:r>
            <a:r>
              <a:rPr lang="en-CA" b="1" dirty="0" smtClean="0"/>
              <a:t>Ammeter </a:t>
            </a:r>
            <a:r>
              <a:rPr lang="en-CA" dirty="0" smtClean="0"/>
              <a:t>(a current measuring device) must be wired so that all current flows through it. The ammeter must be an excellent conductor so that no energy is lost due to its addition to the circuit. </a:t>
            </a:r>
          </a:p>
          <a:p>
            <a:endParaRPr lang="en-CA" dirty="0"/>
          </a:p>
        </p:txBody>
      </p:sp>
      <p:pic>
        <p:nvPicPr>
          <p:cNvPr id="4" name="Picture 3"/>
          <p:cNvPicPr/>
          <p:nvPr/>
        </p:nvPicPr>
        <p:blipFill>
          <a:blip r:embed="rId2" cstate="print"/>
          <a:srcRect/>
          <a:stretch>
            <a:fillRect/>
          </a:stretch>
        </p:blipFill>
        <p:spPr bwMode="auto">
          <a:xfrm>
            <a:off x="2483768" y="3789040"/>
            <a:ext cx="3416311" cy="251715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AC DC</a:t>
            </a:r>
            <a:endParaRPr lang="en-CA" dirty="0"/>
          </a:p>
        </p:txBody>
      </p:sp>
      <p:sp>
        <p:nvSpPr>
          <p:cNvPr id="3" name="Content Placeholder 2"/>
          <p:cNvSpPr>
            <a:spLocks noGrp="1"/>
          </p:cNvSpPr>
          <p:nvPr>
            <p:ph idx="1"/>
          </p:nvPr>
        </p:nvSpPr>
        <p:spPr/>
        <p:txBody>
          <a:bodyPr/>
          <a:lstStyle/>
          <a:p>
            <a:r>
              <a:rPr lang="en-CA" dirty="0" smtClean="0"/>
              <a:t>In </a:t>
            </a:r>
            <a:r>
              <a:rPr lang="en-CA" b="1" dirty="0" smtClean="0"/>
              <a:t>DC </a:t>
            </a:r>
            <a:r>
              <a:rPr lang="en-CA" dirty="0" smtClean="0"/>
              <a:t>or </a:t>
            </a:r>
            <a:r>
              <a:rPr lang="en-CA" b="1" dirty="0" smtClean="0"/>
              <a:t>direct current</a:t>
            </a:r>
            <a:r>
              <a:rPr lang="en-CA" dirty="0" smtClean="0"/>
              <a:t>, the current flows in a single direction from the power supply through the conductor to a </a:t>
            </a:r>
            <a:r>
              <a:rPr lang="en-CA" b="1" dirty="0" smtClean="0"/>
              <a:t>load</a:t>
            </a:r>
            <a:r>
              <a:rPr lang="en-CA" dirty="0" smtClean="0"/>
              <a:t>, such as a light bulb, and back to the power supply. </a:t>
            </a:r>
          </a:p>
          <a:p>
            <a:r>
              <a:rPr lang="en-CA" dirty="0" smtClean="0"/>
              <a:t>In </a:t>
            </a:r>
            <a:r>
              <a:rPr lang="en-CA" b="1" dirty="0" smtClean="0"/>
              <a:t>AC</a:t>
            </a:r>
            <a:r>
              <a:rPr lang="en-CA" dirty="0" smtClean="0"/>
              <a:t> or </a:t>
            </a:r>
            <a:r>
              <a:rPr lang="en-CA" b="1" dirty="0" smtClean="0"/>
              <a:t>alternating current</a:t>
            </a:r>
            <a:r>
              <a:rPr lang="en-CA" dirty="0" smtClean="0"/>
              <a:t>, the electrons periodically reverse the direction of flow. </a:t>
            </a:r>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935480"/>
            <a:ext cx="8229600" cy="4733880"/>
          </a:xfrm>
        </p:spPr>
        <p:txBody>
          <a:bodyPr>
            <a:normAutofit lnSpcReduction="10000"/>
          </a:bodyPr>
          <a:lstStyle/>
          <a:p>
            <a:r>
              <a:rPr lang="en-CA" dirty="0" smtClean="0"/>
              <a:t>The electrical potential energy for each coulomb of charge in a circuit is called the </a:t>
            </a:r>
            <a:r>
              <a:rPr lang="en-CA" b="1" dirty="0" smtClean="0"/>
              <a:t>electric potential difference</a:t>
            </a:r>
            <a:r>
              <a:rPr lang="en-CA" dirty="0" smtClean="0"/>
              <a:t> (V)</a:t>
            </a:r>
          </a:p>
          <a:p>
            <a:endParaRPr lang="en-CA" dirty="0" smtClean="0"/>
          </a:p>
          <a:p>
            <a:endParaRPr lang="en-CA" dirty="0" smtClean="0"/>
          </a:p>
          <a:p>
            <a:r>
              <a:rPr lang="en-CA" dirty="0" smtClean="0"/>
              <a:t>Where E is the energy required to increase the electric potential of a charge, Q. Potential difference is often called </a:t>
            </a:r>
            <a:r>
              <a:rPr lang="en-CA" b="1" dirty="0" smtClean="0"/>
              <a:t>voltage. </a:t>
            </a:r>
            <a:endParaRPr lang="en-CA" dirty="0" smtClean="0"/>
          </a:p>
          <a:p>
            <a:r>
              <a:rPr lang="en-CA" dirty="0" smtClean="0"/>
              <a:t>One volt (V) is the electric potential difference between two points if one joule of work (J) is required to move one coulomb (C) of charge between the points. </a:t>
            </a:r>
          </a:p>
          <a:p>
            <a:endParaRPr lang="en-CA"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87624" y="2996952"/>
            <a:ext cx="1080440" cy="1052736"/>
          </a:xfrm>
          <a:prstGeom prst="rect">
            <a:avLst/>
          </a:prstGeom>
          <a:noFill/>
        </p:spPr>
      </p:pic>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355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131840" y="3068960"/>
            <a:ext cx="1662470" cy="692696"/>
          </a:xfrm>
          <a:prstGeom prst="rect">
            <a:avLst/>
          </a:prstGeom>
          <a:noFill/>
        </p:spPr>
      </p:pic>
      <p:sp>
        <p:nvSpPr>
          <p:cNvPr id="235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355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508104" y="2852936"/>
            <a:ext cx="1259632" cy="116273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Potential difference between any two points can be measured using a </a:t>
            </a:r>
            <a:r>
              <a:rPr lang="en-CA" b="1" dirty="0" smtClean="0"/>
              <a:t>voltmeter. </a:t>
            </a:r>
            <a:r>
              <a:rPr lang="en-CA" dirty="0" smtClean="0"/>
              <a:t>A voltmeter must be connected in parallel with a load in the circuit in order to compare the potential before and after the load.</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Resistance – Ohm’s Law</a:t>
            </a:r>
            <a:endParaRPr lang="en-CA" dirty="0"/>
          </a:p>
        </p:txBody>
      </p:sp>
      <p:sp>
        <p:nvSpPr>
          <p:cNvPr id="3" name="Content Placeholder 2"/>
          <p:cNvSpPr>
            <a:spLocks noGrp="1"/>
          </p:cNvSpPr>
          <p:nvPr>
            <p:ph idx="1"/>
          </p:nvPr>
        </p:nvSpPr>
        <p:spPr/>
        <p:txBody>
          <a:bodyPr>
            <a:normAutofit lnSpcReduction="10000"/>
          </a:bodyPr>
          <a:lstStyle/>
          <a:p>
            <a:r>
              <a:rPr lang="en-CA" dirty="0" smtClean="0"/>
              <a:t>The measure of opposition to flow is called electrical </a:t>
            </a:r>
            <a:r>
              <a:rPr lang="en-CA" b="1" dirty="0" smtClean="0"/>
              <a:t>resistance</a:t>
            </a:r>
            <a:r>
              <a:rPr lang="en-CA" dirty="0" smtClean="0"/>
              <a:t>. </a:t>
            </a:r>
          </a:p>
          <a:p>
            <a:endParaRPr lang="en-CA" dirty="0" smtClean="0"/>
          </a:p>
          <a:p>
            <a:endParaRPr lang="en-CA" dirty="0" smtClean="0"/>
          </a:p>
          <a:p>
            <a:endParaRPr lang="en-CA" dirty="0" smtClean="0"/>
          </a:p>
          <a:p>
            <a:endParaRPr lang="en-CA" dirty="0" smtClean="0"/>
          </a:p>
          <a:p>
            <a:r>
              <a:rPr lang="en-CA" dirty="0" smtClean="0"/>
              <a:t>Where R is the resistance in volts/ampere, which is given the unit of Ohm (Ω), V is the potential difference in Volts (V) and I is the resulting current in amperes (A)</a:t>
            </a:r>
          </a:p>
          <a:p>
            <a:endParaRPr lang="en-CA" dirty="0"/>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76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55576" y="2880320"/>
            <a:ext cx="1413761" cy="1268760"/>
          </a:xfrm>
          <a:prstGeom prst="rect">
            <a:avLst/>
          </a:prstGeom>
          <a:noFill/>
        </p:spPr>
      </p:pic>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765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419872" y="3140968"/>
            <a:ext cx="1840766" cy="836712"/>
          </a:xfrm>
          <a:prstGeom prst="rect">
            <a:avLst/>
          </a:prstGeom>
          <a:noFill/>
        </p:spPr>
      </p:pic>
      <p:sp>
        <p:nvSpPr>
          <p:cNvPr id="276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765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12160" y="2708920"/>
            <a:ext cx="1475656" cy="147565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Ohm’s Law</a:t>
            </a:r>
            <a:endParaRPr lang="en-CA" dirty="0"/>
          </a:p>
        </p:txBody>
      </p:sp>
      <p:sp>
        <p:nvSpPr>
          <p:cNvPr id="3" name="Content Placeholder 2"/>
          <p:cNvSpPr>
            <a:spLocks noGrp="1"/>
          </p:cNvSpPr>
          <p:nvPr>
            <p:ph idx="1"/>
          </p:nvPr>
        </p:nvSpPr>
        <p:spPr/>
        <p:txBody>
          <a:bodyPr/>
          <a:lstStyle/>
          <a:p>
            <a:r>
              <a:rPr lang="en-CA" i="1" dirty="0" smtClean="0"/>
              <a:t>The amount of current flowing though a resistor varies directly as the amount of potential difference applied across the resistor as long as other variables, such as temperature, are controlled. There is a resistance of 1 Ω when 1 A flows with a potential difference of 1 V across a resistor. </a:t>
            </a:r>
            <a:endParaRPr lang="en-CA" dirty="0" smtClean="0"/>
          </a:p>
          <a:p>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5400" b="1" dirty="0" smtClean="0"/>
              <a:t>Factors that Determine Resistance</a:t>
            </a:r>
            <a:endParaRPr lang="en-CA" dirty="0"/>
          </a:p>
        </p:txBody>
      </p:sp>
      <p:sp>
        <p:nvSpPr>
          <p:cNvPr id="3" name="Content Placeholder 2"/>
          <p:cNvSpPr>
            <a:spLocks noGrp="1"/>
          </p:cNvSpPr>
          <p:nvPr>
            <p:ph idx="1"/>
          </p:nvPr>
        </p:nvSpPr>
        <p:spPr>
          <a:xfrm>
            <a:off x="0" y="1935480"/>
            <a:ext cx="9144000" cy="4661872"/>
          </a:xfrm>
        </p:spPr>
        <p:txBody>
          <a:bodyPr>
            <a:normAutofit fontScale="92500" lnSpcReduction="10000"/>
          </a:bodyPr>
          <a:lstStyle/>
          <a:p>
            <a:pPr lvl="0"/>
            <a:r>
              <a:rPr lang="en-CA" sz="2800" b="1" dirty="0" smtClean="0"/>
              <a:t>Length </a:t>
            </a:r>
            <a:endParaRPr lang="en-CA" sz="2800" dirty="0" smtClean="0"/>
          </a:p>
          <a:p>
            <a:pPr lvl="1"/>
            <a:r>
              <a:rPr lang="en-CA" dirty="0" smtClean="0"/>
              <a:t>The longer the conductor, the greater the resistance</a:t>
            </a:r>
          </a:p>
          <a:p>
            <a:pPr lvl="0"/>
            <a:r>
              <a:rPr lang="en-CA" sz="2800" dirty="0" smtClean="0"/>
              <a:t>Cross-sectional Area</a:t>
            </a:r>
          </a:p>
          <a:p>
            <a:pPr lvl="1"/>
            <a:r>
              <a:rPr lang="en-CA" dirty="0" smtClean="0"/>
              <a:t>The larger the cross sectional area or thickness of the conductor, the less resistance it has to charge flow. </a:t>
            </a:r>
          </a:p>
          <a:p>
            <a:pPr lvl="0"/>
            <a:r>
              <a:rPr lang="en-CA" sz="2800" dirty="0" smtClean="0"/>
              <a:t>Type of material </a:t>
            </a:r>
          </a:p>
          <a:p>
            <a:pPr lvl="1"/>
            <a:r>
              <a:rPr lang="en-CA" dirty="0" smtClean="0"/>
              <a:t>Some materials are better conductors than others. The general measure of the resistance of a substance is called the </a:t>
            </a:r>
            <a:r>
              <a:rPr lang="en-CA" b="1" dirty="0" smtClean="0"/>
              <a:t>resistivity</a:t>
            </a:r>
            <a:r>
              <a:rPr lang="en-CA" dirty="0" smtClean="0"/>
              <a:t> which has the units </a:t>
            </a:r>
            <a:r>
              <a:rPr lang="en-CA" dirty="0" err="1" smtClean="0"/>
              <a:t>Ωm</a:t>
            </a:r>
            <a:r>
              <a:rPr lang="en-CA" dirty="0" smtClean="0"/>
              <a:t>. </a:t>
            </a:r>
            <a:r>
              <a:rPr lang="en-CA" b="1" dirty="0" smtClean="0"/>
              <a:t> </a:t>
            </a:r>
          </a:p>
          <a:p>
            <a:pPr lvl="0"/>
            <a:r>
              <a:rPr lang="en-CA" sz="2800" b="1" dirty="0" smtClean="0"/>
              <a:t>Temperature</a:t>
            </a:r>
            <a:endParaRPr lang="en-CA" sz="2800" dirty="0" smtClean="0"/>
          </a:p>
          <a:p>
            <a:pPr lvl="1"/>
            <a:r>
              <a:rPr lang="en-CA" dirty="0" smtClean="0"/>
              <a:t>Since moving charge is impeded by molecules, greater motion at higher temperatures tends to increase resistance. </a:t>
            </a:r>
          </a:p>
          <a:p>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Series and Parallel Circuits</a:t>
            </a:r>
            <a:endParaRPr lang="en-CA" dirty="0"/>
          </a:p>
        </p:txBody>
      </p:sp>
      <p:sp>
        <p:nvSpPr>
          <p:cNvPr id="3" name="Content Placeholder 2"/>
          <p:cNvSpPr>
            <a:spLocks noGrp="1"/>
          </p:cNvSpPr>
          <p:nvPr>
            <p:ph idx="1"/>
          </p:nvPr>
        </p:nvSpPr>
        <p:spPr/>
        <p:txBody>
          <a:bodyPr/>
          <a:lstStyle/>
          <a:p>
            <a:r>
              <a:rPr lang="en-CA" dirty="0" smtClean="0"/>
              <a:t>two simplest ways to connect conductors and load are series and parallel circuits. </a:t>
            </a:r>
          </a:p>
          <a:p>
            <a:pPr lvl="0"/>
            <a:r>
              <a:rPr lang="en-CA" dirty="0" smtClean="0"/>
              <a:t>Series circuit -  A circuit in which loads are connected one after another in a single path. </a:t>
            </a:r>
          </a:p>
          <a:p>
            <a:pPr lvl="0"/>
            <a:r>
              <a:rPr lang="en-CA" dirty="0" smtClean="0"/>
              <a:t>Parallel circuit – A circuit in which loads are connected side by side. </a:t>
            </a:r>
          </a:p>
          <a:p>
            <a:endParaRPr lang="en-CA" dirty="0"/>
          </a:p>
        </p:txBody>
      </p:sp>
      <p:pic>
        <p:nvPicPr>
          <p:cNvPr id="4" name="Picture 3"/>
          <p:cNvPicPr/>
          <p:nvPr/>
        </p:nvPicPr>
        <p:blipFill>
          <a:blip r:embed="rId2" cstate="print"/>
          <a:srcRect/>
          <a:stretch>
            <a:fillRect/>
          </a:stretch>
        </p:blipFill>
        <p:spPr bwMode="auto">
          <a:xfrm rot="16200000">
            <a:off x="4987197" y="4204275"/>
            <a:ext cx="2598568" cy="2708882"/>
          </a:xfrm>
          <a:prstGeom prst="rect">
            <a:avLst/>
          </a:prstGeom>
          <a:noFill/>
          <a:ln w="9525">
            <a:noFill/>
            <a:miter lim="800000"/>
            <a:headEnd/>
            <a:tailEnd/>
          </a:ln>
        </p:spPr>
      </p:pic>
      <p:pic>
        <p:nvPicPr>
          <p:cNvPr id="5" name="Picture 4"/>
          <p:cNvPicPr/>
          <p:nvPr/>
        </p:nvPicPr>
        <p:blipFill>
          <a:blip r:embed="rId3" cstate="print"/>
          <a:srcRect l="41840" r="13631"/>
          <a:stretch>
            <a:fillRect/>
          </a:stretch>
        </p:blipFill>
        <p:spPr bwMode="auto">
          <a:xfrm rot="5400000">
            <a:off x="1295636" y="4185084"/>
            <a:ext cx="1584176" cy="309634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Electrically Charged Particles</a:t>
            </a:r>
            <a:endParaRPr lang="en-CA" dirty="0"/>
          </a:p>
        </p:txBody>
      </p:sp>
      <p:sp>
        <p:nvSpPr>
          <p:cNvPr id="3" name="Content Placeholder 2"/>
          <p:cNvSpPr>
            <a:spLocks noGrp="1"/>
          </p:cNvSpPr>
          <p:nvPr>
            <p:ph idx="1"/>
          </p:nvPr>
        </p:nvSpPr>
        <p:spPr/>
        <p:txBody>
          <a:bodyPr/>
          <a:lstStyle/>
          <a:p>
            <a:pPr lvl="1"/>
            <a:r>
              <a:rPr lang="en-CA" b="1" dirty="0" smtClean="0"/>
              <a:t>Protons </a:t>
            </a:r>
            <a:r>
              <a:rPr lang="en-CA" dirty="0"/>
              <a:t>have a positive electric charge (+) </a:t>
            </a:r>
          </a:p>
          <a:p>
            <a:pPr lvl="1"/>
            <a:r>
              <a:rPr lang="en-CA" b="1" dirty="0"/>
              <a:t>Electrons </a:t>
            </a:r>
            <a:r>
              <a:rPr lang="en-CA" dirty="0"/>
              <a:t>have a negative electric charge (–). </a:t>
            </a:r>
            <a:endParaRPr lang="en-CA" dirty="0" smtClean="0"/>
          </a:p>
          <a:p>
            <a:pPr lvl="2"/>
            <a:r>
              <a:rPr lang="en-CA" dirty="0" smtClean="0"/>
              <a:t>Only Electrons can move</a:t>
            </a:r>
            <a:endParaRPr lang="en-CA" dirty="0"/>
          </a:p>
          <a:p>
            <a:pPr lvl="1"/>
            <a:r>
              <a:rPr lang="en-CA" b="1" dirty="0"/>
              <a:t>Neutrons </a:t>
            </a:r>
            <a:r>
              <a:rPr lang="en-CA" dirty="0"/>
              <a:t>have no electric charge, they are neutral. </a:t>
            </a:r>
          </a:p>
          <a:p>
            <a:endParaRPr lang="en-CA" dirty="0"/>
          </a:p>
        </p:txBody>
      </p:sp>
      <p:pic>
        <p:nvPicPr>
          <p:cNvPr id="4" name="Picture 3" descr="c-atom_e"/>
          <p:cNvPicPr/>
          <p:nvPr/>
        </p:nvPicPr>
        <p:blipFill>
          <a:blip r:embed="rId2" cstate="print"/>
          <a:srcRect/>
          <a:stretch>
            <a:fillRect/>
          </a:stretch>
        </p:blipFill>
        <p:spPr bwMode="auto">
          <a:xfrm>
            <a:off x="2123728" y="3717032"/>
            <a:ext cx="4320480" cy="3096344"/>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Kirchhoff’s Laws</a:t>
            </a:r>
            <a:endParaRPr lang="en-CA" dirty="0"/>
          </a:p>
        </p:txBody>
      </p:sp>
      <p:sp>
        <p:nvSpPr>
          <p:cNvPr id="3" name="Content Placeholder 2"/>
          <p:cNvSpPr>
            <a:spLocks noGrp="1"/>
          </p:cNvSpPr>
          <p:nvPr>
            <p:ph idx="1"/>
          </p:nvPr>
        </p:nvSpPr>
        <p:spPr/>
        <p:txBody>
          <a:bodyPr/>
          <a:lstStyle/>
          <a:p>
            <a:pPr>
              <a:buNone/>
            </a:pPr>
            <a:r>
              <a:rPr lang="en-CA" b="1" dirty="0" smtClean="0"/>
              <a:t>Kirchhoff’s current law</a:t>
            </a:r>
            <a:r>
              <a:rPr lang="en-CA" dirty="0" smtClean="0"/>
              <a:t> – the total amount of current into a junction point of a circuit equals the total current that flows out of that same junction. </a:t>
            </a:r>
          </a:p>
          <a:p>
            <a:pPr algn="ctr"/>
            <a:r>
              <a:rPr lang="en-CA" dirty="0" smtClean="0"/>
              <a:t> I</a:t>
            </a:r>
            <a:r>
              <a:rPr lang="en-CA" baseline="-25000" dirty="0" smtClean="0"/>
              <a:t>1</a:t>
            </a:r>
            <a:r>
              <a:rPr lang="en-CA" dirty="0" smtClean="0"/>
              <a:t> + I</a:t>
            </a:r>
            <a:r>
              <a:rPr lang="en-CA" baseline="-25000" dirty="0" smtClean="0"/>
              <a:t>2</a:t>
            </a:r>
            <a:r>
              <a:rPr lang="en-CA" dirty="0" smtClean="0"/>
              <a:t> + I</a:t>
            </a:r>
            <a:r>
              <a:rPr lang="en-CA" baseline="-25000" dirty="0" smtClean="0"/>
              <a:t>3</a:t>
            </a:r>
            <a:r>
              <a:rPr lang="en-CA" dirty="0" smtClean="0"/>
              <a:t> = I</a:t>
            </a:r>
            <a:r>
              <a:rPr lang="en-CA" baseline="-25000" dirty="0" smtClean="0"/>
              <a:t>4</a:t>
            </a:r>
            <a:r>
              <a:rPr lang="en-CA" dirty="0" smtClean="0"/>
              <a:t> + I</a:t>
            </a:r>
            <a:r>
              <a:rPr lang="en-CA" baseline="-25000" dirty="0" smtClean="0"/>
              <a:t>5</a:t>
            </a:r>
            <a:r>
              <a:rPr lang="en-CA" dirty="0" smtClean="0"/>
              <a:t> </a:t>
            </a:r>
          </a:p>
          <a:p>
            <a:pPr>
              <a:buNone/>
            </a:pPr>
            <a:r>
              <a:rPr lang="en-CA" b="1" dirty="0" smtClean="0"/>
              <a:t>Kirchhoff’s Voltage Law</a:t>
            </a:r>
            <a:r>
              <a:rPr lang="en-CA" dirty="0" smtClean="0"/>
              <a:t> – The total of all electric potential difference in any complete circuit loop is equal to any potential increases in the circuit loop. </a:t>
            </a:r>
          </a:p>
          <a:p>
            <a:r>
              <a:rPr lang="en-CA" dirty="0" smtClean="0"/>
              <a:t>The potential increase, V</a:t>
            </a:r>
            <a:r>
              <a:rPr lang="en-CA" baseline="-25000" dirty="0" smtClean="0"/>
              <a:t>T</a:t>
            </a:r>
            <a:r>
              <a:rPr lang="en-CA" dirty="0" smtClean="0"/>
              <a:t> is equivalent to the sum of all the potential losses so that </a:t>
            </a:r>
          </a:p>
          <a:p>
            <a:pPr algn="ctr"/>
            <a:r>
              <a:rPr lang="en-CA" dirty="0" smtClean="0"/>
              <a:t>V</a:t>
            </a:r>
            <a:r>
              <a:rPr lang="en-CA" baseline="-25000" dirty="0" smtClean="0"/>
              <a:t>T</a:t>
            </a:r>
            <a:r>
              <a:rPr lang="en-CA" dirty="0" smtClean="0"/>
              <a:t> = V</a:t>
            </a:r>
            <a:r>
              <a:rPr lang="en-CA" baseline="-25000" dirty="0" smtClean="0"/>
              <a:t>1</a:t>
            </a:r>
            <a:r>
              <a:rPr lang="en-CA" dirty="0" smtClean="0"/>
              <a:t> + V</a:t>
            </a:r>
            <a:r>
              <a:rPr lang="en-CA" baseline="-25000" dirty="0" smtClean="0"/>
              <a:t>2</a:t>
            </a:r>
            <a:r>
              <a:rPr lang="en-CA" dirty="0" smtClean="0"/>
              <a:t> + V</a:t>
            </a:r>
            <a:r>
              <a:rPr lang="en-CA" baseline="-25000" dirty="0" smtClean="0"/>
              <a:t>3</a:t>
            </a:r>
            <a:r>
              <a:rPr lang="en-CA" dirty="0" smtClean="0"/>
              <a:t> </a:t>
            </a:r>
          </a:p>
          <a:p>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Kirchhoff’s Laws</a:t>
            </a:r>
            <a:endParaRPr lang="en-CA" dirty="0"/>
          </a:p>
        </p:txBody>
      </p:sp>
      <p:sp>
        <p:nvSpPr>
          <p:cNvPr id="3" name="Content Placeholder 2"/>
          <p:cNvSpPr>
            <a:spLocks noGrp="1"/>
          </p:cNvSpPr>
          <p:nvPr>
            <p:ph idx="1"/>
          </p:nvPr>
        </p:nvSpPr>
        <p:spPr/>
        <p:txBody>
          <a:bodyPr/>
          <a:lstStyle/>
          <a:p>
            <a:r>
              <a:rPr lang="en-CA" b="1" dirty="0" smtClean="0"/>
              <a:t>Resistance in series </a:t>
            </a:r>
            <a:endParaRPr lang="en-CA" dirty="0" smtClean="0"/>
          </a:p>
          <a:p>
            <a:r>
              <a:rPr lang="en-CA" dirty="0" err="1" smtClean="0"/>
              <a:t>R</a:t>
            </a:r>
            <a:r>
              <a:rPr lang="en-CA" baseline="-25000" dirty="0" err="1" smtClean="0"/>
              <a:t>T</a:t>
            </a:r>
            <a:r>
              <a:rPr lang="en-CA" dirty="0" smtClean="0"/>
              <a:t> = R</a:t>
            </a:r>
            <a:r>
              <a:rPr lang="en-CA" baseline="-25000" dirty="0" smtClean="0"/>
              <a:t>1</a:t>
            </a:r>
            <a:r>
              <a:rPr lang="en-CA" dirty="0" smtClean="0"/>
              <a:t> + R</a:t>
            </a:r>
            <a:r>
              <a:rPr lang="en-CA" baseline="-25000" dirty="0" smtClean="0"/>
              <a:t>2</a:t>
            </a:r>
            <a:r>
              <a:rPr lang="en-CA" dirty="0" smtClean="0"/>
              <a:t> + R</a:t>
            </a:r>
            <a:r>
              <a:rPr lang="en-CA" baseline="-25000" dirty="0" smtClean="0"/>
              <a:t>3</a:t>
            </a:r>
            <a:r>
              <a:rPr lang="en-CA" dirty="0" smtClean="0"/>
              <a:t> If all the resistors are the same, use the formula </a:t>
            </a:r>
          </a:p>
          <a:p>
            <a:endParaRPr lang="en-CA" b="1" dirty="0" smtClean="0"/>
          </a:p>
          <a:p>
            <a:r>
              <a:rPr lang="en-CA" b="1" dirty="0" smtClean="0"/>
              <a:t>Resistance in parallel </a:t>
            </a:r>
            <a:endParaRPr lang="en-CA" dirty="0" smtClean="0"/>
          </a:p>
          <a:p>
            <a:endParaRPr lang="en-CA" dirty="0" smtClean="0"/>
          </a:p>
          <a:p>
            <a:endParaRPr lang="en-CA" dirty="0" smtClean="0"/>
          </a:p>
          <a:p>
            <a:r>
              <a:rPr lang="en-CA" dirty="0" smtClean="0"/>
              <a:t> If all the resistors are the same, use the formula </a:t>
            </a:r>
          </a:p>
          <a:p>
            <a:endParaRPr lang="en-CA"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96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347864" y="2924944"/>
            <a:ext cx="2592288" cy="925817"/>
          </a:xfrm>
          <a:prstGeom prst="rect">
            <a:avLst/>
          </a:prstGeom>
          <a:noFill/>
        </p:spPr>
      </p:pic>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969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83768" y="4149080"/>
            <a:ext cx="3691467" cy="1124744"/>
          </a:xfrm>
          <a:prstGeom prst="rect">
            <a:avLst/>
          </a:prstGeom>
          <a:noFill/>
        </p:spPr>
      </p:pic>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970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563888" y="5544616"/>
            <a:ext cx="1800460" cy="1340768"/>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Applying Kirchhoff’s Voltage law to a mixed circuit</a:t>
            </a:r>
            <a:endParaRPr lang="en-CA" dirty="0"/>
          </a:p>
        </p:txBody>
      </p:sp>
      <p:sp>
        <p:nvSpPr>
          <p:cNvPr id="3" name="Content Placeholder 2"/>
          <p:cNvSpPr>
            <a:spLocks noGrp="1"/>
          </p:cNvSpPr>
          <p:nvPr>
            <p:ph sz="quarter" idx="1"/>
          </p:nvPr>
        </p:nvSpPr>
        <p:spPr/>
        <p:txBody>
          <a:bodyPr/>
          <a:lstStyle/>
          <a:p>
            <a:r>
              <a:rPr lang="en-CA" dirty="0" smtClean="0"/>
              <a:t>To analyze a mixed circuit, start by separating the circuit into sections that are connected in parallel and sections that are connected in series. </a:t>
            </a:r>
          </a:p>
          <a:p>
            <a:endParaRPr lang="en-CA" dirty="0"/>
          </a:p>
        </p:txBody>
      </p:sp>
      <p:grpSp>
        <p:nvGrpSpPr>
          <p:cNvPr id="4" name="Group 2"/>
          <p:cNvGrpSpPr>
            <a:grpSpLocks/>
          </p:cNvGrpSpPr>
          <p:nvPr/>
        </p:nvGrpSpPr>
        <p:grpSpPr bwMode="auto">
          <a:xfrm>
            <a:off x="1403648" y="3284984"/>
            <a:ext cx="5184576" cy="2996158"/>
            <a:chOff x="1497" y="3948"/>
            <a:chExt cx="3808" cy="2112"/>
          </a:xfrm>
        </p:grpSpPr>
        <p:cxnSp>
          <p:nvCxnSpPr>
            <p:cNvPr id="27651" name="AutoShape 3"/>
            <p:cNvCxnSpPr>
              <a:cxnSpLocks noChangeShapeType="1"/>
            </p:cNvCxnSpPr>
            <p:nvPr/>
          </p:nvCxnSpPr>
          <p:spPr bwMode="auto">
            <a:xfrm>
              <a:off x="5074" y="4177"/>
              <a:ext cx="0" cy="481"/>
            </a:xfrm>
            <a:prstGeom prst="straightConnector1">
              <a:avLst/>
            </a:prstGeom>
            <a:noFill/>
            <a:ln w="9525">
              <a:solidFill>
                <a:srgbClr val="000000"/>
              </a:solidFill>
              <a:round/>
              <a:headEnd/>
              <a:tailEnd/>
            </a:ln>
          </p:spPr>
        </p:cxnSp>
        <p:cxnSp>
          <p:nvCxnSpPr>
            <p:cNvPr id="27652" name="AutoShape 4"/>
            <p:cNvCxnSpPr>
              <a:cxnSpLocks noChangeShapeType="1"/>
            </p:cNvCxnSpPr>
            <p:nvPr/>
          </p:nvCxnSpPr>
          <p:spPr bwMode="auto">
            <a:xfrm>
              <a:off x="5065" y="5079"/>
              <a:ext cx="9" cy="944"/>
            </a:xfrm>
            <a:prstGeom prst="straightConnector1">
              <a:avLst/>
            </a:prstGeom>
            <a:noFill/>
            <a:ln w="9525">
              <a:solidFill>
                <a:srgbClr val="000000"/>
              </a:solidFill>
              <a:round/>
              <a:headEnd/>
              <a:tailEnd/>
            </a:ln>
          </p:spPr>
        </p:cxnSp>
        <p:grpSp>
          <p:nvGrpSpPr>
            <p:cNvPr id="5" name="Group 5"/>
            <p:cNvGrpSpPr>
              <a:grpSpLocks/>
            </p:cNvGrpSpPr>
            <p:nvPr/>
          </p:nvGrpSpPr>
          <p:grpSpPr bwMode="auto">
            <a:xfrm>
              <a:off x="1497" y="3948"/>
              <a:ext cx="3808" cy="2112"/>
              <a:chOff x="1497" y="3948"/>
              <a:chExt cx="3808" cy="2112"/>
            </a:xfrm>
          </p:grpSpPr>
          <p:grpSp>
            <p:nvGrpSpPr>
              <p:cNvPr id="6" name="Group 6"/>
              <p:cNvGrpSpPr>
                <a:grpSpLocks/>
              </p:cNvGrpSpPr>
              <p:nvPr/>
            </p:nvGrpSpPr>
            <p:grpSpPr bwMode="auto">
              <a:xfrm>
                <a:off x="1497" y="4170"/>
                <a:ext cx="3577" cy="1890"/>
                <a:chOff x="1497" y="4170"/>
                <a:chExt cx="3577" cy="1890"/>
              </a:xfrm>
            </p:grpSpPr>
            <p:cxnSp>
              <p:nvCxnSpPr>
                <p:cNvPr id="27655" name="AutoShape 7"/>
                <p:cNvCxnSpPr>
                  <a:cxnSpLocks noChangeShapeType="1"/>
                </p:cNvCxnSpPr>
                <p:nvPr/>
              </p:nvCxnSpPr>
              <p:spPr bwMode="auto">
                <a:xfrm>
                  <a:off x="1755" y="4170"/>
                  <a:ext cx="564" cy="1"/>
                </a:xfrm>
                <a:prstGeom prst="straightConnector1">
                  <a:avLst/>
                </a:prstGeom>
                <a:noFill/>
                <a:ln w="9525">
                  <a:solidFill>
                    <a:srgbClr val="000000"/>
                  </a:solidFill>
                  <a:round/>
                  <a:headEnd/>
                  <a:tailEnd/>
                </a:ln>
              </p:spPr>
            </p:cxnSp>
            <p:cxnSp>
              <p:nvCxnSpPr>
                <p:cNvPr id="27656" name="AutoShape 8"/>
                <p:cNvCxnSpPr>
                  <a:cxnSpLocks noChangeShapeType="1"/>
                </p:cNvCxnSpPr>
                <p:nvPr/>
              </p:nvCxnSpPr>
              <p:spPr bwMode="auto">
                <a:xfrm>
                  <a:off x="3710" y="4193"/>
                  <a:ext cx="1364" cy="1"/>
                </a:xfrm>
                <a:prstGeom prst="straightConnector1">
                  <a:avLst/>
                </a:prstGeom>
                <a:noFill/>
                <a:ln w="28575">
                  <a:solidFill>
                    <a:srgbClr val="000000"/>
                  </a:solidFill>
                  <a:round/>
                  <a:headEnd/>
                  <a:tailEnd/>
                </a:ln>
              </p:spPr>
            </p:cxnSp>
            <p:cxnSp>
              <p:nvCxnSpPr>
                <p:cNvPr id="27657" name="AutoShape 9"/>
                <p:cNvCxnSpPr>
                  <a:cxnSpLocks noChangeShapeType="1"/>
                </p:cNvCxnSpPr>
                <p:nvPr/>
              </p:nvCxnSpPr>
              <p:spPr bwMode="auto">
                <a:xfrm>
                  <a:off x="4431" y="4171"/>
                  <a:ext cx="0" cy="481"/>
                </a:xfrm>
                <a:prstGeom prst="straightConnector1">
                  <a:avLst/>
                </a:prstGeom>
                <a:noFill/>
                <a:ln w="9525">
                  <a:solidFill>
                    <a:srgbClr val="000000"/>
                  </a:solidFill>
                  <a:round/>
                  <a:headEnd/>
                  <a:tailEnd/>
                </a:ln>
              </p:spPr>
            </p:cxnSp>
            <p:cxnSp>
              <p:nvCxnSpPr>
                <p:cNvPr id="27658" name="AutoShape 10"/>
                <p:cNvCxnSpPr>
                  <a:cxnSpLocks noChangeShapeType="1"/>
                </p:cNvCxnSpPr>
                <p:nvPr/>
              </p:nvCxnSpPr>
              <p:spPr bwMode="auto">
                <a:xfrm>
                  <a:off x="4422" y="5073"/>
                  <a:ext cx="9" cy="944"/>
                </a:xfrm>
                <a:prstGeom prst="straightConnector1">
                  <a:avLst/>
                </a:prstGeom>
                <a:noFill/>
                <a:ln w="9525">
                  <a:solidFill>
                    <a:srgbClr val="000000"/>
                  </a:solidFill>
                  <a:round/>
                  <a:headEnd/>
                  <a:tailEnd/>
                </a:ln>
              </p:spPr>
            </p:cxnSp>
            <p:cxnSp>
              <p:nvCxnSpPr>
                <p:cNvPr id="27659" name="AutoShape 11"/>
                <p:cNvCxnSpPr>
                  <a:cxnSpLocks noChangeShapeType="1"/>
                </p:cNvCxnSpPr>
                <p:nvPr/>
              </p:nvCxnSpPr>
              <p:spPr bwMode="auto">
                <a:xfrm flipH="1" flipV="1">
                  <a:off x="2745" y="4179"/>
                  <a:ext cx="515" cy="14"/>
                </a:xfrm>
                <a:prstGeom prst="straightConnector1">
                  <a:avLst/>
                </a:prstGeom>
                <a:noFill/>
                <a:ln w="9525">
                  <a:solidFill>
                    <a:srgbClr val="000000"/>
                  </a:solidFill>
                  <a:round/>
                  <a:headEnd/>
                  <a:tailEnd/>
                </a:ln>
              </p:spPr>
            </p:cxnSp>
            <p:cxnSp>
              <p:nvCxnSpPr>
                <p:cNvPr id="27660" name="AutoShape 12"/>
                <p:cNvCxnSpPr>
                  <a:cxnSpLocks noChangeShapeType="1"/>
                </p:cNvCxnSpPr>
                <p:nvPr/>
              </p:nvCxnSpPr>
              <p:spPr bwMode="auto">
                <a:xfrm>
                  <a:off x="1755" y="4170"/>
                  <a:ext cx="0" cy="548"/>
                </a:xfrm>
                <a:prstGeom prst="straightConnector1">
                  <a:avLst/>
                </a:prstGeom>
                <a:noFill/>
                <a:ln w="9525">
                  <a:solidFill>
                    <a:srgbClr val="000000"/>
                  </a:solidFill>
                  <a:round/>
                  <a:headEnd/>
                  <a:tailEnd/>
                </a:ln>
              </p:spPr>
            </p:cxnSp>
            <p:cxnSp>
              <p:nvCxnSpPr>
                <p:cNvPr id="27661" name="AutoShape 13"/>
                <p:cNvCxnSpPr>
                  <a:cxnSpLocks noChangeShapeType="1"/>
                </p:cNvCxnSpPr>
                <p:nvPr/>
              </p:nvCxnSpPr>
              <p:spPr bwMode="auto">
                <a:xfrm>
                  <a:off x="1610" y="4718"/>
                  <a:ext cx="282" cy="0"/>
                </a:xfrm>
                <a:prstGeom prst="straightConnector1">
                  <a:avLst/>
                </a:prstGeom>
                <a:noFill/>
                <a:ln w="9525">
                  <a:solidFill>
                    <a:srgbClr val="000000"/>
                  </a:solidFill>
                  <a:round/>
                  <a:headEnd/>
                  <a:tailEnd/>
                </a:ln>
              </p:spPr>
            </p:cxnSp>
            <p:cxnSp>
              <p:nvCxnSpPr>
                <p:cNvPr id="27662" name="AutoShape 14"/>
                <p:cNvCxnSpPr>
                  <a:cxnSpLocks noChangeShapeType="1"/>
                </p:cNvCxnSpPr>
                <p:nvPr/>
              </p:nvCxnSpPr>
              <p:spPr bwMode="auto">
                <a:xfrm>
                  <a:off x="1619" y="4932"/>
                  <a:ext cx="282" cy="0"/>
                </a:xfrm>
                <a:prstGeom prst="straightConnector1">
                  <a:avLst/>
                </a:prstGeom>
                <a:noFill/>
                <a:ln w="9525">
                  <a:solidFill>
                    <a:srgbClr val="000000"/>
                  </a:solidFill>
                  <a:round/>
                  <a:headEnd/>
                  <a:tailEnd/>
                </a:ln>
              </p:spPr>
            </p:cxnSp>
            <p:cxnSp>
              <p:nvCxnSpPr>
                <p:cNvPr id="27663" name="AutoShape 15"/>
                <p:cNvCxnSpPr>
                  <a:cxnSpLocks noChangeShapeType="1"/>
                </p:cNvCxnSpPr>
                <p:nvPr/>
              </p:nvCxnSpPr>
              <p:spPr bwMode="auto">
                <a:xfrm>
                  <a:off x="1626" y="5146"/>
                  <a:ext cx="282" cy="0"/>
                </a:xfrm>
                <a:prstGeom prst="straightConnector1">
                  <a:avLst/>
                </a:prstGeom>
                <a:noFill/>
                <a:ln w="9525">
                  <a:solidFill>
                    <a:srgbClr val="000000"/>
                  </a:solidFill>
                  <a:round/>
                  <a:headEnd/>
                  <a:tailEnd/>
                </a:ln>
              </p:spPr>
            </p:cxnSp>
            <p:cxnSp>
              <p:nvCxnSpPr>
                <p:cNvPr id="27664" name="AutoShape 16"/>
                <p:cNvCxnSpPr>
                  <a:cxnSpLocks noChangeShapeType="1"/>
                </p:cNvCxnSpPr>
                <p:nvPr/>
              </p:nvCxnSpPr>
              <p:spPr bwMode="auto">
                <a:xfrm>
                  <a:off x="1623" y="5376"/>
                  <a:ext cx="282" cy="0"/>
                </a:xfrm>
                <a:prstGeom prst="straightConnector1">
                  <a:avLst/>
                </a:prstGeom>
                <a:noFill/>
                <a:ln w="9525">
                  <a:solidFill>
                    <a:srgbClr val="000000"/>
                  </a:solidFill>
                  <a:round/>
                  <a:headEnd/>
                  <a:tailEnd/>
                </a:ln>
              </p:spPr>
            </p:cxnSp>
            <p:cxnSp>
              <p:nvCxnSpPr>
                <p:cNvPr id="27665" name="AutoShape 17"/>
                <p:cNvCxnSpPr>
                  <a:cxnSpLocks noChangeShapeType="1"/>
                </p:cNvCxnSpPr>
                <p:nvPr/>
              </p:nvCxnSpPr>
              <p:spPr bwMode="auto">
                <a:xfrm>
                  <a:off x="1505" y="5033"/>
                  <a:ext cx="516" cy="0"/>
                </a:xfrm>
                <a:prstGeom prst="straightConnector1">
                  <a:avLst/>
                </a:prstGeom>
                <a:noFill/>
                <a:ln w="9525">
                  <a:solidFill>
                    <a:srgbClr val="000000"/>
                  </a:solidFill>
                  <a:round/>
                  <a:headEnd/>
                  <a:tailEnd/>
                </a:ln>
              </p:spPr>
            </p:cxnSp>
            <p:cxnSp>
              <p:nvCxnSpPr>
                <p:cNvPr id="27666" name="AutoShape 18"/>
                <p:cNvCxnSpPr>
                  <a:cxnSpLocks noChangeShapeType="1"/>
                </p:cNvCxnSpPr>
                <p:nvPr/>
              </p:nvCxnSpPr>
              <p:spPr bwMode="auto">
                <a:xfrm>
                  <a:off x="1497" y="5253"/>
                  <a:ext cx="516" cy="0"/>
                </a:xfrm>
                <a:prstGeom prst="straightConnector1">
                  <a:avLst/>
                </a:prstGeom>
                <a:noFill/>
                <a:ln w="9525">
                  <a:solidFill>
                    <a:srgbClr val="000000"/>
                  </a:solidFill>
                  <a:round/>
                  <a:headEnd/>
                  <a:tailEnd/>
                </a:ln>
              </p:spPr>
            </p:cxnSp>
            <p:cxnSp>
              <p:nvCxnSpPr>
                <p:cNvPr id="27667" name="AutoShape 19"/>
                <p:cNvCxnSpPr>
                  <a:cxnSpLocks noChangeShapeType="1"/>
                </p:cNvCxnSpPr>
                <p:nvPr/>
              </p:nvCxnSpPr>
              <p:spPr bwMode="auto">
                <a:xfrm>
                  <a:off x="1505" y="5509"/>
                  <a:ext cx="516" cy="0"/>
                </a:xfrm>
                <a:prstGeom prst="straightConnector1">
                  <a:avLst/>
                </a:prstGeom>
                <a:noFill/>
                <a:ln w="9525">
                  <a:solidFill>
                    <a:srgbClr val="000000"/>
                  </a:solidFill>
                  <a:round/>
                  <a:headEnd/>
                  <a:tailEnd/>
                </a:ln>
              </p:spPr>
            </p:cxnSp>
            <p:cxnSp>
              <p:nvCxnSpPr>
                <p:cNvPr id="27668" name="AutoShape 20"/>
                <p:cNvCxnSpPr>
                  <a:cxnSpLocks noChangeShapeType="1"/>
                </p:cNvCxnSpPr>
                <p:nvPr/>
              </p:nvCxnSpPr>
              <p:spPr bwMode="auto">
                <a:xfrm>
                  <a:off x="1755" y="5500"/>
                  <a:ext cx="0" cy="560"/>
                </a:xfrm>
                <a:prstGeom prst="straightConnector1">
                  <a:avLst/>
                </a:prstGeom>
                <a:noFill/>
                <a:ln w="9525">
                  <a:solidFill>
                    <a:srgbClr val="000000"/>
                  </a:solidFill>
                  <a:round/>
                  <a:headEnd/>
                  <a:tailEnd/>
                </a:ln>
              </p:spPr>
            </p:cxnSp>
          </p:grpSp>
          <p:grpSp>
            <p:nvGrpSpPr>
              <p:cNvPr id="7" name="Group 21"/>
              <p:cNvGrpSpPr>
                <a:grpSpLocks/>
              </p:cNvGrpSpPr>
              <p:nvPr/>
            </p:nvGrpSpPr>
            <p:grpSpPr bwMode="auto">
              <a:xfrm>
                <a:off x="2291" y="3948"/>
                <a:ext cx="443" cy="439"/>
                <a:chOff x="2291" y="3948"/>
                <a:chExt cx="443" cy="439"/>
              </a:xfrm>
            </p:grpSpPr>
            <p:sp>
              <p:nvSpPr>
                <p:cNvPr id="27670" name="Oval 22"/>
                <p:cNvSpPr>
                  <a:spLocks noChangeArrowheads="1"/>
                </p:cNvSpPr>
                <p:nvPr/>
              </p:nvSpPr>
              <p:spPr bwMode="auto">
                <a:xfrm>
                  <a:off x="2295" y="3948"/>
                  <a:ext cx="439" cy="4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a:p>
              </p:txBody>
            </p:sp>
            <p:sp>
              <p:nvSpPr>
                <p:cNvPr id="27671" name="Freeform 23"/>
                <p:cNvSpPr>
                  <a:spLocks/>
                </p:cNvSpPr>
                <p:nvPr/>
              </p:nvSpPr>
              <p:spPr bwMode="auto">
                <a:xfrm>
                  <a:off x="2291" y="4007"/>
                  <a:ext cx="426" cy="238"/>
                </a:xfrm>
                <a:custGeom>
                  <a:avLst/>
                  <a:gdLst/>
                  <a:ahLst/>
                  <a:cxnLst>
                    <a:cxn ang="0">
                      <a:pos x="0" y="150"/>
                    </a:cxn>
                    <a:cxn ang="0">
                      <a:pos x="176" y="125"/>
                    </a:cxn>
                    <a:cxn ang="0">
                      <a:pos x="213" y="88"/>
                    </a:cxn>
                    <a:cxn ang="0">
                      <a:pos x="188" y="0"/>
                    </a:cxn>
                    <a:cxn ang="0">
                      <a:pos x="151" y="238"/>
                    </a:cxn>
                    <a:cxn ang="0">
                      <a:pos x="276" y="213"/>
                    </a:cxn>
                    <a:cxn ang="0">
                      <a:pos x="339" y="188"/>
                    </a:cxn>
                    <a:cxn ang="0">
                      <a:pos x="314" y="63"/>
                    </a:cxn>
                    <a:cxn ang="0">
                      <a:pos x="301" y="213"/>
                    </a:cxn>
                    <a:cxn ang="0">
                      <a:pos x="426" y="188"/>
                    </a:cxn>
                  </a:cxnLst>
                  <a:rect l="0" t="0" r="r" b="b"/>
                  <a:pathLst>
                    <a:path w="426" h="238">
                      <a:moveTo>
                        <a:pt x="0" y="150"/>
                      </a:moveTo>
                      <a:cubicBezTo>
                        <a:pt x="59" y="142"/>
                        <a:pt x="119" y="142"/>
                        <a:pt x="176" y="125"/>
                      </a:cubicBezTo>
                      <a:cubicBezTo>
                        <a:pt x="193" y="120"/>
                        <a:pt x="211" y="105"/>
                        <a:pt x="213" y="88"/>
                      </a:cubicBezTo>
                      <a:cubicBezTo>
                        <a:pt x="216" y="58"/>
                        <a:pt x="196" y="29"/>
                        <a:pt x="188" y="0"/>
                      </a:cubicBezTo>
                      <a:cubicBezTo>
                        <a:pt x="94" y="63"/>
                        <a:pt x="133" y="131"/>
                        <a:pt x="151" y="238"/>
                      </a:cubicBezTo>
                      <a:cubicBezTo>
                        <a:pt x="193" y="230"/>
                        <a:pt x="235" y="224"/>
                        <a:pt x="276" y="213"/>
                      </a:cubicBezTo>
                      <a:cubicBezTo>
                        <a:pt x="298" y="207"/>
                        <a:pt x="333" y="210"/>
                        <a:pt x="339" y="188"/>
                      </a:cubicBezTo>
                      <a:cubicBezTo>
                        <a:pt x="349" y="147"/>
                        <a:pt x="322" y="105"/>
                        <a:pt x="314" y="63"/>
                      </a:cubicBezTo>
                      <a:cubicBezTo>
                        <a:pt x="273" y="90"/>
                        <a:pt x="182" y="133"/>
                        <a:pt x="301" y="213"/>
                      </a:cubicBezTo>
                      <a:cubicBezTo>
                        <a:pt x="336" y="237"/>
                        <a:pt x="426" y="188"/>
                        <a:pt x="426" y="188"/>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a:p>
              </p:txBody>
            </p:sp>
          </p:grpSp>
          <p:grpSp>
            <p:nvGrpSpPr>
              <p:cNvPr id="8" name="Group 24"/>
              <p:cNvGrpSpPr>
                <a:grpSpLocks/>
              </p:cNvGrpSpPr>
              <p:nvPr/>
            </p:nvGrpSpPr>
            <p:grpSpPr bwMode="auto">
              <a:xfrm>
                <a:off x="3284" y="3981"/>
                <a:ext cx="443" cy="439"/>
                <a:chOff x="2291" y="3948"/>
                <a:chExt cx="443" cy="439"/>
              </a:xfrm>
            </p:grpSpPr>
            <p:sp>
              <p:nvSpPr>
                <p:cNvPr id="27673" name="Oval 25"/>
                <p:cNvSpPr>
                  <a:spLocks noChangeArrowheads="1"/>
                </p:cNvSpPr>
                <p:nvPr/>
              </p:nvSpPr>
              <p:spPr bwMode="auto">
                <a:xfrm>
                  <a:off x="2295" y="3948"/>
                  <a:ext cx="439" cy="4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a:p>
              </p:txBody>
            </p:sp>
            <p:sp>
              <p:nvSpPr>
                <p:cNvPr id="27674" name="Freeform 26"/>
                <p:cNvSpPr>
                  <a:spLocks/>
                </p:cNvSpPr>
                <p:nvPr/>
              </p:nvSpPr>
              <p:spPr bwMode="auto">
                <a:xfrm>
                  <a:off x="2291" y="4007"/>
                  <a:ext cx="426" cy="238"/>
                </a:xfrm>
                <a:custGeom>
                  <a:avLst/>
                  <a:gdLst/>
                  <a:ahLst/>
                  <a:cxnLst>
                    <a:cxn ang="0">
                      <a:pos x="0" y="150"/>
                    </a:cxn>
                    <a:cxn ang="0">
                      <a:pos x="176" y="125"/>
                    </a:cxn>
                    <a:cxn ang="0">
                      <a:pos x="213" y="88"/>
                    </a:cxn>
                    <a:cxn ang="0">
                      <a:pos x="188" y="0"/>
                    </a:cxn>
                    <a:cxn ang="0">
                      <a:pos x="151" y="238"/>
                    </a:cxn>
                    <a:cxn ang="0">
                      <a:pos x="276" y="213"/>
                    </a:cxn>
                    <a:cxn ang="0">
                      <a:pos x="339" y="188"/>
                    </a:cxn>
                    <a:cxn ang="0">
                      <a:pos x="314" y="63"/>
                    </a:cxn>
                    <a:cxn ang="0">
                      <a:pos x="301" y="213"/>
                    </a:cxn>
                    <a:cxn ang="0">
                      <a:pos x="426" y="188"/>
                    </a:cxn>
                  </a:cxnLst>
                  <a:rect l="0" t="0" r="r" b="b"/>
                  <a:pathLst>
                    <a:path w="426" h="238">
                      <a:moveTo>
                        <a:pt x="0" y="150"/>
                      </a:moveTo>
                      <a:cubicBezTo>
                        <a:pt x="59" y="142"/>
                        <a:pt x="119" y="142"/>
                        <a:pt x="176" y="125"/>
                      </a:cubicBezTo>
                      <a:cubicBezTo>
                        <a:pt x="193" y="120"/>
                        <a:pt x="211" y="105"/>
                        <a:pt x="213" y="88"/>
                      </a:cubicBezTo>
                      <a:cubicBezTo>
                        <a:pt x="216" y="58"/>
                        <a:pt x="196" y="29"/>
                        <a:pt x="188" y="0"/>
                      </a:cubicBezTo>
                      <a:cubicBezTo>
                        <a:pt x="94" y="63"/>
                        <a:pt x="133" y="131"/>
                        <a:pt x="151" y="238"/>
                      </a:cubicBezTo>
                      <a:cubicBezTo>
                        <a:pt x="193" y="230"/>
                        <a:pt x="235" y="224"/>
                        <a:pt x="276" y="213"/>
                      </a:cubicBezTo>
                      <a:cubicBezTo>
                        <a:pt x="298" y="207"/>
                        <a:pt x="333" y="210"/>
                        <a:pt x="339" y="188"/>
                      </a:cubicBezTo>
                      <a:cubicBezTo>
                        <a:pt x="349" y="147"/>
                        <a:pt x="322" y="105"/>
                        <a:pt x="314" y="63"/>
                      </a:cubicBezTo>
                      <a:cubicBezTo>
                        <a:pt x="273" y="90"/>
                        <a:pt x="182" y="133"/>
                        <a:pt x="301" y="213"/>
                      </a:cubicBezTo>
                      <a:cubicBezTo>
                        <a:pt x="336" y="237"/>
                        <a:pt x="426" y="188"/>
                        <a:pt x="426" y="188"/>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a:p>
              </p:txBody>
            </p:sp>
          </p:grpSp>
          <p:grpSp>
            <p:nvGrpSpPr>
              <p:cNvPr id="9" name="Group 27"/>
              <p:cNvGrpSpPr>
                <a:grpSpLocks/>
              </p:cNvGrpSpPr>
              <p:nvPr/>
            </p:nvGrpSpPr>
            <p:grpSpPr bwMode="auto">
              <a:xfrm rot="5023104">
                <a:off x="4221" y="4654"/>
                <a:ext cx="443" cy="439"/>
                <a:chOff x="2291" y="3948"/>
                <a:chExt cx="443" cy="439"/>
              </a:xfrm>
            </p:grpSpPr>
            <p:sp>
              <p:nvSpPr>
                <p:cNvPr id="27676" name="Oval 28"/>
                <p:cNvSpPr>
                  <a:spLocks noChangeArrowheads="1"/>
                </p:cNvSpPr>
                <p:nvPr/>
              </p:nvSpPr>
              <p:spPr bwMode="auto">
                <a:xfrm>
                  <a:off x="2295" y="3948"/>
                  <a:ext cx="439" cy="4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a:p>
              </p:txBody>
            </p:sp>
            <p:sp>
              <p:nvSpPr>
                <p:cNvPr id="27677" name="Freeform 29"/>
                <p:cNvSpPr>
                  <a:spLocks/>
                </p:cNvSpPr>
                <p:nvPr/>
              </p:nvSpPr>
              <p:spPr bwMode="auto">
                <a:xfrm>
                  <a:off x="2291" y="4007"/>
                  <a:ext cx="426" cy="238"/>
                </a:xfrm>
                <a:custGeom>
                  <a:avLst/>
                  <a:gdLst/>
                  <a:ahLst/>
                  <a:cxnLst>
                    <a:cxn ang="0">
                      <a:pos x="0" y="150"/>
                    </a:cxn>
                    <a:cxn ang="0">
                      <a:pos x="176" y="125"/>
                    </a:cxn>
                    <a:cxn ang="0">
                      <a:pos x="213" y="88"/>
                    </a:cxn>
                    <a:cxn ang="0">
                      <a:pos x="188" y="0"/>
                    </a:cxn>
                    <a:cxn ang="0">
                      <a:pos x="151" y="238"/>
                    </a:cxn>
                    <a:cxn ang="0">
                      <a:pos x="276" y="213"/>
                    </a:cxn>
                    <a:cxn ang="0">
                      <a:pos x="339" y="188"/>
                    </a:cxn>
                    <a:cxn ang="0">
                      <a:pos x="314" y="63"/>
                    </a:cxn>
                    <a:cxn ang="0">
                      <a:pos x="301" y="213"/>
                    </a:cxn>
                    <a:cxn ang="0">
                      <a:pos x="426" y="188"/>
                    </a:cxn>
                  </a:cxnLst>
                  <a:rect l="0" t="0" r="r" b="b"/>
                  <a:pathLst>
                    <a:path w="426" h="238">
                      <a:moveTo>
                        <a:pt x="0" y="150"/>
                      </a:moveTo>
                      <a:cubicBezTo>
                        <a:pt x="59" y="142"/>
                        <a:pt x="119" y="142"/>
                        <a:pt x="176" y="125"/>
                      </a:cubicBezTo>
                      <a:cubicBezTo>
                        <a:pt x="193" y="120"/>
                        <a:pt x="211" y="105"/>
                        <a:pt x="213" y="88"/>
                      </a:cubicBezTo>
                      <a:cubicBezTo>
                        <a:pt x="216" y="58"/>
                        <a:pt x="196" y="29"/>
                        <a:pt x="188" y="0"/>
                      </a:cubicBezTo>
                      <a:cubicBezTo>
                        <a:pt x="94" y="63"/>
                        <a:pt x="133" y="131"/>
                        <a:pt x="151" y="238"/>
                      </a:cubicBezTo>
                      <a:cubicBezTo>
                        <a:pt x="193" y="230"/>
                        <a:pt x="235" y="224"/>
                        <a:pt x="276" y="213"/>
                      </a:cubicBezTo>
                      <a:cubicBezTo>
                        <a:pt x="298" y="207"/>
                        <a:pt x="333" y="210"/>
                        <a:pt x="339" y="188"/>
                      </a:cubicBezTo>
                      <a:cubicBezTo>
                        <a:pt x="349" y="147"/>
                        <a:pt x="322" y="105"/>
                        <a:pt x="314" y="63"/>
                      </a:cubicBezTo>
                      <a:cubicBezTo>
                        <a:pt x="273" y="90"/>
                        <a:pt x="182" y="133"/>
                        <a:pt x="301" y="213"/>
                      </a:cubicBezTo>
                      <a:cubicBezTo>
                        <a:pt x="336" y="237"/>
                        <a:pt x="426" y="188"/>
                        <a:pt x="426" y="188"/>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a:p>
              </p:txBody>
            </p:sp>
          </p:grpSp>
          <p:grpSp>
            <p:nvGrpSpPr>
              <p:cNvPr id="10" name="Group 30"/>
              <p:cNvGrpSpPr>
                <a:grpSpLocks/>
              </p:cNvGrpSpPr>
              <p:nvPr/>
            </p:nvGrpSpPr>
            <p:grpSpPr bwMode="auto">
              <a:xfrm rot="5023104">
                <a:off x="4864" y="4660"/>
                <a:ext cx="443" cy="439"/>
                <a:chOff x="2291" y="3948"/>
                <a:chExt cx="443" cy="439"/>
              </a:xfrm>
            </p:grpSpPr>
            <p:sp>
              <p:nvSpPr>
                <p:cNvPr id="27679" name="Oval 31"/>
                <p:cNvSpPr>
                  <a:spLocks noChangeArrowheads="1"/>
                </p:cNvSpPr>
                <p:nvPr/>
              </p:nvSpPr>
              <p:spPr bwMode="auto">
                <a:xfrm>
                  <a:off x="2295" y="3948"/>
                  <a:ext cx="439" cy="43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a:p>
              </p:txBody>
            </p:sp>
            <p:sp>
              <p:nvSpPr>
                <p:cNvPr id="27680" name="Freeform 32"/>
                <p:cNvSpPr>
                  <a:spLocks/>
                </p:cNvSpPr>
                <p:nvPr/>
              </p:nvSpPr>
              <p:spPr bwMode="auto">
                <a:xfrm>
                  <a:off x="2291" y="4007"/>
                  <a:ext cx="426" cy="238"/>
                </a:xfrm>
                <a:custGeom>
                  <a:avLst/>
                  <a:gdLst/>
                  <a:ahLst/>
                  <a:cxnLst>
                    <a:cxn ang="0">
                      <a:pos x="0" y="150"/>
                    </a:cxn>
                    <a:cxn ang="0">
                      <a:pos x="176" y="125"/>
                    </a:cxn>
                    <a:cxn ang="0">
                      <a:pos x="213" y="88"/>
                    </a:cxn>
                    <a:cxn ang="0">
                      <a:pos x="188" y="0"/>
                    </a:cxn>
                    <a:cxn ang="0">
                      <a:pos x="151" y="238"/>
                    </a:cxn>
                    <a:cxn ang="0">
                      <a:pos x="276" y="213"/>
                    </a:cxn>
                    <a:cxn ang="0">
                      <a:pos x="339" y="188"/>
                    </a:cxn>
                    <a:cxn ang="0">
                      <a:pos x="314" y="63"/>
                    </a:cxn>
                    <a:cxn ang="0">
                      <a:pos x="301" y="213"/>
                    </a:cxn>
                    <a:cxn ang="0">
                      <a:pos x="426" y="188"/>
                    </a:cxn>
                  </a:cxnLst>
                  <a:rect l="0" t="0" r="r" b="b"/>
                  <a:pathLst>
                    <a:path w="426" h="238">
                      <a:moveTo>
                        <a:pt x="0" y="150"/>
                      </a:moveTo>
                      <a:cubicBezTo>
                        <a:pt x="59" y="142"/>
                        <a:pt x="119" y="142"/>
                        <a:pt x="176" y="125"/>
                      </a:cubicBezTo>
                      <a:cubicBezTo>
                        <a:pt x="193" y="120"/>
                        <a:pt x="211" y="105"/>
                        <a:pt x="213" y="88"/>
                      </a:cubicBezTo>
                      <a:cubicBezTo>
                        <a:pt x="216" y="58"/>
                        <a:pt x="196" y="29"/>
                        <a:pt x="188" y="0"/>
                      </a:cubicBezTo>
                      <a:cubicBezTo>
                        <a:pt x="94" y="63"/>
                        <a:pt x="133" y="131"/>
                        <a:pt x="151" y="238"/>
                      </a:cubicBezTo>
                      <a:cubicBezTo>
                        <a:pt x="193" y="230"/>
                        <a:pt x="235" y="224"/>
                        <a:pt x="276" y="213"/>
                      </a:cubicBezTo>
                      <a:cubicBezTo>
                        <a:pt x="298" y="207"/>
                        <a:pt x="333" y="210"/>
                        <a:pt x="339" y="188"/>
                      </a:cubicBezTo>
                      <a:cubicBezTo>
                        <a:pt x="349" y="147"/>
                        <a:pt x="322" y="105"/>
                        <a:pt x="314" y="63"/>
                      </a:cubicBezTo>
                      <a:cubicBezTo>
                        <a:pt x="273" y="90"/>
                        <a:pt x="182" y="133"/>
                        <a:pt x="301" y="213"/>
                      </a:cubicBezTo>
                      <a:cubicBezTo>
                        <a:pt x="336" y="237"/>
                        <a:pt x="426" y="188"/>
                        <a:pt x="426" y="188"/>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a:p>
              </p:txBody>
            </p:sp>
          </p:grpSp>
        </p:grpSp>
        <p:cxnSp>
          <p:nvCxnSpPr>
            <p:cNvPr id="27681" name="AutoShape 33"/>
            <p:cNvCxnSpPr>
              <a:cxnSpLocks noChangeShapeType="1"/>
            </p:cNvCxnSpPr>
            <p:nvPr/>
          </p:nvCxnSpPr>
          <p:spPr bwMode="auto">
            <a:xfrm flipV="1">
              <a:off x="1755" y="6017"/>
              <a:ext cx="3310" cy="6"/>
            </a:xfrm>
            <a:prstGeom prst="straightConnector1">
              <a:avLst/>
            </a:prstGeom>
            <a:noFill/>
            <a:ln w="9525">
              <a:solidFill>
                <a:srgbClr val="000000"/>
              </a:solidFill>
              <a:round/>
              <a:headEnd/>
              <a:tailEnd/>
            </a:ln>
          </p:spPr>
        </p:cxnSp>
      </p:grpSp>
      <p:sp>
        <p:nvSpPr>
          <p:cNvPr id="44" name="Oval 43"/>
          <p:cNvSpPr/>
          <p:nvPr/>
        </p:nvSpPr>
        <p:spPr>
          <a:xfrm>
            <a:off x="1619672" y="3284984"/>
            <a:ext cx="3672408"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Oval 44"/>
          <p:cNvSpPr/>
          <p:nvPr/>
        </p:nvSpPr>
        <p:spPr>
          <a:xfrm flipH="1">
            <a:off x="4860032" y="3653408"/>
            <a:ext cx="2007840" cy="29439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TextBox 45"/>
          <p:cNvSpPr txBox="1"/>
          <p:nvPr/>
        </p:nvSpPr>
        <p:spPr>
          <a:xfrm>
            <a:off x="3131840" y="5517232"/>
            <a:ext cx="1944216" cy="369332"/>
          </a:xfrm>
          <a:prstGeom prst="rect">
            <a:avLst/>
          </a:prstGeom>
          <a:noFill/>
        </p:spPr>
        <p:txBody>
          <a:bodyPr wrap="square" rtlCol="0">
            <a:spAutoFit/>
          </a:bodyPr>
          <a:lstStyle/>
          <a:p>
            <a:r>
              <a:rPr lang="en-CA" dirty="0" smtClean="0"/>
              <a:t>Parallel Circuit</a:t>
            </a:r>
            <a:endParaRPr lang="en-CA" dirty="0"/>
          </a:p>
        </p:txBody>
      </p:sp>
      <p:sp>
        <p:nvSpPr>
          <p:cNvPr id="47" name="TextBox 46"/>
          <p:cNvSpPr txBox="1"/>
          <p:nvPr/>
        </p:nvSpPr>
        <p:spPr>
          <a:xfrm>
            <a:off x="2555776" y="3933056"/>
            <a:ext cx="1944216" cy="369332"/>
          </a:xfrm>
          <a:prstGeom prst="rect">
            <a:avLst/>
          </a:prstGeom>
          <a:noFill/>
        </p:spPr>
        <p:txBody>
          <a:bodyPr wrap="square" rtlCol="0">
            <a:spAutoFit/>
          </a:bodyPr>
          <a:lstStyle/>
          <a:p>
            <a:r>
              <a:rPr lang="en-CA" dirty="0" smtClean="0"/>
              <a:t>Series Circuit</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anim calcmode="lin" valueType="num">
                                      <p:cBhvr additive="base">
                                        <p:cTn id="11" dur="500" fill="hold"/>
                                        <p:tgtEl>
                                          <p:spTgt spid="45"/>
                                        </p:tgtEl>
                                        <p:attrNameLst>
                                          <p:attrName>ppt_x</p:attrName>
                                        </p:attrNameLst>
                                      </p:cBhvr>
                                      <p:tavLst>
                                        <p:tav tm="0">
                                          <p:val>
                                            <p:strVal val="#ppt_x"/>
                                          </p:val>
                                        </p:tav>
                                        <p:tav tm="100000">
                                          <p:val>
                                            <p:strVal val="#ppt_x"/>
                                          </p:val>
                                        </p:tav>
                                      </p:tavLst>
                                    </p:anim>
                                    <p:anim calcmode="lin" valueType="num">
                                      <p:cBhvr additive="base">
                                        <p:cTn id="1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ppt_x"/>
                                          </p:val>
                                        </p:tav>
                                        <p:tav tm="100000">
                                          <p:val>
                                            <p:strVal val="#ppt_x"/>
                                          </p:val>
                                        </p:tav>
                                      </p:tavLst>
                                    </p:anim>
                                    <p:anim calcmode="lin" valueType="num">
                                      <p:cBhvr additive="base">
                                        <p:cTn id="18" dur="500" fill="hold"/>
                                        <p:tgtEl>
                                          <p:spTgt spid="4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anim calcmode="lin" valueType="num">
                                      <p:cBhvr additive="base">
                                        <p:cTn id="21" dur="500" fill="hold"/>
                                        <p:tgtEl>
                                          <p:spTgt spid="46"/>
                                        </p:tgtEl>
                                        <p:attrNameLst>
                                          <p:attrName>ppt_x</p:attrName>
                                        </p:attrNameLst>
                                      </p:cBhvr>
                                      <p:tavLst>
                                        <p:tav tm="0">
                                          <p:val>
                                            <p:strVal val="#ppt_x"/>
                                          </p:val>
                                        </p:tav>
                                        <p:tav tm="100000">
                                          <p:val>
                                            <p:strVal val="#ppt_x"/>
                                          </p:val>
                                        </p:tav>
                                      </p:tavLst>
                                    </p:anim>
                                    <p:anim calcmode="lin" valueType="num">
                                      <p:cBhvr additive="base">
                                        <p:cTn id="22"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p:bldP spid="47"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Electrical power and Energy</a:t>
            </a:r>
            <a:endParaRPr lang="en-CA" dirty="0"/>
          </a:p>
        </p:txBody>
      </p:sp>
      <p:sp>
        <p:nvSpPr>
          <p:cNvPr id="3" name="Content Placeholder 2"/>
          <p:cNvSpPr>
            <a:spLocks noGrp="1"/>
          </p:cNvSpPr>
          <p:nvPr>
            <p:ph idx="1"/>
          </p:nvPr>
        </p:nvSpPr>
        <p:spPr/>
        <p:txBody>
          <a:bodyPr>
            <a:normAutofit lnSpcReduction="10000"/>
          </a:bodyPr>
          <a:lstStyle/>
          <a:p>
            <a:r>
              <a:rPr lang="en-CA" b="1" dirty="0" smtClean="0"/>
              <a:t>Power</a:t>
            </a:r>
            <a:r>
              <a:rPr lang="en-CA" dirty="0" smtClean="0"/>
              <a:t> is described as the rate of transforming energy, essentially the rate at which work is done. </a:t>
            </a:r>
          </a:p>
          <a:p>
            <a:r>
              <a:rPr lang="en-CA" dirty="0" smtClean="0"/>
              <a:t>Power can be measured in joules per second (J/s), or watts (W). </a:t>
            </a:r>
          </a:p>
          <a:p>
            <a:endParaRPr lang="en-CA" dirty="0" smtClean="0"/>
          </a:p>
          <a:p>
            <a:endParaRPr lang="en-CA" dirty="0" smtClean="0"/>
          </a:p>
          <a:p>
            <a:pPr>
              <a:buNone/>
            </a:pPr>
            <a:r>
              <a:rPr lang="en-CA" dirty="0" smtClean="0"/>
              <a:t/>
            </a:r>
            <a:br>
              <a:rPr lang="en-CA" dirty="0" smtClean="0"/>
            </a:br>
            <a:endParaRPr lang="en-CA" dirty="0" smtClean="0"/>
          </a:p>
          <a:p>
            <a:r>
              <a:rPr lang="en-CA" dirty="0" err="1" smtClean="0"/>
              <a:t>ΔE</a:t>
            </a:r>
            <a:r>
              <a:rPr lang="en-CA" dirty="0" smtClean="0"/>
              <a:t> is the energy transformed in joules (J)</a:t>
            </a:r>
          </a:p>
          <a:p>
            <a:r>
              <a:rPr lang="en-CA" dirty="0" err="1" smtClean="0"/>
              <a:t>Δt</a:t>
            </a:r>
            <a:r>
              <a:rPr lang="en-CA" dirty="0" smtClean="0"/>
              <a:t> is time interval in seconds (s) </a:t>
            </a:r>
          </a:p>
          <a:p>
            <a:endParaRPr lang="en-CA" dirty="0"/>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48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9552" y="3645024"/>
            <a:ext cx="1844458" cy="1412776"/>
          </a:xfrm>
          <a:prstGeom prst="rect">
            <a:avLst/>
          </a:prstGeom>
          <a:noFill/>
        </p:spPr>
      </p:pic>
      <p:sp>
        <p:nvSpPr>
          <p:cNvPr id="348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481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131840" y="3789040"/>
            <a:ext cx="2592288" cy="836222"/>
          </a:xfrm>
          <a:prstGeom prst="rect">
            <a:avLst/>
          </a:prstGeom>
          <a:noFill/>
        </p:spPr>
      </p:pic>
      <p:sp>
        <p:nvSpPr>
          <p:cNvPr id="348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482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44208" y="3645024"/>
            <a:ext cx="2040676" cy="1412776"/>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graphicFrame>
        <p:nvGraphicFramePr>
          <p:cNvPr id="4" name="Content Placeholder 3"/>
          <p:cNvGraphicFramePr>
            <a:graphicFrameLocks noGrp="1"/>
          </p:cNvGraphicFramePr>
          <p:nvPr>
            <p:ph idx="1"/>
          </p:nvPr>
        </p:nvGraphicFramePr>
        <p:xfrm>
          <a:off x="251520" y="1988837"/>
          <a:ext cx="8568951" cy="4680522"/>
        </p:xfrm>
        <a:graphic>
          <a:graphicData uri="http://schemas.openxmlformats.org/drawingml/2006/table">
            <a:tbl>
              <a:tblPr/>
              <a:tblGrid>
                <a:gridCol w="2856317"/>
                <a:gridCol w="2856317"/>
                <a:gridCol w="2856317"/>
              </a:tblGrid>
              <a:tr h="2340261">
                <a:tc>
                  <a:txBody>
                    <a:bodyPr/>
                    <a:lstStyle/>
                    <a:p>
                      <a:pPr>
                        <a:lnSpc>
                          <a:spcPct val="115000"/>
                        </a:lnSpc>
                        <a:spcAft>
                          <a:spcPts val="0"/>
                        </a:spcAft>
                      </a:pPr>
                      <a:r>
                        <a:rPr lang="en-CA" sz="2800">
                          <a:latin typeface="Times New Roman"/>
                          <a:ea typeface="Calibri"/>
                          <a:cs typeface="Times New Roman"/>
                        </a:rPr>
                        <a:t>Power</a:t>
                      </a:r>
                      <a:endParaRPr lang="en-CA"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a:latin typeface="Times New Roman"/>
                          <a:ea typeface="Calibri"/>
                          <a:cs typeface="Times New Roman"/>
                        </a:rPr>
                        <a:t>Potential Difference </a:t>
                      </a:r>
                      <a:endParaRPr lang="en-CA"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a:latin typeface="Times New Roman"/>
                          <a:ea typeface="Calibri"/>
                          <a:cs typeface="Times New Roman"/>
                        </a:rPr>
                        <a:t>Current</a:t>
                      </a:r>
                      <a:r>
                        <a:rPr lang="en-CA" sz="2800">
                          <a:latin typeface="Cambria Math"/>
                          <a:ea typeface="Calibri"/>
                          <a:cs typeface="Times New Roman"/>
                        </a:rPr>
                        <a:t/>
                      </a:r>
                      <a:br>
                        <a:rPr lang="en-CA" sz="2800">
                          <a:latin typeface="Cambria Math"/>
                          <a:ea typeface="Calibri"/>
                          <a:cs typeface="Times New Roman"/>
                        </a:rPr>
                      </a:br>
                      <a:endParaRPr lang="en-CA"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261">
                <a:tc>
                  <a:txBody>
                    <a:bodyPr/>
                    <a:lstStyle/>
                    <a:p>
                      <a:pPr>
                        <a:lnSpc>
                          <a:spcPct val="115000"/>
                        </a:lnSpc>
                        <a:spcAft>
                          <a:spcPts val="0"/>
                        </a:spcAft>
                      </a:pPr>
                      <a:r>
                        <a:rPr lang="en-CA" sz="2800">
                          <a:latin typeface="Times New Roman"/>
                          <a:ea typeface="Calibri"/>
                          <a:cs typeface="Times New Roman"/>
                        </a:rPr>
                        <a:t>Power, </a:t>
                      </a:r>
                      <a:endParaRPr lang="en-CA"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a:latin typeface="Times New Roman"/>
                          <a:ea typeface="Calibri"/>
                          <a:cs typeface="Times New Roman"/>
                        </a:rPr>
                        <a:t>Power ,</a:t>
                      </a:r>
                      <a:endParaRPr lang="en-CA" sz="2800">
                        <a:latin typeface="Calibri"/>
                        <a:ea typeface="Calibri"/>
                        <a:cs typeface="Times New Roman"/>
                      </a:endParaRPr>
                    </a:p>
                    <a:p>
                      <a:pPr>
                        <a:lnSpc>
                          <a:spcPct val="115000"/>
                        </a:lnSpc>
                        <a:spcAft>
                          <a:spcPts val="0"/>
                        </a:spcAft>
                      </a:pPr>
                      <a:r>
                        <a:rPr lang="en-CA" sz="2800">
                          <a:latin typeface="Times New Roman"/>
                          <a:ea typeface="Calibri"/>
                          <a:cs typeface="Times New Roman"/>
                        </a:rPr>
                        <a:t> </a:t>
                      </a:r>
                      <a:endParaRPr lang="en-CA"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dirty="0">
                          <a:latin typeface="Times New Roman"/>
                          <a:ea typeface="Calibri"/>
                          <a:cs typeface="Times New Roman"/>
                        </a:rPr>
                        <a:t>Amperes  </a:t>
                      </a:r>
                      <a:endParaRPr lang="en-CA"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7894"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9512" y="2708920"/>
            <a:ext cx="2947661" cy="1052736"/>
          </a:xfrm>
          <a:prstGeom prst="rect">
            <a:avLst/>
          </a:prstGeom>
          <a:noFill/>
        </p:spPr>
      </p:pic>
      <p:pic>
        <p:nvPicPr>
          <p:cNvPr id="37893"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635896" y="2564904"/>
            <a:ext cx="1993853" cy="1484784"/>
          </a:xfrm>
          <a:prstGeom prst="rect">
            <a:avLst/>
          </a:prstGeom>
          <a:noFill/>
        </p:spPr>
      </p:pic>
      <p:pic>
        <p:nvPicPr>
          <p:cNvPr id="37892"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516216" y="2492896"/>
            <a:ext cx="1638716" cy="1340768"/>
          </a:xfrm>
          <a:prstGeom prst="rect">
            <a:avLst/>
          </a:prstGeom>
          <a:noFill/>
        </p:spPr>
      </p:pic>
      <p:pic>
        <p:nvPicPr>
          <p:cNvPr id="37891"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67544" y="5013176"/>
            <a:ext cx="1473830" cy="1052736"/>
          </a:xfrm>
          <a:prstGeom prst="rect">
            <a:avLst/>
          </a:prstGeom>
          <a:noFill/>
        </p:spPr>
      </p:pic>
      <p:pic>
        <p:nvPicPr>
          <p:cNvPr id="37890" name="Picture 2"/>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275856" y="4869160"/>
            <a:ext cx="2684477" cy="1052736"/>
          </a:xfrm>
          <a:prstGeom prst="rect">
            <a:avLst/>
          </a:prstGeom>
          <a:noFill/>
        </p:spPr>
      </p:pic>
      <p:pic>
        <p:nvPicPr>
          <p:cNvPr id="37889"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444208" y="4725144"/>
            <a:ext cx="2103631" cy="1700808"/>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err="1" smtClean="0"/>
              <a:t>ΔV</a:t>
            </a:r>
            <a:r>
              <a:rPr lang="en-CA" dirty="0" smtClean="0"/>
              <a:t> is electric potential difference in volts (V), (1 V = 1 J/C)</a:t>
            </a:r>
          </a:p>
          <a:p>
            <a:r>
              <a:rPr lang="en-CA" dirty="0" smtClean="0"/>
              <a:t>I is electric current in amps (A)</a:t>
            </a:r>
          </a:p>
          <a:p>
            <a:r>
              <a:rPr lang="en-CA" dirty="0" smtClean="0"/>
              <a:t>One watt is a small amount of power, so electrical power is often stated in kilowatts (1 kW = 10</a:t>
            </a:r>
            <a:r>
              <a:rPr lang="en-CA" baseline="30000" dirty="0" smtClean="0"/>
              <a:t>3</a:t>
            </a:r>
            <a:r>
              <a:rPr lang="en-CA" dirty="0" smtClean="0"/>
              <a:t>) or megawatts (1MW = 10</a:t>
            </a:r>
            <a:r>
              <a:rPr lang="en-CA" baseline="30000" dirty="0" smtClean="0"/>
              <a:t>6</a:t>
            </a:r>
            <a:r>
              <a:rPr lang="en-CA" dirty="0" smtClean="0"/>
              <a:t>) </a:t>
            </a:r>
          </a:p>
          <a:p>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Electromagnets </a:t>
            </a:r>
            <a:endParaRPr lang="en-CA" dirty="0"/>
          </a:p>
        </p:txBody>
      </p:sp>
      <p:sp>
        <p:nvSpPr>
          <p:cNvPr id="3" name="Content Placeholder 2"/>
          <p:cNvSpPr>
            <a:spLocks noGrp="1"/>
          </p:cNvSpPr>
          <p:nvPr>
            <p:ph idx="1"/>
          </p:nvPr>
        </p:nvSpPr>
        <p:spPr>
          <a:xfrm>
            <a:off x="539552" y="1988840"/>
            <a:ext cx="8229600" cy="4389120"/>
          </a:xfrm>
        </p:spPr>
        <p:txBody>
          <a:bodyPr/>
          <a:lstStyle/>
          <a:p>
            <a:r>
              <a:rPr lang="en-CA" dirty="0" smtClean="0"/>
              <a:t>Force at a distance is the common element between electrostatics and magnetism. Hans </a:t>
            </a:r>
            <a:r>
              <a:rPr lang="en-CA" dirty="0" err="1" smtClean="0"/>
              <a:t>Oersted</a:t>
            </a:r>
            <a:r>
              <a:rPr lang="en-CA" dirty="0" smtClean="0"/>
              <a:t> studied this and came up with the following principle. </a:t>
            </a:r>
          </a:p>
          <a:p>
            <a:pPr lvl="0"/>
            <a:r>
              <a:rPr lang="en-CA" i="1" dirty="0" smtClean="0"/>
              <a:t>Charge moving through a conductor produces a circular magnetic field around the conductor. </a:t>
            </a:r>
            <a:endParaRPr lang="en-CA" dirty="0" smtClean="0"/>
          </a:p>
          <a:p>
            <a:endParaRPr lang="en-CA" dirty="0"/>
          </a:p>
        </p:txBody>
      </p:sp>
      <p:pic>
        <p:nvPicPr>
          <p:cNvPr id="4" name="Picture 3" descr="electromagnet-cross-section"/>
          <p:cNvPicPr/>
          <p:nvPr/>
        </p:nvPicPr>
        <p:blipFill>
          <a:blip r:embed="rId2" cstate="print"/>
          <a:srcRect/>
          <a:stretch>
            <a:fillRect/>
          </a:stretch>
        </p:blipFill>
        <p:spPr bwMode="auto">
          <a:xfrm>
            <a:off x="1115616" y="4365104"/>
            <a:ext cx="2592288" cy="2664296"/>
          </a:xfrm>
          <a:prstGeom prst="rect">
            <a:avLst/>
          </a:prstGeom>
          <a:noFill/>
          <a:ln w="9525">
            <a:noFill/>
            <a:miter lim="800000"/>
            <a:headEnd/>
            <a:tailEnd/>
          </a:ln>
        </p:spPr>
      </p:pic>
      <p:pic>
        <p:nvPicPr>
          <p:cNvPr id="5" name="Picture 4" descr="electromagnet-single-loop"/>
          <p:cNvPicPr/>
          <p:nvPr/>
        </p:nvPicPr>
        <p:blipFill>
          <a:blip r:embed="rId3" cstate="print"/>
          <a:srcRect/>
          <a:stretch>
            <a:fillRect/>
          </a:stretch>
        </p:blipFill>
        <p:spPr bwMode="auto">
          <a:xfrm>
            <a:off x="4860032" y="4205225"/>
            <a:ext cx="3121349" cy="265277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http://www.ovaltech.ca/images/electromagnetic_field.jpg"/>
          <p:cNvPicPr>
            <a:picLocks noChangeAspect="1" noChangeArrowheads="1"/>
          </p:cNvPicPr>
          <p:nvPr/>
        </p:nvPicPr>
        <p:blipFill>
          <a:blip r:embed="rId2" cstate="print"/>
          <a:srcRect/>
          <a:stretch>
            <a:fillRect/>
          </a:stretch>
        </p:blipFill>
        <p:spPr bwMode="auto">
          <a:xfrm>
            <a:off x="2627784" y="3779596"/>
            <a:ext cx="3888308" cy="3078404"/>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CA" b="1" dirty="0" smtClean="0"/>
              <a:t>Left-hand rule # 1 for Conductors (</a:t>
            </a:r>
            <a:r>
              <a:rPr lang="en-CA" b="1" dirty="0" err="1" smtClean="0"/>
              <a:t>LHR</a:t>
            </a:r>
            <a:r>
              <a:rPr lang="en-CA" b="1" dirty="0" smtClean="0"/>
              <a:t> #1)</a:t>
            </a:r>
            <a:endParaRPr lang="en-CA" dirty="0"/>
          </a:p>
        </p:txBody>
      </p:sp>
      <p:sp>
        <p:nvSpPr>
          <p:cNvPr id="3" name="Content Placeholder 2"/>
          <p:cNvSpPr>
            <a:spLocks noGrp="1"/>
          </p:cNvSpPr>
          <p:nvPr>
            <p:ph idx="1"/>
          </p:nvPr>
        </p:nvSpPr>
        <p:spPr/>
        <p:txBody>
          <a:bodyPr/>
          <a:lstStyle/>
          <a:p>
            <a:r>
              <a:rPr lang="en-CA" dirty="0" smtClean="0"/>
              <a:t> </a:t>
            </a:r>
          </a:p>
          <a:p>
            <a:r>
              <a:rPr lang="en-CA" dirty="0" smtClean="0"/>
              <a:t>Grasp the conductor with your left hand such that the thumb points in the direction of the electron (-) current flow. The curved fingers point in the direction of the circular magnetic field around the conductor. </a:t>
            </a:r>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Left hand rule # 2 (LHR#2)</a:t>
            </a:r>
            <a:endParaRPr lang="en-CA" dirty="0"/>
          </a:p>
        </p:txBody>
      </p:sp>
      <p:sp>
        <p:nvSpPr>
          <p:cNvPr id="3" name="Content Placeholder 2"/>
          <p:cNvSpPr>
            <a:spLocks noGrp="1"/>
          </p:cNvSpPr>
          <p:nvPr>
            <p:ph idx="1"/>
          </p:nvPr>
        </p:nvSpPr>
        <p:spPr/>
        <p:txBody>
          <a:bodyPr/>
          <a:lstStyle/>
          <a:p>
            <a:r>
              <a:rPr lang="en-CA" dirty="0" smtClean="0"/>
              <a:t>Grasp the coiled conductor with the left hand such that the curled fingers point in the direction of the electron (-) current flow through the conductor. The thumb points in the direction of the magnetic field within the coil. Outside the coil, the thumb represents the north (N) end of the electromagnet produced by the coil</a:t>
            </a:r>
          </a:p>
          <a:p>
            <a:endParaRPr lang="en-CA" dirty="0"/>
          </a:p>
        </p:txBody>
      </p:sp>
      <p:pic>
        <p:nvPicPr>
          <p:cNvPr id="4" name="Picture 3" descr="http://www.cdli.ca/courses/phys3204/unit02_org03_ilo09/u02-s03-ls10-lessonfig03.gif"/>
          <p:cNvPicPr/>
          <p:nvPr/>
        </p:nvPicPr>
        <p:blipFill>
          <a:blip r:embed="rId2" r:link="rId3" cstate="print"/>
          <a:srcRect/>
          <a:stretch>
            <a:fillRect/>
          </a:stretch>
        </p:blipFill>
        <p:spPr bwMode="auto">
          <a:xfrm>
            <a:off x="3491880" y="4581128"/>
            <a:ext cx="1332672" cy="1781092"/>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smtClean="0"/>
              <a:t>The strength of the electromagnet can be controlled by the following factors. </a:t>
            </a:r>
            <a:endParaRPr lang="en-CA" sz="3200" dirty="0"/>
          </a:p>
        </p:txBody>
      </p:sp>
      <p:sp>
        <p:nvSpPr>
          <p:cNvPr id="3" name="Content Placeholder 2"/>
          <p:cNvSpPr>
            <a:spLocks noGrp="1"/>
          </p:cNvSpPr>
          <p:nvPr>
            <p:ph idx="1"/>
          </p:nvPr>
        </p:nvSpPr>
        <p:spPr>
          <a:xfrm>
            <a:off x="457200" y="1935480"/>
            <a:ext cx="8229600" cy="4922520"/>
          </a:xfrm>
        </p:spPr>
        <p:txBody>
          <a:bodyPr>
            <a:normAutofit fontScale="92500" lnSpcReduction="20000"/>
          </a:bodyPr>
          <a:lstStyle/>
          <a:p>
            <a:pPr lvl="0"/>
            <a:r>
              <a:rPr lang="en-CA" sz="2800" dirty="0" smtClean="0"/>
              <a:t>Current in the coil</a:t>
            </a:r>
          </a:p>
          <a:p>
            <a:pPr lvl="1"/>
            <a:r>
              <a:rPr lang="en-CA" dirty="0" smtClean="0"/>
              <a:t>The greater the current flow, the greater the field strength. Strength varies </a:t>
            </a:r>
            <a:r>
              <a:rPr lang="en-CA" i="1" dirty="0" smtClean="0"/>
              <a:t>directly </a:t>
            </a:r>
            <a:r>
              <a:rPr lang="en-CA" dirty="0" smtClean="0"/>
              <a:t>as the current in the coil. </a:t>
            </a:r>
          </a:p>
          <a:p>
            <a:pPr lvl="0"/>
            <a:r>
              <a:rPr lang="en-CA" sz="2800" dirty="0" smtClean="0"/>
              <a:t>Number of turns in the coil</a:t>
            </a:r>
          </a:p>
          <a:p>
            <a:pPr lvl="1"/>
            <a:r>
              <a:rPr lang="en-CA" dirty="0" smtClean="0"/>
              <a:t>The greater the number of coils, the greater the field strength. Strength varies </a:t>
            </a:r>
            <a:r>
              <a:rPr lang="en-CA" i="1" dirty="0" smtClean="0"/>
              <a:t>directly</a:t>
            </a:r>
            <a:r>
              <a:rPr lang="en-CA" dirty="0" smtClean="0"/>
              <a:t> as the number of turns in the coil of the current is constant. </a:t>
            </a:r>
          </a:p>
          <a:p>
            <a:pPr lvl="0"/>
            <a:r>
              <a:rPr lang="en-CA" sz="2800" dirty="0" smtClean="0"/>
              <a:t>Type of material in the coils centre</a:t>
            </a:r>
          </a:p>
          <a:p>
            <a:pPr lvl="1"/>
            <a:r>
              <a:rPr lang="en-CA" dirty="0" smtClean="0"/>
              <a:t>The more ferromagnetic the material within the coil, the greater the magnets strength. Iron is one of the better materials to use. </a:t>
            </a:r>
          </a:p>
          <a:p>
            <a:pPr lvl="0"/>
            <a:r>
              <a:rPr lang="en-CA" sz="2800" dirty="0" smtClean="0"/>
              <a:t>Size of the coil</a:t>
            </a:r>
          </a:p>
          <a:p>
            <a:pPr lvl="1"/>
            <a:r>
              <a:rPr lang="en-CA" dirty="0" smtClean="0"/>
              <a:t>the smaller the diameter of the coil, the stronger the magnetic field. </a:t>
            </a:r>
            <a:endParaRPr lang="en-CA" sz="2800" dirty="0" smtClean="0"/>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smtClean="0"/>
              <a:t>Static Charges</a:t>
            </a:r>
            <a:endParaRPr lang="en-CA" dirty="0"/>
          </a:p>
        </p:txBody>
      </p:sp>
      <p:sp>
        <p:nvSpPr>
          <p:cNvPr id="3" name="Content Placeholder 2"/>
          <p:cNvSpPr>
            <a:spLocks noGrp="1"/>
          </p:cNvSpPr>
          <p:nvPr>
            <p:ph idx="1"/>
          </p:nvPr>
        </p:nvSpPr>
        <p:spPr>
          <a:xfrm>
            <a:off x="0" y="1935480"/>
            <a:ext cx="6732240" cy="4389120"/>
          </a:xfrm>
        </p:spPr>
        <p:txBody>
          <a:bodyPr>
            <a:normAutofit fontScale="92500" lnSpcReduction="20000"/>
          </a:bodyPr>
          <a:lstStyle/>
          <a:p>
            <a:r>
              <a:rPr lang="en-CA" sz="2800" dirty="0" smtClean="0"/>
              <a:t>The electric charge that builds up on the surface of the object is called a </a:t>
            </a:r>
            <a:r>
              <a:rPr lang="en-CA" sz="2800" b="1" dirty="0" smtClean="0"/>
              <a:t>static charge </a:t>
            </a:r>
            <a:r>
              <a:rPr lang="en-CA" sz="2800" dirty="0" smtClean="0"/>
              <a:t>or </a:t>
            </a:r>
            <a:r>
              <a:rPr lang="en-CA" sz="2800" b="1" dirty="0" smtClean="0"/>
              <a:t>static electricity</a:t>
            </a:r>
            <a:r>
              <a:rPr lang="en-CA" sz="2800" dirty="0" smtClean="0"/>
              <a:t>. </a:t>
            </a:r>
          </a:p>
          <a:p>
            <a:pPr lvl="1"/>
            <a:r>
              <a:rPr lang="en-CA" dirty="0" smtClean="0"/>
              <a:t>One common cause of electron transfer is friction.	</a:t>
            </a:r>
          </a:p>
          <a:p>
            <a:r>
              <a:rPr lang="en-CA" sz="2800" b="1" dirty="0" smtClean="0"/>
              <a:t>Friction </a:t>
            </a:r>
            <a:r>
              <a:rPr lang="en-CA" sz="2800" dirty="0" smtClean="0"/>
              <a:t>is the force resisting the relative motion of two surfaces in contact. The force of friction can remove electrons from one object and</a:t>
            </a:r>
            <a:endParaRPr lang="en-CA" sz="3200" dirty="0" smtClean="0"/>
          </a:p>
          <a:p>
            <a:r>
              <a:rPr lang="en-CA" sz="2800" b="1" dirty="0" smtClean="0"/>
              <a:t>Electron Affinity</a:t>
            </a:r>
            <a:endParaRPr lang="en-CA" sz="3200" dirty="0" smtClean="0"/>
          </a:p>
          <a:p>
            <a:r>
              <a:rPr lang="en-CA" sz="2800" dirty="0" smtClean="0"/>
              <a:t>Different substances have different abilities to hold on to electrons</a:t>
            </a:r>
            <a:endParaRPr lang="en-CA" sz="3200" dirty="0" smtClean="0"/>
          </a:p>
          <a:p>
            <a:endParaRPr lang="en-CA" dirty="0"/>
          </a:p>
        </p:txBody>
      </p:sp>
      <p:pic>
        <p:nvPicPr>
          <p:cNvPr id="4" name="Picture 3"/>
          <p:cNvPicPr/>
          <p:nvPr/>
        </p:nvPicPr>
        <p:blipFill>
          <a:blip r:embed="rId2" cstate="print"/>
          <a:srcRect/>
          <a:stretch>
            <a:fillRect/>
          </a:stretch>
        </p:blipFill>
        <p:spPr bwMode="auto">
          <a:xfrm>
            <a:off x="6804248" y="1556792"/>
            <a:ext cx="2339752" cy="4536504"/>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The Motor Principle </a:t>
            </a:r>
            <a:endParaRPr lang="en-CA" dirty="0"/>
          </a:p>
        </p:txBody>
      </p:sp>
      <p:sp>
        <p:nvSpPr>
          <p:cNvPr id="3" name="Content Placeholder 2"/>
          <p:cNvSpPr>
            <a:spLocks noGrp="1"/>
          </p:cNvSpPr>
          <p:nvPr>
            <p:ph idx="1"/>
          </p:nvPr>
        </p:nvSpPr>
        <p:spPr/>
        <p:txBody>
          <a:bodyPr/>
          <a:lstStyle/>
          <a:p>
            <a:r>
              <a:rPr lang="en-CA" i="1" dirty="0" smtClean="0"/>
              <a:t>Two magnetic fields interact with each other to produce a force. If the conductor that carries a current cuts through an existing magnetic field, it experiences a force perpendicular to both the conductor’s charge flow and the external magnetic field. The strength of this force depends on the strength of the external magnetic field and the current through the conductor. </a:t>
            </a:r>
            <a:endParaRPr lang="en-CA" dirty="0" smtClean="0"/>
          </a:p>
          <a:p>
            <a:endParaRPr lang="en-CA" dirty="0"/>
          </a:p>
        </p:txBody>
      </p:sp>
      <p:pic>
        <p:nvPicPr>
          <p:cNvPr id="4" name="Picture 3" descr="http://www.tpub.com/doeelecscience/electrical%20science2_files/image625.jpg"/>
          <p:cNvPicPr/>
          <p:nvPr/>
        </p:nvPicPr>
        <p:blipFill>
          <a:blip r:embed="rId2" cstate="print">
            <a:lum contrast="-10000"/>
          </a:blip>
          <a:srcRect/>
          <a:stretch>
            <a:fillRect/>
          </a:stretch>
        </p:blipFill>
        <p:spPr bwMode="auto">
          <a:xfrm>
            <a:off x="1259632" y="4797152"/>
            <a:ext cx="6552728" cy="2060848"/>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Left Hand Rule #3 (LHR#3)</a:t>
            </a:r>
            <a:endParaRPr lang="en-CA" dirty="0"/>
          </a:p>
        </p:txBody>
      </p:sp>
      <p:sp>
        <p:nvSpPr>
          <p:cNvPr id="3" name="Content Placeholder 2"/>
          <p:cNvSpPr>
            <a:spLocks noGrp="1"/>
          </p:cNvSpPr>
          <p:nvPr>
            <p:ph idx="1"/>
          </p:nvPr>
        </p:nvSpPr>
        <p:spPr/>
        <p:txBody>
          <a:bodyPr/>
          <a:lstStyle/>
          <a:p>
            <a:r>
              <a:rPr lang="en-CA" dirty="0" smtClean="0"/>
              <a:t>Open your left hand so that your fingers point in the direction of the magnetic field (from south to north). Rotate the middle finger so that it points in the direction of electron (-) current flow. The orientation of the thumb the direction of the force produced. </a:t>
            </a:r>
          </a:p>
          <a:p>
            <a:endParaRPr lang="en-CA" dirty="0"/>
          </a:p>
        </p:txBody>
      </p:sp>
      <p:pic>
        <p:nvPicPr>
          <p:cNvPr id="4" name="Picture 3" descr="http://www.bigshotcamera.org/images/fun/projects/electromagnetism/motor/left-hand-rule.png"/>
          <p:cNvPicPr/>
          <p:nvPr/>
        </p:nvPicPr>
        <p:blipFill>
          <a:blip r:embed="rId2" cstate="print"/>
          <a:srcRect/>
          <a:stretch>
            <a:fillRect/>
          </a:stretch>
        </p:blipFill>
        <p:spPr bwMode="auto">
          <a:xfrm>
            <a:off x="2123728" y="4005064"/>
            <a:ext cx="3131840" cy="2592288"/>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Electric Motors</a:t>
            </a:r>
            <a:endParaRPr lang="en-CA" dirty="0"/>
          </a:p>
        </p:txBody>
      </p:sp>
      <p:sp>
        <p:nvSpPr>
          <p:cNvPr id="3" name="Content Placeholder 2"/>
          <p:cNvSpPr>
            <a:spLocks noGrp="1"/>
          </p:cNvSpPr>
          <p:nvPr>
            <p:ph idx="1"/>
          </p:nvPr>
        </p:nvSpPr>
        <p:spPr/>
        <p:txBody>
          <a:bodyPr/>
          <a:lstStyle/>
          <a:p>
            <a:r>
              <a:rPr lang="en-CA" dirty="0" smtClean="0"/>
              <a:t>The electric motor is a device that directs electric force full circle, without stopping part way. A DC current motor is safe, efficient, and cost effective. In a DC motor, the electromagnet changes its polarity once every rotation. This polarity change is made because the split ring communicator reverses the current flow in the armature.</a:t>
            </a:r>
            <a:endParaRPr lang="en-CA" dirty="0"/>
          </a:p>
        </p:txBody>
      </p:sp>
      <p:pic>
        <p:nvPicPr>
          <p:cNvPr id="4" name="Picture 3" descr="http://4.bp.blogspot.com/_X5LdtLNOPXE/RsfP5MEqNUI/AAAAAAAAANM/BIX3x8tuVr8/s400/motor-labels.gif"/>
          <p:cNvPicPr/>
          <p:nvPr/>
        </p:nvPicPr>
        <p:blipFill>
          <a:blip r:embed="rId2" cstate="print"/>
          <a:srcRect/>
          <a:stretch>
            <a:fillRect/>
          </a:stretch>
        </p:blipFill>
        <p:spPr bwMode="auto">
          <a:xfrm>
            <a:off x="3635896" y="4581128"/>
            <a:ext cx="2664296" cy="2088232"/>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lnSpcReduction="10000"/>
          </a:bodyPr>
          <a:lstStyle/>
          <a:p>
            <a:r>
              <a:rPr lang="en-CA" b="1" dirty="0" smtClean="0"/>
              <a:t>The Simple Induction AC Motor</a:t>
            </a:r>
            <a:endParaRPr lang="en-CA" dirty="0" smtClean="0"/>
          </a:p>
          <a:p>
            <a:r>
              <a:rPr lang="en-CA" dirty="0" smtClean="0"/>
              <a:t>There are several types of AC motors that exist. We will look at the most basic type. </a:t>
            </a:r>
          </a:p>
          <a:p>
            <a:r>
              <a:rPr lang="en-CA" dirty="0" smtClean="0"/>
              <a:t>As previously stated, AC current alternates back and forth; the current does not flow in one constant direction as it does in DC. In North America, this cycles 60 times per second. The AC motor works on the same principle as the DC motor, like charges repel causing the motor to spin. If the motor seen to the right was used it would spin at around 30 </a:t>
            </a:r>
            <a:r>
              <a:rPr lang="en-CA" dirty="0" err="1" smtClean="0"/>
              <a:t>RPS</a:t>
            </a:r>
            <a:r>
              <a:rPr lang="en-CA" dirty="0" smtClean="0"/>
              <a:t> because the current is cycling at 60 Hz. </a:t>
            </a:r>
            <a:endParaRPr lang="en-CA" smtClean="0"/>
          </a:p>
          <a:p>
            <a:endParaRPr lang="en-C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http://www.humanthermodynamics.com/similar_positive_charges_repel_md_wht.gif"/>
          <p:cNvPicPr>
            <a:picLocks noChangeAspect="1" noChangeArrowheads="1" noCrop="1"/>
          </p:cNvPicPr>
          <p:nvPr/>
        </p:nvPicPr>
        <p:blipFill>
          <a:blip r:embed="rId2" cstate="print"/>
          <a:srcRect/>
          <a:stretch>
            <a:fillRect/>
          </a:stretch>
        </p:blipFill>
        <p:spPr bwMode="auto">
          <a:xfrm>
            <a:off x="1475656" y="4918075"/>
            <a:ext cx="2520950" cy="1939925"/>
          </a:xfrm>
          <a:prstGeom prst="rect">
            <a:avLst/>
          </a:prstGeom>
          <a:noFill/>
          <a:ln w="9525">
            <a:noFill/>
            <a:miter lim="800000"/>
            <a:headEnd/>
            <a:tailEnd/>
          </a:ln>
        </p:spPr>
      </p:pic>
      <p:pic>
        <p:nvPicPr>
          <p:cNvPr id="4" name="Picture 2" descr="http://www.humanthermodynamics.com/opposite_charges_attract_md_wht.gif"/>
          <p:cNvPicPr>
            <a:picLocks noChangeAspect="1" noChangeArrowheads="1" noCrop="1"/>
          </p:cNvPicPr>
          <p:nvPr/>
        </p:nvPicPr>
        <p:blipFill>
          <a:blip r:embed="rId3" cstate="print"/>
          <a:srcRect/>
          <a:stretch>
            <a:fillRect/>
          </a:stretch>
        </p:blipFill>
        <p:spPr bwMode="auto">
          <a:xfrm>
            <a:off x="3419872" y="2636912"/>
            <a:ext cx="2101850" cy="1617662"/>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CA" b="1" dirty="0" smtClean="0"/>
              <a:t>Laws of Attraction and Repulsion</a:t>
            </a:r>
            <a:endParaRPr lang="en-CA" dirty="0"/>
          </a:p>
        </p:txBody>
      </p:sp>
      <p:sp>
        <p:nvSpPr>
          <p:cNvPr id="3" name="Content Placeholder 2"/>
          <p:cNvSpPr>
            <a:spLocks noGrp="1"/>
          </p:cNvSpPr>
          <p:nvPr>
            <p:ph idx="1"/>
          </p:nvPr>
        </p:nvSpPr>
        <p:spPr/>
        <p:txBody>
          <a:bodyPr/>
          <a:lstStyle/>
          <a:p>
            <a:r>
              <a:rPr lang="en-CA" dirty="0" smtClean="0"/>
              <a:t>• The </a:t>
            </a:r>
            <a:r>
              <a:rPr lang="en-CA" b="1" dirty="0" smtClean="0"/>
              <a:t>law of attraction </a:t>
            </a:r>
            <a:r>
              <a:rPr lang="en-CA" dirty="0" smtClean="0"/>
              <a:t>states that particles with opposite charges attract each other.</a:t>
            </a:r>
          </a:p>
          <a:p>
            <a:endParaRPr lang="en-CA" dirty="0" smtClean="0"/>
          </a:p>
          <a:p>
            <a:endParaRPr lang="en-CA" dirty="0" smtClean="0"/>
          </a:p>
          <a:p>
            <a:endParaRPr lang="en-CA" dirty="0" smtClean="0"/>
          </a:p>
          <a:p>
            <a:r>
              <a:rPr lang="en-CA" dirty="0" smtClean="0"/>
              <a:t> The </a:t>
            </a:r>
            <a:r>
              <a:rPr lang="en-CA" b="1" dirty="0" smtClean="0"/>
              <a:t>law of repulsion </a:t>
            </a:r>
            <a:r>
              <a:rPr lang="en-CA" dirty="0" smtClean="0"/>
              <a:t>states that particles with like charges repel each other.</a:t>
            </a:r>
          </a:p>
          <a:p>
            <a:endParaRPr lang="en-CA" dirty="0"/>
          </a:p>
        </p:txBody>
      </p:sp>
      <p:pic>
        <p:nvPicPr>
          <p:cNvPr id="6" name="Picture 2" descr="http://www.humanthermodynamics.com/similar_negative_charges_repel_md_wht.gif"/>
          <p:cNvPicPr>
            <a:picLocks noChangeAspect="1" noChangeArrowheads="1" noCrop="1"/>
          </p:cNvPicPr>
          <p:nvPr/>
        </p:nvPicPr>
        <p:blipFill>
          <a:blip r:embed="rId4" cstate="print"/>
          <a:srcRect/>
          <a:stretch>
            <a:fillRect/>
          </a:stretch>
        </p:blipFill>
        <p:spPr bwMode="auto">
          <a:xfrm>
            <a:off x="4644008" y="4797152"/>
            <a:ext cx="2390775" cy="1838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5400" b="1" dirty="0" smtClean="0"/>
              <a:t>Electrical Insulators and Conductors</a:t>
            </a:r>
            <a:endParaRPr lang="en-CA" dirty="0"/>
          </a:p>
        </p:txBody>
      </p:sp>
      <p:sp>
        <p:nvSpPr>
          <p:cNvPr id="3" name="Content Placeholder 2"/>
          <p:cNvSpPr>
            <a:spLocks noGrp="1"/>
          </p:cNvSpPr>
          <p:nvPr>
            <p:ph idx="1"/>
          </p:nvPr>
        </p:nvSpPr>
        <p:spPr/>
        <p:txBody>
          <a:bodyPr/>
          <a:lstStyle/>
          <a:p>
            <a:pPr lvl="0"/>
            <a:r>
              <a:rPr lang="en-CA" sz="2800" b="1" dirty="0" smtClean="0"/>
              <a:t>Conductivity </a:t>
            </a:r>
            <a:r>
              <a:rPr lang="en-CA" sz="2800" dirty="0" smtClean="0"/>
              <a:t>is the ability of materials to allow electrons to move freely in them. </a:t>
            </a:r>
          </a:p>
          <a:p>
            <a:pPr lvl="1"/>
            <a:r>
              <a:rPr lang="en-CA" dirty="0" smtClean="0"/>
              <a:t>An electrical </a:t>
            </a:r>
            <a:r>
              <a:rPr lang="en-CA" b="1" dirty="0" smtClean="0"/>
              <a:t>insulator </a:t>
            </a:r>
            <a:r>
              <a:rPr lang="en-CA" dirty="0" smtClean="0"/>
              <a:t>is a solid, liquid, or gas that resists or blocks the movement of electrons. </a:t>
            </a:r>
          </a:p>
          <a:p>
            <a:pPr lvl="1"/>
            <a:r>
              <a:rPr lang="en-CA" dirty="0" smtClean="0"/>
              <a:t>Materials that allow electrons to change positions are called </a:t>
            </a:r>
            <a:r>
              <a:rPr lang="en-CA" b="1" dirty="0" smtClean="0"/>
              <a:t>conductors</a:t>
            </a:r>
            <a:endParaRPr lang="en-CA" sz="2800" dirty="0" smtClean="0"/>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Charged Objects</a:t>
            </a:r>
            <a:endParaRPr lang="en-CA" dirty="0"/>
          </a:p>
        </p:txBody>
      </p:sp>
      <p:sp>
        <p:nvSpPr>
          <p:cNvPr id="3" name="Content Placeholder 2"/>
          <p:cNvSpPr>
            <a:spLocks noGrp="1"/>
          </p:cNvSpPr>
          <p:nvPr>
            <p:ph idx="1"/>
          </p:nvPr>
        </p:nvSpPr>
        <p:spPr/>
        <p:txBody>
          <a:bodyPr/>
          <a:lstStyle/>
          <a:p>
            <a:r>
              <a:rPr lang="en-CA" dirty="0" smtClean="0"/>
              <a:t>An </a:t>
            </a:r>
            <a:r>
              <a:rPr lang="en-CA" b="1" dirty="0" smtClean="0"/>
              <a:t>electroscope </a:t>
            </a:r>
            <a:r>
              <a:rPr lang="en-CA" dirty="0" smtClean="0"/>
              <a:t>is an instrument that can be used to detect static charge. </a:t>
            </a:r>
          </a:p>
          <a:p>
            <a:pPr lvl="0"/>
            <a:r>
              <a:rPr lang="en-CA" b="1" dirty="0" smtClean="0"/>
              <a:t>Charging by</a:t>
            </a:r>
            <a:r>
              <a:rPr lang="en-CA" dirty="0" smtClean="0"/>
              <a:t> </a:t>
            </a:r>
            <a:r>
              <a:rPr lang="en-CA" b="1" dirty="0" smtClean="0"/>
              <a:t>contact </a:t>
            </a:r>
            <a:r>
              <a:rPr lang="en-CA" dirty="0" smtClean="0"/>
              <a:t>occurs when electrons transfer from the charged object to the neutral object that it touches. </a:t>
            </a:r>
          </a:p>
          <a:p>
            <a:pPr lvl="0"/>
            <a:r>
              <a:rPr lang="en-CA" dirty="0" smtClean="0"/>
              <a:t>The neutral object gains the </a:t>
            </a:r>
            <a:r>
              <a:rPr lang="en-CA" b="1" dirty="0" smtClean="0"/>
              <a:t>same </a:t>
            </a:r>
            <a:r>
              <a:rPr lang="en-CA" dirty="0" smtClean="0"/>
              <a:t>type of charge as the object that touched it because the electrons move from one object to the other </a:t>
            </a:r>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Charged Objects</a:t>
            </a:r>
            <a:endParaRPr lang="en-CA" dirty="0"/>
          </a:p>
        </p:txBody>
      </p:sp>
      <p:sp>
        <p:nvSpPr>
          <p:cNvPr id="3" name="Content Placeholder 2"/>
          <p:cNvSpPr>
            <a:spLocks noGrp="1"/>
          </p:cNvSpPr>
          <p:nvPr>
            <p:ph idx="1"/>
          </p:nvPr>
        </p:nvSpPr>
        <p:spPr/>
        <p:txBody>
          <a:bodyPr/>
          <a:lstStyle/>
          <a:p>
            <a:r>
              <a:rPr lang="en-CA" b="1" dirty="0" smtClean="0"/>
              <a:t>Charging by Induction</a:t>
            </a:r>
            <a:endParaRPr lang="en-CA" dirty="0" smtClean="0"/>
          </a:p>
          <a:p>
            <a:pPr lvl="0"/>
            <a:r>
              <a:rPr lang="en-CA" dirty="0" smtClean="0"/>
              <a:t>When charging an object by induction, a charged object is used to induce a charge in a neutral object and then ground the charged object so it retains the charge. </a:t>
            </a:r>
          </a:p>
          <a:p>
            <a:pPr lvl="0"/>
            <a:r>
              <a:rPr lang="en-CA" dirty="0" smtClean="0"/>
              <a:t>This newly charged object has the </a:t>
            </a:r>
            <a:r>
              <a:rPr lang="en-CA" b="1" dirty="0" smtClean="0"/>
              <a:t>opposite</a:t>
            </a:r>
            <a:r>
              <a:rPr lang="en-CA" dirty="0" smtClean="0"/>
              <a:t> charge to the charge on the charging object. </a:t>
            </a:r>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Charged Objects </a:t>
            </a:r>
            <a:endParaRPr lang="en-CA" dirty="0"/>
          </a:p>
        </p:txBody>
      </p:sp>
      <p:sp>
        <p:nvSpPr>
          <p:cNvPr id="3" name="Content Placeholder 2"/>
          <p:cNvSpPr>
            <a:spLocks noGrp="1"/>
          </p:cNvSpPr>
          <p:nvPr>
            <p:ph idx="1"/>
          </p:nvPr>
        </p:nvSpPr>
        <p:spPr/>
        <p:txBody>
          <a:bodyPr>
            <a:normAutofit/>
          </a:bodyPr>
          <a:lstStyle/>
          <a:p>
            <a:r>
              <a:rPr lang="en-CA" b="1" dirty="0" smtClean="0"/>
              <a:t>Coulombs</a:t>
            </a:r>
            <a:r>
              <a:rPr lang="en-CA" dirty="0" smtClean="0"/>
              <a:t> - One coulomb equals 6.24 x 10</a:t>
            </a:r>
            <a:r>
              <a:rPr lang="en-CA" baseline="30000" dirty="0" smtClean="0"/>
              <a:t>18</a:t>
            </a:r>
            <a:r>
              <a:rPr lang="en-CA" dirty="0" smtClean="0"/>
              <a:t> electrons added to or removed from a neutral object.</a:t>
            </a:r>
          </a:p>
          <a:p>
            <a:r>
              <a:rPr lang="en-CA" dirty="0" smtClean="0"/>
              <a:t>Q = Ne</a:t>
            </a:r>
          </a:p>
          <a:p>
            <a:endParaRPr lang="en-CA" dirty="0" smtClean="0"/>
          </a:p>
          <a:p>
            <a:r>
              <a:rPr lang="en-CA" dirty="0" smtClean="0"/>
              <a:t>Where Q is the amount of charge in coulombs, </a:t>
            </a:r>
          </a:p>
          <a:p>
            <a:r>
              <a:rPr lang="en-CA" dirty="0" smtClean="0"/>
              <a:t>N is the total number of electrons in either deficit or excess, and</a:t>
            </a:r>
          </a:p>
          <a:p>
            <a:r>
              <a:rPr lang="en-CA" dirty="0" smtClean="0"/>
              <a:t>e is the charge on an electron 1.602 x 10</a:t>
            </a:r>
            <a:r>
              <a:rPr lang="en-CA" baseline="30000" dirty="0" smtClean="0"/>
              <a:t>-19</a:t>
            </a:r>
            <a:r>
              <a:rPr lang="en-CA" dirty="0" smtClean="0"/>
              <a:t> C. </a:t>
            </a:r>
          </a:p>
          <a:p>
            <a:endParaRPr lang="en-CA"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411760" y="2780928"/>
            <a:ext cx="1034931" cy="908720"/>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067944" y="2780928"/>
            <a:ext cx="971600" cy="92046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Forces at a distance</a:t>
            </a:r>
            <a:endParaRPr lang="en-CA" dirty="0"/>
          </a:p>
        </p:txBody>
      </p:sp>
      <p:sp>
        <p:nvSpPr>
          <p:cNvPr id="3" name="Content Placeholder 2"/>
          <p:cNvSpPr>
            <a:spLocks noGrp="1"/>
          </p:cNvSpPr>
          <p:nvPr>
            <p:ph idx="1"/>
          </p:nvPr>
        </p:nvSpPr>
        <p:spPr/>
        <p:txBody>
          <a:bodyPr/>
          <a:lstStyle/>
          <a:p>
            <a:r>
              <a:rPr lang="en-CA" dirty="0" smtClean="0"/>
              <a:t>Electrostatic forces do not need to be in contact with each other for them to act on each other. In general, the farther the forces are apart from one another the weaker the force. </a:t>
            </a:r>
          </a:p>
          <a:p>
            <a:r>
              <a:rPr lang="en-CA" dirty="0" smtClean="0"/>
              <a:t>To describe the forces that exist in areas around electrostatic charges, we use a </a:t>
            </a:r>
            <a:r>
              <a:rPr lang="en-CA" b="1" dirty="0" smtClean="0"/>
              <a:t>field map</a:t>
            </a:r>
            <a:r>
              <a:rPr lang="en-CA" dirty="0" smtClean="0"/>
              <a:t> which describes an </a:t>
            </a:r>
            <a:r>
              <a:rPr lang="en-CA" b="1" dirty="0" smtClean="0"/>
              <a:t>electric field</a:t>
            </a:r>
            <a:r>
              <a:rPr lang="en-CA" dirty="0" smtClean="0"/>
              <a:t>. </a:t>
            </a:r>
          </a:p>
          <a:p>
            <a:endParaRPr lang="en-CA" dirty="0"/>
          </a:p>
        </p:txBody>
      </p:sp>
      <p:pic>
        <p:nvPicPr>
          <p:cNvPr id="4" name="Picture 3" descr="http://upload.wikimedia.org/wikibooks/en/a/ab/Fhsst_electrost18.png"/>
          <p:cNvPicPr/>
          <p:nvPr/>
        </p:nvPicPr>
        <p:blipFill>
          <a:blip r:embed="rId2" cstate="print"/>
          <a:srcRect/>
          <a:stretch>
            <a:fillRect/>
          </a:stretch>
        </p:blipFill>
        <p:spPr bwMode="auto">
          <a:xfrm>
            <a:off x="2843808" y="5085184"/>
            <a:ext cx="2899078" cy="146304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rgbClr val="000000"/>
      </a:dk1>
      <a:lt1>
        <a:srgbClr val="FFFFFF"/>
      </a:lt1>
      <a:dk2>
        <a:srgbClr val="000000"/>
      </a:dk2>
      <a:lt2>
        <a:srgbClr val="FFFFFF"/>
      </a:lt2>
      <a:accent1>
        <a:srgbClr val="002060"/>
      </a:accent1>
      <a:accent2>
        <a:srgbClr val="000000"/>
      </a:accent2>
      <a:accent3>
        <a:srgbClr val="FF0000"/>
      </a:accent3>
      <a:accent4>
        <a:srgbClr val="FFFF00"/>
      </a:accent4>
      <a:accent5>
        <a:srgbClr val="FFFF00"/>
      </a:accent5>
      <a:accent6>
        <a:srgbClr val="FFFF00"/>
      </a:accent6>
      <a:hlink>
        <a:srgbClr val="000000"/>
      </a:hlink>
      <a:folHlink>
        <a:srgbClr val="FFFF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TotalTime>
  <Words>1812</Words>
  <Application>Microsoft Office PowerPoint</Application>
  <PresentationFormat>On-screen Show (4:3)</PresentationFormat>
  <Paragraphs>146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Electricity and Magnetism: Unit 3 Review</vt:lpstr>
      <vt:lpstr>Electrically Charged Particles</vt:lpstr>
      <vt:lpstr>Static Charges</vt:lpstr>
      <vt:lpstr>Laws of Attraction and Repulsion</vt:lpstr>
      <vt:lpstr>Electrical Insulators and Conductors</vt:lpstr>
      <vt:lpstr>Charged Objects</vt:lpstr>
      <vt:lpstr>Charged Objects</vt:lpstr>
      <vt:lpstr>Charged Objects </vt:lpstr>
      <vt:lpstr>Forces at a distance</vt:lpstr>
      <vt:lpstr>Current</vt:lpstr>
      <vt:lpstr>Direction of Current Flow</vt:lpstr>
      <vt:lpstr>Measurement of current</vt:lpstr>
      <vt:lpstr>AC DC</vt:lpstr>
      <vt:lpstr>Slide 14</vt:lpstr>
      <vt:lpstr>Slide 15</vt:lpstr>
      <vt:lpstr>Resistance – Ohm’s Law</vt:lpstr>
      <vt:lpstr>Ohm’s Law</vt:lpstr>
      <vt:lpstr>Factors that Determine Resistance</vt:lpstr>
      <vt:lpstr>Series and Parallel Circuits</vt:lpstr>
      <vt:lpstr>Kirchhoff’s Laws</vt:lpstr>
      <vt:lpstr>Kirchhoff’s Laws</vt:lpstr>
      <vt:lpstr>Applying Kirchhoff’s Voltage law to a mixed circuit</vt:lpstr>
      <vt:lpstr>Electrical power and Energy</vt:lpstr>
      <vt:lpstr>Slide 24</vt:lpstr>
      <vt:lpstr>Slide 25</vt:lpstr>
      <vt:lpstr>Electromagnets </vt:lpstr>
      <vt:lpstr>Left-hand rule # 1 for Conductors (LHR #1)</vt:lpstr>
      <vt:lpstr>Left hand rule # 2 (LHR#2)</vt:lpstr>
      <vt:lpstr>The strength of the electromagnet can be controlled by the following factors. </vt:lpstr>
      <vt:lpstr>The Motor Principle </vt:lpstr>
      <vt:lpstr>Left Hand Rule #3 (LHR#3)</vt:lpstr>
      <vt:lpstr>Electric Motors</vt:lpstr>
      <vt:lpstr>Slide 33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W Hoover</dc:creator>
  <cp:lastModifiedBy>Morrison</cp:lastModifiedBy>
  <cp:revision>9</cp:revision>
  <dcterms:created xsi:type="dcterms:W3CDTF">2011-04-04T20:43:43Z</dcterms:created>
  <dcterms:modified xsi:type="dcterms:W3CDTF">2013-01-17T01:22:49Z</dcterms:modified>
</cp:coreProperties>
</file>