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1" r:id="rId8"/>
    <p:sldId id="262" r:id="rId9"/>
    <p:sldId id="263" r:id="rId10"/>
    <p:sldId id="268" r:id="rId11"/>
    <p:sldId id="264" r:id="rId12"/>
    <p:sldId id="265" r:id="rId13"/>
    <p:sldId id="266" r:id="rId14"/>
    <p:sldId id="269"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681E96B-CF8D-4271-B2A4-982D3F929FD7}" type="datetimeFigureOut">
              <a:rPr lang="en-CA" smtClean="0"/>
              <a:t>2013/11/07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681E96B-CF8D-4271-B2A4-982D3F929FD7}" type="datetimeFigureOut">
              <a:rPr lang="en-CA" smtClean="0"/>
              <a:t>2013/11/07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681E96B-CF8D-4271-B2A4-982D3F929FD7}" type="datetimeFigureOut">
              <a:rPr lang="en-CA" smtClean="0"/>
              <a:t>2013/11/07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681E96B-CF8D-4271-B2A4-982D3F929FD7}" type="datetimeFigureOut">
              <a:rPr lang="en-CA" smtClean="0"/>
              <a:t>2013/11/07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81E96B-CF8D-4271-B2A4-982D3F929FD7}" type="datetimeFigureOut">
              <a:rPr lang="en-CA" smtClean="0"/>
              <a:t>2013/11/07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681E96B-CF8D-4271-B2A4-982D3F929FD7}" type="datetimeFigureOut">
              <a:rPr lang="en-CA" smtClean="0"/>
              <a:t>2013/11/07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681E96B-CF8D-4271-B2A4-982D3F929FD7}" type="datetimeFigureOut">
              <a:rPr lang="en-CA" smtClean="0"/>
              <a:t>2013/11/07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681E96B-CF8D-4271-B2A4-982D3F929FD7}" type="datetimeFigureOut">
              <a:rPr lang="en-CA" smtClean="0"/>
              <a:t>2013/11/07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1E96B-CF8D-4271-B2A4-982D3F929FD7}" type="datetimeFigureOut">
              <a:rPr lang="en-CA" smtClean="0"/>
              <a:t>2013/11/07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1E96B-CF8D-4271-B2A4-982D3F929FD7}" type="datetimeFigureOut">
              <a:rPr lang="en-CA" smtClean="0"/>
              <a:t>2013/11/07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1E96B-CF8D-4271-B2A4-982D3F929FD7}" type="datetimeFigureOut">
              <a:rPr lang="en-CA" smtClean="0"/>
              <a:t>2013/11/07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EA2E3D-E29E-43D1-97F6-38945B3A9A63}"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1E96B-CF8D-4271-B2A4-982D3F929FD7}" type="datetimeFigureOut">
              <a:rPr lang="en-CA" smtClean="0"/>
              <a:t>2013/11/07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A2E3D-E29E-43D1-97F6-38945B3A9A63}"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johnkyrk.com/DNAanatomy.html" TargetMode="External"/><Relationship Id="rId2" Type="http://schemas.openxmlformats.org/officeDocument/2006/relationships/hyperlink" Target="http://www.blc.arizona.edu/Molecular_Graphics/DNA_Structure/DNA_Tutorial.HTML#helixaxi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download.elearningontario.ca/repository/1237480000/SBI4UPU03/SBI4UPU03A01/images/Chromatin_Structures_lrg.pn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download.elearningontario.ca/repository/1237480000/SBI4UPU03/SBI4UPU03A01/images/DNA-labels_lrg.pn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DNA</a:t>
            </a:r>
            <a:br>
              <a:rPr lang="en-CA" dirty="0" smtClean="0"/>
            </a:br>
            <a:r>
              <a:rPr lang="en-CA" dirty="0" smtClean="0"/>
              <a:t>Deoxyribonucleic Acid </a:t>
            </a:r>
            <a:endParaRPr lang="en-CA" dirty="0"/>
          </a:p>
        </p:txBody>
      </p:sp>
      <p:sp>
        <p:nvSpPr>
          <p:cNvPr id="3" name="Subtitle 2"/>
          <p:cNvSpPr>
            <a:spLocks noGrp="1"/>
          </p:cNvSpPr>
          <p:nvPr>
            <p:ph type="subTitle" idx="1"/>
          </p:nvPr>
        </p:nvSpPr>
        <p:spPr/>
        <p:txBody>
          <a:bodyPr/>
          <a:lstStyle/>
          <a:p>
            <a:r>
              <a:rPr lang="en-CA" dirty="0" smtClean="0">
                <a:solidFill>
                  <a:schemeClr val="tx1"/>
                </a:solidFill>
              </a:rPr>
              <a:t>Anatomy and Structure</a:t>
            </a:r>
            <a:endParaRPr lang="en-CA"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cademic.brooklyn.cuny.edu/biology/bio4fv/page/molecular%20biology/dsD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20687"/>
            <a:ext cx="7128792" cy="5588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248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08720"/>
            <a:ext cx="7776864" cy="3046988"/>
          </a:xfrm>
          <a:prstGeom prst="rect">
            <a:avLst/>
          </a:prstGeom>
        </p:spPr>
        <p:txBody>
          <a:bodyPr wrap="square">
            <a:spAutoFit/>
          </a:bodyPr>
          <a:lstStyle/>
          <a:p>
            <a:r>
              <a:rPr lang="en-US" sz="2400" b="1" dirty="0" smtClean="0"/>
              <a:t>LINKS FOR DEEPER UNDERSTANDING</a:t>
            </a:r>
          </a:p>
          <a:p>
            <a:endParaRPr lang="en-US" sz="2400" b="1" dirty="0"/>
          </a:p>
          <a:p>
            <a:endParaRPr lang="en-US" sz="2400" b="1" dirty="0" smtClean="0"/>
          </a:p>
          <a:p>
            <a:r>
              <a:rPr lang="en-US" sz="2400" b="1" dirty="0" smtClean="0"/>
              <a:t>DNA STRUCTURE</a:t>
            </a:r>
          </a:p>
          <a:p>
            <a:r>
              <a:rPr lang="en-US" dirty="0" smtClean="0">
                <a:hlinkClick r:id="rId2"/>
              </a:rPr>
              <a:t>http</a:t>
            </a:r>
            <a:r>
              <a:rPr lang="en-US" dirty="0">
                <a:hlinkClick r:id="rId2"/>
              </a:rPr>
              <a:t>://</a:t>
            </a:r>
            <a:r>
              <a:rPr lang="en-US" dirty="0" smtClean="0">
                <a:hlinkClick r:id="rId2"/>
              </a:rPr>
              <a:t>www.blc.arizona.edu/Molecular_Graphics/DNA_Structure/DNA_Tutorial.HTML#helixaxis</a:t>
            </a:r>
            <a:endParaRPr lang="en-US" dirty="0" smtClean="0"/>
          </a:p>
          <a:p>
            <a:r>
              <a:rPr lang="en-US" sz="2400" b="1" dirty="0" smtClean="0"/>
              <a:t>DNA ANATOMY</a:t>
            </a:r>
          </a:p>
          <a:p>
            <a:r>
              <a:rPr lang="en-US" dirty="0">
                <a:hlinkClick r:id="rId3"/>
              </a:rPr>
              <a:t>http://</a:t>
            </a:r>
            <a:r>
              <a:rPr lang="en-US" dirty="0" smtClean="0">
                <a:hlinkClick r:id="rId3"/>
              </a:rPr>
              <a:t>www.johnkyrk.com/DNAanatomy.html</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is is an image of a chromosome unpacked and made of genes."/>
          <p:cNvPicPr/>
          <p:nvPr/>
        </p:nvPicPr>
        <p:blipFill>
          <a:blip r:embed="rId2">
            <a:extLst>
              <a:ext uri="{28A0092B-C50C-407E-A947-70E740481C1C}">
                <a14:useLocalDpi xmlns:a14="http://schemas.microsoft.com/office/drawing/2010/main" val="0"/>
              </a:ext>
            </a:extLst>
          </a:blip>
          <a:srcRect/>
          <a:stretch>
            <a:fillRect/>
          </a:stretch>
        </p:blipFill>
        <p:spPr bwMode="auto">
          <a:xfrm>
            <a:off x="4644008" y="404664"/>
            <a:ext cx="4073803" cy="4176464"/>
          </a:xfrm>
          <a:prstGeom prst="rect">
            <a:avLst/>
          </a:prstGeom>
          <a:noFill/>
          <a:ln>
            <a:noFill/>
          </a:ln>
        </p:spPr>
      </p:pic>
      <p:sp>
        <p:nvSpPr>
          <p:cNvPr id="4" name="Rectangle 3"/>
          <p:cNvSpPr/>
          <p:nvPr/>
        </p:nvSpPr>
        <p:spPr>
          <a:xfrm>
            <a:off x="441428" y="764704"/>
            <a:ext cx="4572000" cy="5262979"/>
          </a:xfrm>
          <a:prstGeom prst="rect">
            <a:avLst/>
          </a:prstGeom>
        </p:spPr>
        <p:txBody>
          <a:bodyPr>
            <a:spAutoFit/>
          </a:bodyPr>
          <a:lstStyle/>
          <a:p>
            <a:r>
              <a:rPr lang="en-CA" sz="2400" b="1" dirty="0"/>
              <a:t>Genes</a:t>
            </a:r>
            <a:endParaRPr lang="en-US" sz="2400" dirty="0"/>
          </a:p>
          <a:p>
            <a:r>
              <a:rPr lang="en-CA" sz="2400" dirty="0"/>
              <a:t>Genes are units of heredity that are passed on from parent to offspring</a:t>
            </a:r>
            <a:r>
              <a:rPr lang="en-CA" sz="2400" dirty="0" smtClean="0"/>
              <a:t>. Genes </a:t>
            </a:r>
            <a:r>
              <a:rPr lang="en-CA" sz="2400" dirty="0"/>
              <a:t>give specific instructions for one characteristic or protein</a:t>
            </a:r>
            <a:r>
              <a:rPr lang="en-CA" sz="2400" dirty="0" smtClean="0"/>
              <a:t>. Genes </a:t>
            </a:r>
            <a:r>
              <a:rPr lang="en-CA" sz="2400" dirty="0"/>
              <a:t>are actually made of DNA that is folded and coiled upon itself</a:t>
            </a:r>
            <a:r>
              <a:rPr lang="en-CA" sz="2400" dirty="0" smtClean="0"/>
              <a:t>. When </a:t>
            </a:r>
            <a:r>
              <a:rPr lang="en-CA" sz="2400" dirty="0"/>
              <a:t>a cell is preparing to divide, the genetic material containing the genes becomes visible as chromosomes.  The DNA is folded on itself repeatedly or said to be supercoiled.</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332656"/>
            <a:ext cx="8064896" cy="2677656"/>
          </a:xfrm>
          <a:prstGeom prst="rect">
            <a:avLst/>
          </a:prstGeom>
        </p:spPr>
        <p:txBody>
          <a:bodyPr wrap="square">
            <a:spAutoFit/>
          </a:bodyPr>
          <a:lstStyle/>
          <a:p>
            <a:r>
              <a:rPr lang="en-CA" sz="2400" dirty="0"/>
              <a:t>The actual coiling of the DNA double helix is much more complex than shown above.  Humans have 46 chromosomes and each chromosome is made up of DNA that is coiled and folded repeatedly.   DNA is folded and coiled around proteins called histones. This makes it more difficult to find a particular gene and locate which chromosome it is on.  Pictured below is a different overview of DNA</a:t>
            </a:r>
            <a:endParaRPr lang="en-US" sz="2400" dirty="0"/>
          </a:p>
        </p:txBody>
      </p:sp>
      <p:pic>
        <p:nvPicPr>
          <p:cNvPr id="4" name="Picture 3" descr="This picture shows 9 stages of DNA coiling from the double helix to a chromosome.">
            <a:hlinkClick r:id="rId2" tgtFrame="_blank"/>
          </p:cNvPr>
          <p:cNvPicPr/>
          <p:nvPr/>
        </p:nvPicPr>
        <p:blipFill>
          <a:blip r:embed="rId3">
            <a:extLst>
              <a:ext uri="{28A0092B-C50C-407E-A947-70E740481C1C}">
                <a14:useLocalDpi xmlns:a14="http://schemas.microsoft.com/office/drawing/2010/main" val="0"/>
              </a:ext>
            </a:extLst>
          </a:blip>
          <a:srcRect/>
          <a:stretch>
            <a:fillRect/>
          </a:stretch>
        </p:blipFill>
        <p:spPr bwMode="auto">
          <a:xfrm>
            <a:off x="467544" y="3151918"/>
            <a:ext cx="8208912" cy="258133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sciencelearn.org.nz/var/sciencelearn/storage/images/contexts/uniquely-me/sci-media/images/cell-chromosomes-and-dna/464336-1-eng-NZ/Cell-chromosomes-and-D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23" y="260647"/>
            <a:ext cx="9194623" cy="6120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498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412776"/>
            <a:ext cx="7056784" cy="1938992"/>
          </a:xfrm>
          <a:prstGeom prst="rect">
            <a:avLst/>
          </a:prstGeom>
        </p:spPr>
        <p:txBody>
          <a:bodyPr wrap="square">
            <a:spAutoFit/>
          </a:bodyPr>
          <a:lstStyle/>
          <a:p>
            <a:pPr algn="ctr"/>
            <a:r>
              <a:rPr lang="en-CA" sz="2800" b="1" dirty="0">
                <a:solidFill>
                  <a:srgbClr val="002060"/>
                </a:solidFill>
              </a:rPr>
              <a:t>Use the following resources to learn more about DNA structure, chromosomes and alleles.</a:t>
            </a:r>
            <a:endParaRPr lang="en-US" sz="2800" b="1" dirty="0">
              <a:solidFill>
                <a:srgbClr val="002060"/>
              </a:solidFill>
            </a:endParaRPr>
          </a:p>
          <a:p>
            <a:endParaRPr lang="en-US" dirty="0" smtClean="0"/>
          </a:p>
          <a:p>
            <a:r>
              <a:rPr lang="en-US" dirty="0" smtClean="0"/>
              <a:t>http</a:t>
            </a:r>
            <a:r>
              <a:rPr lang="en-US" dirty="0"/>
              <a:t>://learn.genetics.utah.edu/content/begin/tour/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467544" y="710404"/>
            <a:ext cx="835292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DNA</a:t>
            </a:r>
            <a:r>
              <a:rPr kumimoji="0" lang="en-C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stands for deoxyribonucleic acid.</a:t>
            </a:r>
            <a:r>
              <a:rPr kumimoji="0" lang="en-CA" sz="3200" b="0" i="0" u="none" strike="noStrike" cap="none" normalizeH="0" baseline="0" dirty="0" smtClean="0">
                <a:ln>
                  <a:noFill/>
                </a:ln>
                <a:solidFill>
                  <a:schemeClr val="tx1"/>
                </a:solidFill>
                <a:effectLst/>
                <a:latin typeface="Calibri"/>
                <a:ea typeface="Times New Roman" pitchFamily="18" charset="0"/>
                <a:cs typeface="Arial" pitchFamily="34" charset="0"/>
              </a:rPr>
              <a:t> </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DNA carries hereditary information that is passed on from one generation to the next.</a:t>
            </a:r>
            <a:r>
              <a:rPr kumimoji="0" lang="en-CA" sz="32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 is found in all living organisms </a:t>
            </a:r>
            <a:r>
              <a:rPr kumimoji="0" lang="en-CA" sz="32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C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from bacteria to plants to mammals.</a:t>
            </a:r>
            <a:r>
              <a:rPr kumimoji="0" lang="en-CA" sz="32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 holds the chemical message for producing every part of the organism.</a:t>
            </a:r>
            <a:r>
              <a:rPr kumimoji="0" lang="en-CA" sz="3200" b="0" i="0" u="none" strike="noStrike" cap="none" normalizeH="0" baseline="0" dirty="0" smtClean="0">
                <a:ln>
                  <a:noFill/>
                </a:ln>
                <a:solidFill>
                  <a:schemeClr val="tx1"/>
                </a:solidFill>
                <a:effectLst/>
                <a:latin typeface="Calibri"/>
                <a:ea typeface="Times New Roman" pitchFamily="18" charset="0"/>
                <a:cs typeface="Arial" pitchFamily="34" charset="0"/>
              </a:rPr>
              <a:t> </a:t>
            </a:r>
          </a:p>
          <a:p>
            <a:pPr marL="457200" marR="0" lvl="0" indent="-457200" algn="l" defTabSz="914400" rtl="0" eaLnBrk="1" fontAlgn="base" latinLnBrk="0" hangingPunct="1">
              <a:lnSpc>
                <a:spcPct val="100000"/>
              </a:lnSpc>
              <a:spcBef>
                <a:spcPct val="0"/>
              </a:spcBef>
              <a:spcAft>
                <a:spcPct val="0"/>
              </a:spcAft>
              <a:buClrTx/>
              <a:buSzTx/>
              <a:buFont typeface="Arial" pitchFamily="34" charset="0"/>
              <a:buChar char="•"/>
              <a:tabLst/>
            </a:pPr>
            <a:r>
              <a:rPr kumimoji="0" lang="en-C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 regulates life by carrying the directions for growth, repair, and replacement of cells and their parts.</a:t>
            </a:r>
            <a:r>
              <a:rPr kumimoji="0" lang="en-CA" sz="32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C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467544" y="3068960"/>
            <a:ext cx="779174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C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Nucleotides</a:t>
            </a:r>
            <a:endParaRPr kumimoji="0" lang="en-CA"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C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DNA is a macromolecule.</a:t>
            </a:r>
            <a:r>
              <a:rPr kumimoji="0" lang="en-C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That means it is a large molecule that is actually a polymer.</a:t>
            </a:r>
            <a:r>
              <a:rPr kumimoji="0" lang="en-C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polymer is a molecule made of many repeating units called monomers.</a:t>
            </a:r>
            <a:r>
              <a:rPr kumimoji="0" lang="en-C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monomer of DNA is a nucleotide.</a:t>
            </a:r>
            <a:r>
              <a:rPr kumimoji="0" lang="en-C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en-C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CA"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C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nucleotide is made of 3 parts: </a:t>
            </a:r>
            <a:endParaRPr kumimoji="0" lang="en-CA"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C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a:t>
            </a:r>
            <a:r>
              <a:rPr kumimoji="0" lang="fr-CA"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carbon</a:t>
            </a:r>
            <a:r>
              <a:rPr kumimoji="0" lang="fr-C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pentose </a:t>
            </a:r>
            <a:r>
              <a:rPr kumimoji="0" lang="fr-CA"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sugar</a:t>
            </a:r>
            <a:r>
              <a:rPr kumimoji="0" lang="fr-C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CA"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deoxyribose</a:t>
            </a:r>
            <a:r>
              <a:rPr kumimoji="0" lang="fr-C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/ribose)</a:t>
            </a:r>
            <a:endParaRPr kumimoji="0" lang="en-CA"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C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to 3 phosphate groups (PO</a:t>
            </a:r>
            <a:r>
              <a:rPr kumimoji="0" lang="en-CA" sz="20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4</a:t>
            </a:r>
            <a:r>
              <a:rPr kumimoji="0" lang="en-CA" sz="20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a:t>
            </a:r>
            <a:r>
              <a:rPr kumimoji="0" lang="en-C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CA"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C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nitrogenous base (Adenine (A), Thymine (T), Cytosine (C), Guanine (G)</a:t>
            </a:r>
            <a:endParaRPr kumimoji="0" lang="en-CA"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descr="http://www.astrochem.org/sci_img/d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670500" y="-1726281"/>
            <a:ext cx="2362841" cy="64807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table showing the structure of a nucleotide and different nitrogenous base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908720"/>
            <a:ext cx="8136904" cy="424847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71987812"/>
              </p:ext>
            </p:extLst>
          </p:nvPr>
        </p:nvGraphicFramePr>
        <p:xfrm>
          <a:off x="539552" y="764704"/>
          <a:ext cx="8280920" cy="4924260"/>
        </p:xfrm>
        <a:graphic>
          <a:graphicData uri="http://schemas.openxmlformats.org/drawingml/2006/table">
            <a:tbl>
              <a:tblPr/>
              <a:tblGrid>
                <a:gridCol w="5051592"/>
                <a:gridCol w="3229328"/>
              </a:tblGrid>
              <a:tr h="4032448">
                <a:tc>
                  <a:txBody>
                    <a:bodyPr/>
                    <a:lstStyle/>
                    <a:p>
                      <a:pPr algn="l">
                        <a:lnSpc>
                          <a:spcPct val="115000"/>
                        </a:lnSpc>
                        <a:spcAft>
                          <a:spcPts val="1000"/>
                        </a:spcAft>
                      </a:pPr>
                      <a:r>
                        <a:rPr lang="en-CA" sz="2000" dirty="0">
                          <a:latin typeface="Arial"/>
                          <a:ea typeface="Times New Roman"/>
                          <a:cs typeface="Times New Roman"/>
                        </a:rPr>
                        <a:t>The nitrogen bases are found facing the middle of the double helix and form the rungs of the DNA ladder.  The sugar </a:t>
                      </a:r>
                      <a:r>
                        <a:rPr lang="en-CA" sz="2000" dirty="0" smtClean="0">
                          <a:latin typeface="Arial"/>
                          <a:ea typeface="Times New Roman"/>
                          <a:cs typeface="Times New Roman"/>
                        </a:rPr>
                        <a:t> </a:t>
                      </a:r>
                      <a:r>
                        <a:rPr lang="en-CA" sz="2000" dirty="0">
                          <a:latin typeface="Arial"/>
                          <a:ea typeface="Times New Roman"/>
                          <a:cs typeface="Times New Roman"/>
                        </a:rPr>
                        <a:t>and phosphate groups make up the sides of the ladder</a:t>
                      </a:r>
                      <a:r>
                        <a:rPr lang="en-CA" sz="2000" dirty="0" smtClean="0">
                          <a:latin typeface="Arial"/>
                          <a:ea typeface="Times New Roman"/>
                          <a:cs typeface="Times New Roman"/>
                        </a:rPr>
                        <a:t>. The </a:t>
                      </a:r>
                      <a:r>
                        <a:rPr lang="en-CA" sz="2000" dirty="0">
                          <a:latin typeface="Arial"/>
                          <a:ea typeface="Times New Roman"/>
                          <a:cs typeface="Times New Roman"/>
                        </a:rPr>
                        <a:t>sides of the ladder are referred to as the sugar-phosphate backbone or the </a:t>
                      </a:r>
                      <a:r>
                        <a:rPr lang="en-CA" sz="2000" dirty="0" err="1">
                          <a:latin typeface="Arial"/>
                          <a:ea typeface="Times New Roman"/>
                          <a:cs typeface="Times New Roman"/>
                        </a:rPr>
                        <a:t>phosphodiester</a:t>
                      </a:r>
                      <a:r>
                        <a:rPr lang="en-CA" sz="2000" dirty="0">
                          <a:latin typeface="Arial"/>
                          <a:ea typeface="Times New Roman"/>
                          <a:cs typeface="Times New Roman"/>
                        </a:rPr>
                        <a:t> backbone of the DNA double helix.  Each nucleotide is attached to the next nucleotide through the sugar-phosphate backbone by a hydrolysis reaction forming a </a:t>
                      </a:r>
                      <a:r>
                        <a:rPr lang="en-CA" sz="2000" dirty="0" err="1">
                          <a:latin typeface="Arial"/>
                          <a:ea typeface="Times New Roman"/>
                          <a:cs typeface="Times New Roman"/>
                        </a:rPr>
                        <a:t>phosphodiester</a:t>
                      </a:r>
                      <a:r>
                        <a:rPr lang="en-CA" sz="2000" dirty="0">
                          <a:latin typeface="Arial"/>
                          <a:ea typeface="Times New Roman"/>
                          <a:cs typeface="Times New Roman"/>
                        </a:rPr>
                        <a:t> </a:t>
                      </a:r>
                      <a:r>
                        <a:rPr lang="en-CA" sz="2000" dirty="0" err="1">
                          <a:latin typeface="Arial"/>
                          <a:ea typeface="Times New Roman"/>
                          <a:cs typeface="Times New Roman"/>
                        </a:rPr>
                        <a:t>linkage.The</a:t>
                      </a:r>
                      <a:r>
                        <a:rPr lang="en-CA" sz="2000" dirty="0">
                          <a:latin typeface="Arial"/>
                          <a:ea typeface="Times New Roman"/>
                          <a:cs typeface="Times New Roman"/>
                        </a:rPr>
                        <a:t> blue circles indicate the phosphate groups attached to the five carbon ring ribose structure.</a:t>
                      </a:r>
                      <a:endParaRPr lang="en-CA" sz="2000" dirty="0">
                        <a:latin typeface="Calibri"/>
                        <a:ea typeface="Calibri"/>
                        <a:cs typeface="Times New Roman"/>
                      </a:endParaRPr>
                    </a:p>
                  </a:txBody>
                  <a:tcPr marL="8490" marR="8490" marT="8490" marB="8490" anchor="ctr">
                    <a:lnL>
                      <a:noFill/>
                    </a:lnL>
                    <a:lnR>
                      <a:noFill/>
                    </a:lnR>
                    <a:lnT>
                      <a:noFill/>
                    </a:lnT>
                    <a:lnB>
                      <a:noFill/>
                    </a:lnB>
                  </a:tcPr>
                </a:tc>
                <a:tc>
                  <a:txBody>
                    <a:bodyPr/>
                    <a:lstStyle/>
                    <a:p>
                      <a:pPr marL="95250" marR="95250" algn="ctr">
                        <a:lnSpc>
                          <a:spcPct val="115000"/>
                        </a:lnSpc>
                        <a:spcAft>
                          <a:spcPts val="0"/>
                        </a:spcAft>
                      </a:pPr>
                      <a:r>
                        <a:rPr lang="en-CA" sz="900" dirty="0">
                          <a:solidFill>
                            <a:srgbClr val="666666"/>
                          </a:solidFill>
                          <a:latin typeface="Arial"/>
                          <a:ea typeface="Times New Roman"/>
                          <a:cs typeface="Times New Roman"/>
                        </a:rPr>
                        <a:t>A 5 Carbon sugar attached to a phosphate makes up the </a:t>
                      </a:r>
                      <a:r>
                        <a:rPr lang="en-CA" sz="900" dirty="0" err="1">
                          <a:solidFill>
                            <a:srgbClr val="666666"/>
                          </a:solidFill>
                          <a:latin typeface="Arial"/>
                          <a:ea typeface="Times New Roman"/>
                          <a:cs typeface="Times New Roman"/>
                        </a:rPr>
                        <a:t>phosphodiester</a:t>
                      </a:r>
                      <a:r>
                        <a:rPr lang="en-CA" sz="900" dirty="0">
                          <a:solidFill>
                            <a:srgbClr val="666666"/>
                          </a:solidFill>
                          <a:latin typeface="Arial"/>
                          <a:ea typeface="Times New Roman"/>
                          <a:cs typeface="Times New Roman"/>
                        </a:rPr>
                        <a:t> backbone of DNA</a:t>
                      </a:r>
                      <a:endParaRPr lang="en-CA" sz="1100" dirty="0">
                        <a:latin typeface="Arial"/>
                        <a:ea typeface="Times New Roman"/>
                        <a:cs typeface="Times New Roman"/>
                      </a:endParaRPr>
                    </a:p>
                  </a:txBody>
                  <a:tcPr marL="8490" marR="8490" marT="8490" marB="8490" anchor="ctr">
                    <a:lnL>
                      <a:noFill/>
                    </a:lnL>
                    <a:lnR>
                      <a:noFill/>
                    </a:lnR>
                    <a:lnT>
                      <a:noFill/>
                    </a:lnT>
                    <a:lnB>
                      <a:noFill/>
                    </a:lnB>
                    <a:solidFill>
                      <a:srgbClr val="FFFFFF"/>
                    </a:solidFill>
                  </a:tcPr>
                </a:tc>
              </a:tr>
            </a:tbl>
          </a:graphicData>
        </a:graphic>
      </p:graphicFrame>
      <p:pic>
        <p:nvPicPr>
          <p:cNvPr id="9217" name="Picture 6" descr="This is a close up of the sugar-phosphate backbone with nucleotides attached by phosphodiester bonds."/>
          <p:cNvPicPr>
            <a:picLocks noChangeAspect="1" noChangeArrowheads="1"/>
          </p:cNvPicPr>
          <p:nvPr/>
        </p:nvPicPr>
        <p:blipFill>
          <a:blip r:embed="rId2" cstate="print"/>
          <a:srcRect/>
          <a:stretch>
            <a:fillRect/>
          </a:stretch>
        </p:blipFill>
        <p:spPr bwMode="auto">
          <a:xfrm>
            <a:off x="5940152" y="1268760"/>
            <a:ext cx="2880320" cy="415350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07 dna stru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0"/>
            <a:ext cx="5934075" cy="687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505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is is a close up view of the RNA nucleotide showing the sugar, phosphate group, and nitrogen base."/>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052736"/>
            <a:ext cx="4176464" cy="3600400"/>
          </a:xfrm>
          <a:prstGeom prst="rect">
            <a:avLst/>
          </a:prstGeom>
          <a:noFill/>
          <a:ln>
            <a:noFill/>
          </a:ln>
        </p:spPr>
      </p:pic>
      <p:sp>
        <p:nvSpPr>
          <p:cNvPr id="3" name="Rectangle 2"/>
          <p:cNvSpPr/>
          <p:nvPr/>
        </p:nvSpPr>
        <p:spPr>
          <a:xfrm>
            <a:off x="504056" y="764704"/>
            <a:ext cx="4572000" cy="5262979"/>
          </a:xfrm>
          <a:prstGeom prst="rect">
            <a:avLst/>
          </a:prstGeom>
        </p:spPr>
        <p:txBody>
          <a:bodyPr>
            <a:spAutoFit/>
          </a:bodyPr>
          <a:lstStyle/>
          <a:p>
            <a:r>
              <a:rPr lang="en-CA" sz="2800" dirty="0"/>
              <a:t>T</a:t>
            </a:r>
            <a:r>
              <a:rPr lang="en-CA" sz="2800" dirty="0" smtClean="0"/>
              <a:t>he </a:t>
            </a:r>
            <a:r>
              <a:rPr lang="en-CA" sz="2800" dirty="0"/>
              <a:t>ribose sugar has all five carbons numbered. At carbon 2’ there is a hydroxyl group.  When the oxygen in the hydroxyl group is missing, the ribose sugar is called </a:t>
            </a:r>
            <a:r>
              <a:rPr lang="en-CA" sz="2800" dirty="0" err="1"/>
              <a:t>deoxyribose</a:t>
            </a:r>
            <a:r>
              <a:rPr lang="en-CA" sz="2800" dirty="0"/>
              <a:t>. In DNA there is no oxygen at carbon 2’.  However in RNA there is an oxygen atom, so the sugar in RNA is called ribose rather than </a:t>
            </a:r>
            <a:r>
              <a:rPr lang="en-CA" sz="2800" dirty="0" err="1"/>
              <a:t>deoxyribose</a:t>
            </a:r>
            <a:r>
              <a:rPr lang="en-CA" sz="2800" dirty="0"/>
              <a: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30563330"/>
              </p:ext>
            </p:extLst>
          </p:nvPr>
        </p:nvGraphicFramePr>
        <p:xfrm>
          <a:off x="395537" y="548680"/>
          <a:ext cx="5400600" cy="5657850"/>
        </p:xfrm>
        <a:graphic>
          <a:graphicData uri="http://schemas.openxmlformats.org/drawingml/2006/table">
            <a:tbl>
              <a:tblPr firstRow="1" firstCol="1" bandRow="1">
                <a:tableStyleId>{5C22544A-7EE6-4342-B048-85BDC9FD1C3A}</a:tableStyleId>
              </a:tblPr>
              <a:tblGrid>
                <a:gridCol w="5400600"/>
              </a:tblGrid>
              <a:tr h="5544616">
                <a:tc>
                  <a:txBody>
                    <a:bodyPr/>
                    <a:lstStyle/>
                    <a:p>
                      <a:pPr marL="0" marR="0" algn="l">
                        <a:lnSpc>
                          <a:spcPct val="115000"/>
                        </a:lnSpc>
                        <a:spcBef>
                          <a:spcPts val="0"/>
                        </a:spcBef>
                        <a:spcAft>
                          <a:spcPts val="1000"/>
                        </a:spcAft>
                      </a:pPr>
                      <a:r>
                        <a:rPr lang="en-CA" sz="2000" dirty="0" smtClean="0">
                          <a:solidFill>
                            <a:srgbClr val="FFFF00"/>
                          </a:solidFill>
                          <a:effectLst/>
                        </a:rPr>
                        <a:t>The </a:t>
                      </a:r>
                      <a:r>
                        <a:rPr lang="en-CA" sz="2000" dirty="0">
                          <a:solidFill>
                            <a:srgbClr val="FFFF00"/>
                          </a:solidFill>
                          <a:effectLst/>
                        </a:rPr>
                        <a:t>sugar-phosphate backbone makes the sides of the ladder and the rungs are made of the 4 nitrogen bases.  </a:t>
                      </a:r>
                      <a:endParaRPr lang="en-CA" sz="2000" dirty="0" smtClean="0">
                        <a:solidFill>
                          <a:srgbClr val="FFFF00"/>
                        </a:solidFill>
                        <a:effectLst/>
                      </a:endParaRPr>
                    </a:p>
                    <a:p>
                      <a:pPr marL="0" marR="0" algn="l">
                        <a:lnSpc>
                          <a:spcPct val="115000"/>
                        </a:lnSpc>
                        <a:spcBef>
                          <a:spcPts val="0"/>
                        </a:spcBef>
                        <a:spcAft>
                          <a:spcPts val="1000"/>
                        </a:spcAft>
                      </a:pPr>
                      <a:r>
                        <a:rPr lang="en-CA" sz="2000" dirty="0" smtClean="0">
                          <a:solidFill>
                            <a:srgbClr val="FFFF00"/>
                          </a:solidFill>
                          <a:effectLst/>
                        </a:rPr>
                        <a:t>Their </a:t>
                      </a:r>
                      <a:r>
                        <a:rPr lang="en-CA" sz="2000" dirty="0">
                          <a:solidFill>
                            <a:srgbClr val="FFFF00"/>
                          </a:solidFill>
                          <a:effectLst/>
                        </a:rPr>
                        <a:t>names are often represented by the letter of the base name (A, C, G, &amp; T).  The actual ladder itself is made of two strands of DNA which is why it is called a double helix.  Each strand attaches by the nitrogen bases that pair in the middle (the rungs of the ladder). </a:t>
                      </a:r>
                      <a:endParaRPr lang="en-US" sz="2000" dirty="0">
                        <a:solidFill>
                          <a:srgbClr val="FFFF00"/>
                        </a:solidFill>
                        <a:effectLst/>
                      </a:endParaRPr>
                    </a:p>
                    <a:p>
                      <a:pPr marL="0" marR="0" algn="l">
                        <a:lnSpc>
                          <a:spcPct val="115000"/>
                        </a:lnSpc>
                        <a:spcBef>
                          <a:spcPts val="0"/>
                        </a:spcBef>
                        <a:spcAft>
                          <a:spcPts val="1000"/>
                        </a:spcAft>
                      </a:pPr>
                      <a:r>
                        <a:rPr lang="en-CA" sz="2000" dirty="0">
                          <a:solidFill>
                            <a:srgbClr val="FFFF00"/>
                          </a:solidFill>
                          <a:effectLst/>
                        </a:rPr>
                        <a:t>A pairs with T – held by 2 H-bonds</a:t>
                      </a:r>
                      <a:br>
                        <a:rPr lang="en-CA" sz="2000" dirty="0">
                          <a:solidFill>
                            <a:srgbClr val="FFFF00"/>
                          </a:solidFill>
                          <a:effectLst/>
                        </a:rPr>
                      </a:br>
                      <a:r>
                        <a:rPr lang="en-CA" sz="2000" dirty="0">
                          <a:solidFill>
                            <a:srgbClr val="FFFF00"/>
                          </a:solidFill>
                          <a:effectLst/>
                        </a:rPr>
                        <a:t>G pairs with C – held by 3 H-bonds</a:t>
                      </a:r>
                      <a:endParaRPr lang="en-US" sz="2000" dirty="0">
                        <a:solidFill>
                          <a:srgbClr val="FFFF00"/>
                        </a:solidFill>
                        <a:effectLst/>
                      </a:endParaRPr>
                    </a:p>
                    <a:p>
                      <a:pPr marL="0" marR="0" algn="l">
                        <a:lnSpc>
                          <a:spcPct val="115000"/>
                        </a:lnSpc>
                        <a:spcBef>
                          <a:spcPts val="0"/>
                        </a:spcBef>
                        <a:spcAft>
                          <a:spcPts val="0"/>
                        </a:spcAft>
                      </a:pPr>
                      <a:r>
                        <a:rPr lang="en-CA" sz="2000" dirty="0">
                          <a:solidFill>
                            <a:srgbClr val="FFFF00"/>
                          </a:solidFill>
                          <a:effectLst/>
                        </a:rPr>
                        <a:t>Note that a purine pairs with a pyrimidine (e.g. adenine a purine pairs with thymine-a pyrimidine) forming H-bonds with amino, and carbonyl functional groups.</a:t>
                      </a:r>
                      <a:endParaRPr lang="en-US" sz="2000" dirty="0">
                        <a:solidFill>
                          <a:srgbClr val="FFFF00"/>
                        </a:solidFill>
                        <a:effectLst/>
                        <a:latin typeface="Calibri"/>
                        <a:ea typeface="Calibri"/>
                        <a:cs typeface="Times New Roman"/>
                      </a:endParaRPr>
                    </a:p>
                  </a:txBody>
                  <a:tcPr marL="9525" marR="9525" marT="9525" marB="9525" anchor="ctr"/>
                </a:tc>
              </a:tr>
            </a:tbl>
          </a:graphicData>
        </a:graphic>
      </p:graphicFrame>
      <p:pic>
        <p:nvPicPr>
          <p:cNvPr id="3" name="Picture 2" descr="This is a close up view of the DNA double helix showing the pairing of guanine with cytosine and adenine with thymine."/>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042034"/>
            <a:ext cx="3096344" cy="397114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43677"/>
            <a:ext cx="5328592" cy="4154984"/>
          </a:xfrm>
          <a:prstGeom prst="rect">
            <a:avLst/>
          </a:prstGeom>
        </p:spPr>
        <p:txBody>
          <a:bodyPr wrap="square">
            <a:spAutoFit/>
          </a:bodyPr>
          <a:lstStyle/>
          <a:p>
            <a:r>
              <a:rPr lang="en-CA" sz="2400" dirty="0"/>
              <a:t>As shown in the image above, on each strand of DNA there is a 3’end and a 5’end.  The 3’ refers to the carbon 3 on the ribose that is free and not linked to another nucleotide.  The 5’ refers to carbon 5 on the ribose that is not linked to another nucleotide.  Note that the 3’ end of one strand is opposite to the 5’ end of the other strand of DNA.  This configuration makes the two strands antiparallel – in the opposite directions. </a:t>
            </a:r>
            <a:endParaRPr lang="en-US" sz="2400" dirty="0"/>
          </a:p>
        </p:txBody>
      </p:sp>
      <p:pic>
        <p:nvPicPr>
          <p:cNvPr id="3" name="Picture 2" descr="This is an upclose image of the structure of DNA showing the H-bonds, and phosphodiester backbone.">
            <a:hlinkClick r:id="rId2" tgtFrame="_blank"/>
          </p:cNvPr>
          <p:cNvPicPr/>
          <p:nvPr/>
        </p:nvPicPr>
        <p:blipFill>
          <a:blip r:embed="rId3">
            <a:extLst>
              <a:ext uri="{28A0092B-C50C-407E-A947-70E740481C1C}">
                <a14:useLocalDpi xmlns:a14="http://schemas.microsoft.com/office/drawing/2010/main" val="0"/>
              </a:ext>
            </a:extLst>
          </a:blip>
          <a:srcRect/>
          <a:stretch>
            <a:fillRect/>
          </a:stretch>
        </p:blipFill>
        <p:spPr bwMode="auto">
          <a:xfrm>
            <a:off x="5724128" y="1268760"/>
            <a:ext cx="3240360" cy="3568837"/>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218</Words>
  <Application>Microsoft Office PowerPoint</Application>
  <PresentationFormat>On-screen Show (4:3)</PresentationFormat>
  <Paragraphs>34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DNA Deoxyribonucleic Acid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dc:title>
  <dc:creator>Morrison</dc:creator>
  <cp:lastModifiedBy>The Students of DSBN</cp:lastModifiedBy>
  <cp:revision>7</cp:revision>
  <dcterms:created xsi:type="dcterms:W3CDTF">2013-11-07T12:22:38Z</dcterms:created>
  <dcterms:modified xsi:type="dcterms:W3CDTF">2013-11-07T18:53:38Z</dcterms:modified>
</cp:coreProperties>
</file>