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3"/>
  </p:notesMasterIdLst>
  <p:handoutMasterIdLst>
    <p:handoutMasterId r:id="rId44"/>
  </p:handoutMasterIdLst>
  <p:sldIdLst>
    <p:sldId id="979" r:id="rId2"/>
    <p:sldId id="980" r:id="rId3"/>
    <p:sldId id="981" r:id="rId4"/>
    <p:sldId id="982" r:id="rId5"/>
    <p:sldId id="983" r:id="rId6"/>
    <p:sldId id="984" r:id="rId7"/>
    <p:sldId id="985" r:id="rId8"/>
    <p:sldId id="987" r:id="rId9"/>
    <p:sldId id="986" r:id="rId10"/>
    <p:sldId id="988" r:id="rId11"/>
    <p:sldId id="989" r:id="rId12"/>
    <p:sldId id="990" r:id="rId13"/>
    <p:sldId id="991" r:id="rId14"/>
    <p:sldId id="992" r:id="rId15"/>
    <p:sldId id="994" r:id="rId16"/>
    <p:sldId id="995" r:id="rId17"/>
    <p:sldId id="996" r:id="rId18"/>
    <p:sldId id="997" r:id="rId19"/>
    <p:sldId id="998" r:id="rId20"/>
    <p:sldId id="944" r:id="rId21"/>
    <p:sldId id="946" r:id="rId22"/>
    <p:sldId id="999" r:id="rId23"/>
    <p:sldId id="1000" r:id="rId24"/>
    <p:sldId id="951" r:id="rId25"/>
    <p:sldId id="1001" r:id="rId26"/>
    <p:sldId id="1002" r:id="rId27"/>
    <p:sldId id="954" r:id="rId28"/>
    <p:sldId id="1004" r:id="rId29"/>
    <p:sldId id="1003" r:id="rId30"/>
    <p:sldId id="1005" r:id="rId31"/>
    <p:sldId id="1006" r:id="rId32"/>
    <p:sldId id="1007" r:id="rId33"/>
    <p:sldId id="1008" r:id="rId34"/>
    <p:sldId id="1009" r:id="rId35"/>
    <p:sldId id="1010" r:id="rId36"/>
    <p:sldId id="1011" r:id="rId37"/>
    <p:sldId id="966" r:id="rId38"/>
    <p:sldId id="1012" r:id="rId39"/>
    <p:sldId id="1013" r:id="rId40"/>
    <p:sldId id="972" r:id="rId41"/>
    <p:sldId id="1014" r:id="rId42"/>
  </p:sldIdLst>
  <p:sldSz cx="9144000" cy="6858000" type="screen4x3"/>
  <p:notesSz cx="6858000" cy="9144000"/>
  <p:custShowLst>
    <p:custShow name="Transparencies" id="0">
      <p:sldLst/>
    </p:custShow>
    <p:custShow name="Bellringers" id="1">
      <p:sldLst/>
    </p:custShow>
    <p:custShow name="Chapter Presentation" id="2">
      <p:sldLst/>
    </p:custShow>
    <p:custShow name="Image and Activity Bank" id="3">
      <p:sldLst/>
    </p:custShow>
    <p:custShow name="Quotes" id="4">
      <p:sldLst/>
    </p:custShow>
    <p:custShow name="Chapter Menu" id="5">
      <p:sldLst/>
    </p:custShow>
    <p:custShow name="Lesson 1" id="6">
      <p:sldLst/>
    </p:custShow>
    <p:custShow name="Lesson 2" id="7">
      <p:sldLst/>
    </p:custShow>
    <p:custShow name="Lesson 3" id="8">
      <p:sldLst/>
    </p:custShow>
    <p:custShow name="Lesson 4" id="9">
      <p:sldLst/>
    </p:custShow>
    <p:custShow name="Visual Concepts" id="10">
      <p:sldLst/>
    </p:custShow>
    <p:custShow name="Sample Problems" id="11">
      <p:sldLst/>
    </p:custShow>
    <p:custShow name="Standardized Test Prep" id="12">
      <p:sldLst/>
    </p:custShow>
  </p:custShowLst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0000"/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65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7.xml"/><Relationship Id="rId2" Type="http://schemas.openxmlformats.org/officeDocument/2006/relationships/slide" Target="slides/slide24.xml"/><Relationship Id="rId1" Type="http://schemas.openxmlformats.org/officeDocument/2006/relationships/slide" Target="slides/slide20.xml"/><Relationship Id="rId4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23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5323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5323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5323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5323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5323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5323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323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32370" name="AutoShape 18">
            <a:hlinkClick r:id="" action="ppaction://customshow?id=5" highlightClick="1"/>
          </p:cNvPr>
          <p:cNvSpPr>
            <a:spLocks noChangeArrowheads="1"/>
          </p:cNvSpPr>
          <p:nvPr userDrawn="1"/>
        </p:nvSpPr>
        <p:spPr bwMode="auto">
          <a:xfrm>
            <a:off x="5029200" y="62484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532371" name="AutoShape 19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58000" y="65532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760913" y="2362200"/>
            <a:ext cx="3770312" cy="449580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13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5313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5313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5313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25313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5313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5313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25313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31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31348" name="AutoShape 20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3352800" y="-914400"/>
            <a:ext cx="1042988" cy="15763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K%20Jones\My%20Documents\Chemistry\Honors\HC_PP\Ch05\nacl.wma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4916" name="AutoShape 4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8229600" cy="1905000"/>
          </a:xfrm>
        </p:spPr>
        <p:txBody>
          <a:bodyPr/>
          <a:lstStyle/>
          <a:p>
            <a:r>
              <a:rPr lang="en-US" dirty="0" smtClean="0"/>
              <a:t>Simple 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494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64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Salts</a:t>
            </a:r>
          </a:p>
        </p:txBody>
      </p:sp>
      <p:sp>
        <p:nvSpPr>
          <p:cNvPr id="35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3025" cy="4876800"/>
          </a:xfrm>
        </p:spPr>
        <p:txBody>
          <a:bodyPr/>
          <a:lstStyle/>
          <a:p>
            <a:r>
              <a:rPr lang="en-US" dirty="0"/>
              <a:t>All salts are electrically neutral</a:t>
            </a:r>
            <a:r>
              <a:rPr lang="en-US" b="1" dirty="0"/>
              <a:t> </a:t>
            </a:r>
            <a:r>
              <a:rPr lang="en-US" dirty="0"/>
              <a:t>ionic compounds that are made up of </a:t>
            </a:r>
            <a:r>
              <a:rPr lang="en-US" dirty="0" err="1"/>
              <a:t>cations</a:t>
            </a:r>
            <a:r>
              <a:rPr lang="en-US" dirty="0"/>
              <a:t> and anions held together by ionic bonds in a simple, whole-number ratio.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Salts</a:t>
            </a:r>
          </a:p>
        </p:txBody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Salts that are made of a simple </a:t>
            </a:r>
            <a:r>
              <a:rPr lang="en-US" dirty="0" err="1"/>
              <a:t>cation</a:t>
            </a:r>
            <a:r>
              <a:rPr lang="en-US" dirty="0"/>
              <a:t> and a simple anion are known as binary ionic compounds.</a:t>
            </a:r>
          </a:p>
          <a:p>
            <a:endParaRPr lang="en-US" dirty="0"/>
          </a:p>
          <a:p>
            <a:r>
              <a:rPr lang="en-US" dirty="0"/>
              <a:t>The adjective </a:t>
            </a:r>
            <a:r>
              <a:rPr lang="en-US" i="1" dirty="0"/>
              <a:t>binary</a:t>
            </a:r>
            <a:r>
              <a:rPr lang="en-US" dirty="0"/>
              <a:t> indicates that the compound is made up of just two elements.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051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Names and Formulas of Ionic Compounds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52051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5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Naming Ionic Compounds</a:t>
            </a:r>
          </a:p>
        </p:txBody>
      </p:sp>
      <p:sp>
        <p:nvSpPr>
          <p:cNvPr id="35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name of a binary ionic compound is made up of just two words: the name of the </a:t>
            </a:r>
            <a:r>
              <a:rPr lang="en-US" dirty="0" err="1"/>
              <a:t>cation</a:t>
            </a:r>
            <a:r>
              <a:rPr lang="en-US" dirty="0"/>
              <a:t> followed by the name of the anion.</a:t>
            </a:r>
          </a:p>
        </p:txBody>
      </p:sp>
      <p:sp>
        <p:nvSpPr>
          <p:cNvPr id="3523588" name="Rectangle 4"/>
          <p:cNvSpPr>
            <a:spLocks noChangeArrowheads="1"/>
          </p:cNvSpPr>
          <p:nvPr/>
        </p:nvSpPr>
        <p:spPr bwMode="auto">
          <a:xfrm>
            <a:off x="914400" y="3962400"/>
            <a:ext cx="7705725" cy="22134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228600" indent="-228600">
              <a:buClr>
                <a:srgbClr val="FFCC00"/>
              </a:buClr>
              <a:buFontTx/>
              <a:buChar char="•"/>
            </a:pPr>
            <a:endParaRPr lang="en-US" dirty="0"/>
          </a:p>
          <a:p>
            <a:pPr lvl="1">
              <a:buClr>
                <a:srgbClr val="FFCC00"/>
              </a:buClr>
            </a:pPr>
            <a:r>
              <a:rPr lang="en-US" sz="2400" dirty="0" err="1" smtClean="0"/>
              <a:t>NaCl</a:t>
            </a:r>
            <a:r>
              <a:rPr lang="en-US" sz="2400" dirty="0" smtClean="0"/>
              <a:t> </a:t>
            </a:r>
            <a:r>
              <a:rPr lang="en-US" sz="2400" dirty="0"/>
              <a:t>sodium chloride	CuCl</a:t>
            </a:r>
            <a:r>
              <a:rPr lang="en-US" sz="2400" baseline="-25000" dirty="0"/>
              <a:t>2</a:t>
            </a:r>
            <a:r>
              <a:rPr lang="en-US" sz="2400" dirty="0"/>
              <a:t> copper(II) chloride</a:t>
            </a:r>
          </a:p>
          <a:p>
            <a:pPr lvl="1">
              <a:buClr>
                <a:srgbClr val="FFCC00"/>
              </a:buClr>
            </a:pPr>
            <a:endParaRPr lang="en-US" sz="2400" dirty="0"/>
          </a:p>
          <a:p>
            <a:pPr lvl="1">
              <a:buClr>
                <a:srgbClr val="FFCC00"/>
              </a:buClr>
            </a:pPr>
            <a:r>
              <a:rPr lang="en-US" sz="2400" dirty="0" err="1"/>
              <a:t>ZnS</a:t>
            </a:r>
            <a:r>
              <a:rPr lang="en-US" sz="2400" dirty="0"/>
              <a:t> zinc sulfide		Mg</a:t>
            </a:r>
            <a:r>
              <a:rPr lang="en-US" sz="2400" baseline="-25000" dirty="0"/>
              <a:t>3</a:t>
            </a:r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 magnesium nitride</a:t>
            </a:r>
          </a:p>
          <a:p>
            <a:pPr lvl="1">
              <a:buClr>
                <a:srgbClr val="FFCC00"/>
              </a:buClr>
            </a:pPr>
            <a:endParaRPr lang="en-US" sz="2400" dirty="0"/>
          </a:p>
          <a:p>
            <a:pPr lvl="1">
              <a:buClr>
                <a:srgbClr val="FFCC00"/>
              </a:buClr>
            </a:pPr>
            <a:r>
              <a:rPr lang="en-US" sz="2400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O potassium oxide	Al</a:t>
            </a:r>
            <a:r>
              <a:rPr lang="en-US" sz="2400" baseline="-25000" dirty="0"/>
              <a:t>2</a:t>
            </a:r>
            <a:r>
              <a:rPr lang="en-US" sz="2400" dirty="0"/>
              <a:t>S</a:t>
            </a:r>
            <a:r>
              <a:rPr lang="en-US" sz="2400" baseline="-25000" dirty="0"/>
              <a:t>3</a:t>
            </a:r>
            <a:r>
              <a:rPr lang="en-US" sz="2400" dirty="0"/>
              <a:t> aluminum sulfide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588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r>
              <a:rPr lang="en-US" dirty="0"/>
              <a:t>More than two elements</a:t>
            </a:r>
          </a:p>
        </p:txBody>
      </p:sp>
      <p:sp>
        <p:nvSpPr>
          <p:cNvPr id="35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Instead of having ions made of a single atom, many ionic compounds have groups of atoms that are ions.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polyatomic ion</a:t>
            </a:r>
            <a:r>
              <a:rPr lang="en-US" dirty="0"/>
              <a:t> is a charged group of two or more bonded atoms that can be considered a single 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9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Polyatomics</a:t>
            </a:r>
          </a:p>
        </p:txBody>
      </p:sp>
      <p:sp>
        <p:nvSpPr>
          <p:cNvPr id="35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endings </a:t>
            </a:r>
            <a:r>
              <a:rPr lang="en-US" b="1"/>
              <a:t>-</a:t>
            </a:r>
            <a:r>
              <a:rPr lang="en-US" b="1" i="1"/>
              <a:t>ite</a:t>
            </a:r>
            <a:r>
              <a:rPr lang="en-US"/>
              <a:t> and </a:t>
            </a:r>
            <a:r>
              <a:rPr lang="en-US" b="1"/>
              <a:t>-</a:t>
            </a:r>
            <a:r>
              <a:rPr lang="en-US" b="1" i="1"/>
              <a:t>ate</a:t>
            </a:r>
            <a:r>
              <a:rPr lang="en-US"/>
              <a:t> in the name for a polyatomic indicate the presence of oxygen and the number of oxygen atoms present.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1780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5317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8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Sharing Electrons</a:t>
            </a:r>
          </a:p>
        </p:txBody>
      </p:sp>
      <p:sp>
        <p:nvSpPr>
          <p:cNvPr id="35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r>
              <a:rPr lang="en-US" dirty="0"/>
              <a:t>When an ionic bond forms, electrons are rearranged</a:t>
            </a:r>
            <a:r>
              <a:rPr lang="en-US" b="1" dirty="0"/>
              <a:t> </a:t>
            </a:r>
            <a:r>
              <a:rPr lang="en-US" dirty="0"/>
              <a:t>and are transferred from one atom to another to form charged ions.</a:t>
            </a:r>
          </a:p>
          <a:p>
            <a:endParaRPr lang="en-US" dirty="0"/>
          </a:p>
          <a:p>
            <a:r>
              <a:rPr lang="en-US" dirty="0"/>
              <a:t>In another kind of change involving electrons, the neutral atoms share electrons.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09600"/>
          </a:xfrm>
        </p:spPr>
        <p:txBody>
          <a:bodyPr/>
          <a:lstStyle/>
          <a:p>
            <a:r>
              <a:rPr lang="en-US" dirty="0"/>
              <a:t>Sharing Electrons</a:t>
            </a:r>
          </a:p>
        </p:txBody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covalent bond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a bond formed when atoms share one or more pairs of electrons.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b="1" dirty="0"/>
              <a:t> molecular orbital </a:t>
            </a:r>
            <a:r>
              <a:rPr lang="en-US" dirty="0"/>
              <a:t>is the region of high probability that is occupied by an electron as it travels around one of two or more associated nuclei.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8948" name="Picture 4" descr="06_01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 r="51656"/>
          <a:stretch>
            <a:fillRect/>
          </a:stretch>
        </p:blipFill>
        <p:spPr>
          <a:xfrm>
            <a:off x="1524000" y="0"/>
            <a:ext cx="6659563" cy="6858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7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143000"/>
          </a:xfrm>
        </p:spPr>
        <p:txBody>
          <a:bodyPr/>
          <a:lstStyle/>
          <a:p>
            <a:r>
              <a:rPr lang="en-US" dirty="0"/>
              <a:t>Chemical Reactivity</a:t>
            </a:r>
          </a:p>
        </p:txBody>
      </p:sp>
      <p:sp>
        <p:nvSpPr>
          <p:cNvPr id="34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5257800"/>
          </a:xfrm>
        </p:spPr>
        <p:txBody>
          <a:bodyPr/>
          <a:lstStyle/>
          <a:p>
            <a:r>
              <a:rPr lang="en-US" dirty="0"/>
              <a:t>How much an element reacts depends on the electron configuration of its atoms. </a:t>
            </a:r>
          </a:p>
          <a:p>
            <a:r>
              <a:rPr lang="en-US" dirty="0"/>
              <a:t>Every elements wants 8 valence electrons.</a:t>
            </a:r>
          </a:p>
          <a:p>
            <a:r>
              <a:rPr lang="en-US" dirty="0"/>
              <a:t>Oxygen only has six, so it wants two more</a:t>
            </a:r>
          </a:p>
          <a:p>
            <a:r>
              <a:rPr lang="en-US" dirty="0"/>
              <a:t>Neon already has eight.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3237" name="Picture 5" descr="06_01"/>
          <p:cNvPicPr>
            <a:picLocks noChangeAspect="1" noChangeArrowheads="1"/>
          </p:cNvPicPr>
          <p:nvPr/>
        </p:nvPicPr>
        <p:blipFill>
          <a:blip r:embed="rId3" cstate="print"/>
          <a:srcRect l="58333"/>
          <a:stretch>
            <a:fillRect/>
          </a:stretch>
        </p:blipFill>
        <p:spPr bwMode="auto">
          <a:xfrm>
            <a:off x="1676400" y="0"/>
            <a:ext cx="5738813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7334" name="Picture 6" descr="06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762000"/>
            <a:ext cx="9448800" cy="52625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5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bond length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the distance between two bonded atoms at their minimum potential energy.</a:t>
            </a:r>
          </a:p>
          <a:p>
            <a:endParaRPr lang="en-US" dirty="0"/>
          </a:p>
          <a:p>
            <a:r>
              <a:rPr lang="en-US" dirty="0"/>
              <a:t>However, the two nuclei in a covalent bond vibrate back and forth. The bond length is thus the average distance between the two nuclei.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Polar or </a:t>
            </a:r>
            <a:r>
              <a:rPr lang="en-US" dirty="0" err="1"/>
              <a:t>NonPolar</a:t>
            </a:r>
            <a:endParaRPr lang="en-US" dirty="0"/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covalent bond in which the bonding electrons in the molecular orbital are shared equally is a </a:t>
            </a:r>
            <a:r>
              <a:rPr lang="en-US" b="1" dirty="0" err="1"/>
              <a:t>nonpolar</a:t>
            </a:r>
            <a:r>
              <a:rPr lang="en-US" b="1" dirty="0"/>
              <a:t> covalent bond.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/>
              <a:t>A covalent bond in which the bonding electrons in the molecular orbital are shared unequally is a </a:t>
            </a:r>
            <a:r>
              <a:rPr lang="en-US" b="1" dirty="0"/>
              <a:t>polar covalent bond.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7572" name="Picture 4" descr="06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685800"/>
            <a:ext cx="9525000" cy="44656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61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 err="1"/>
              <a:t>Electronegativity</a:t>
            </a:r>
            <a:endParaRPr lang="en-US" dirty="0"/>
          </a:p>
        </p:txBody>
      </p:sp>
      <p:sp>
        <p:nvSpPr>
          <p:cNvPr id="35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sz="2800" dirty="0"/>
              <a:t>A molecule in which one end has a partial positive charge and the other end has a partial negative charge is called a </a:t>
            </a:r>
            <a:r>
              <a:rPr lang="en-US" sz="2800" b="1" dirty="0"/>
              <a:t>dipole.</a:t>
            </a:r>
          </a:p>
          <a:p>
            <a:endParaRPr lang="en-US" sz="2800" b="1" dirty="0"/>
          </a:p>
          <a:p>
            <a:r>
              <a:rPr lang="en-US" sz="2800" dirty="0"/>
              <a:t>In a polar covalent bond, the shared pair of electrons is not transferred completely. Instead, it is more likely to be found near the more electronegative atom.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 err="1"/>
              <a:t>Electronegativity</a:t>
            </a:r>
            <a:endParaRPr lang="en-US" dirty="0"/>
          </a:p>
        </p:txBody>
      </p:sp>
      <p:sp>
        <p:nvSpPr>
          <p:cNvPr id="35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The symbol </a:t>
            </a:r>
            <a:r>
              <a:rPr lang="el-GR" i="1" dirty="0">
                <a:sym typeface="Symbol" pitchFamily="18" charset="2"/>
              </a:rPr>
              <a:t>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is used to mean partial.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 </a:t>
            </a:r>
            <a:r>
              <a:rPr lang="el-GR" i="1" dirty="0">
                <a:sym typeface="Symbol" pitchFamily="18" charset="2"/>
              </a:rPr>
              <a:t></a:t>
            </a:r>
            <a:r>
              <a:rPr lang="en-US" dirty="0">
                <a:sym typeface="Symbol" pitchFamily="18" charset="2"/>
              </a:rPr>
              <a:t>+ is used to show a partial positive charge 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 – is used to show a partial negative charge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3714" name="Picture 2" descr="06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4000" cy="59817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60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and Naming Molecules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552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02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Lewis Dot Diagrams</a:t>
            </a:r>
          </a:p>
        </p:txBody>
      </p:sp>
      <p:sp>
        <p:nvSpPr>
          <p:cNvPr id="35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Valence electrons</a:t>
            </a:r>
            <a:r>
              <a:rPr lang="en-US" sz="2800" dirty="0"/>
              <a:t> are the electrons in the outermost energy level of an atom.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b="1" dirty="0"/>
              <a:t>Lewis structure</a:t>
            </a:r>
            <a:r>
              <a:rPr lang="en-US" sz="2800" dirty="0"/>
              <a:t> is a structural formula in which valence electrons are represented by dots.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Lewis structures, dot pairs or dashes between two atomic symbols represent pairs in covalent bonds.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0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Chemical </a:t>
            </a:r>
            <a:r>
              <a:rPr lang="en-US" dirty="0" err="1"/>
              <a:t>Reacitivity</a:t>
            </a:r>
            <a:endParaRPr lang="en-US" dirty="0"/>
          </a:p>
        </p:txBody>
      </p:sp>
      <p:sp>
        <p:nvSpPr>
          <p:cNvPr id="35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dirty="0"/>
              <a:t>Neon is a noble gas.</a:t>
            </a:r>
          </a:p>
          <a:p>
            <a:endParaRPr lang="en-US" dirty="0"/>
          </a:p>
          <a:p>
            <a:r>
              <a:rPr lang="en-US" dirty="0"/>
              <a:t>The noble gases, which are found in Group 18 of the periodic table, show almost no chemical reactivity.</a:t>
            </a:r>
          </a:p>
          <a:p>
            <a:endParaRPr lang="en-US" dirty="0"/>
          </a:p>
          <a:p>
            <a:r>
              <a:rPr lang="en-US" dirty="0"/>
              <a:t>The noble gases have filled outer energy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5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Lewis Dot Diagrams</a:t>
            </a:r>
          </a:p>
        </p:txBody>
      </p:sp>
      <p:sp>
        <p:nvSpPr>
          <p:cNvPr id="35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An element with an octet of valence electrons has a stable configuration.</a:t>
            </a:r>
          </a:p>
          <a:p>
            <a:endParaRPr lang="en-US" dirty="0"/>
          </a:p>
          <a:p>
            <a:r>
              <a:rPr lang="en-US" dirty="0"/>
              <a:t>The tendency of bonded atoms to have octets of valence electrons is called the </a:t>
            </a:r>
            <a:r>
              <a:rPr lang="en-US" i="1" dirty="0"/>
              <a:t>octet rule.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73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Lewis Structures</a:t>
            </a:r>
          </a:p>
        </p:txBody>
      </p:sp>
      <p:sp>
        <p:nvSpPr>
          <p:cNvPr id="35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5029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single bond</a:t>
            </a:r>
            <a:r>
              <a:rPr lang="en-US" dirty="0"/>
              <a:t> is a covalent bond in which two atoms share one pair of electrons</a:t>
            </a:r>
          </a:p>
          <a:p>
            <a:endParaRPr lang="en-US" dirty="0"/>
          </a:p>
          <a:p>
            <a:r>
              <a:rPr lang="en-US" dirty="0"/>
              <a:t>The electrons can pair in any order. However, any unpaired electrons are usually filled in to show how they will form a covalent bond.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9431" name="AutoShap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Structure</a:t>
            </a:r>
          </a:p>
        </p:txBody>
      </p:sp>
      <p:pic>
        <p:nvPicPr>
          <p:cNvPr id="3559430" name="Picture 6" descr="06_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286000"/>
            <a:ext cx="8382000" cy="1314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Structure Example</a:t>
            </a:r>
          </a:p>
        </p:txBody>
      </p:sp>
      <p:sp>
        <p:nvSpPr>
          <p:cNvPr id="35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3058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>
                <a:latin typeface="Times New Roman" pitchFamily="18" charset="0"/>
              </a:rPr>
              <a:t>CH</a:t>
            </a:r>
            <a:r>
              <a:rPr lang="en-US" sz="4400" b="1" baseline="-25000">
                <a:latin typeface="Times New Roman" pitchFamily="18" charset="0"/>
              </a:rPr>
              <a:t>3</a:t>
            </a:r>
            <a:r>
              <a:rPr lang="en-US" sz="4400" b="1">
                <a:latin typeface="Times New Roman" pitchFamily="18" charset="0"/>
              </a:rPr>
              <a:t>I</a:t>
            </a:r>
          </a:p>
        </p:txBody>
      </p:sp>
      <p:pic>
        <p:nvPicPr>
          <p:cNvPr id="3563524" name="Picture 4" descr="06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3352800"/>
            <a:ext cx="8077200" cy="15128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6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Structure Example</a:t>
            </a:r>
          </a:p>
        </p:txBody>
      </p:sp>
      <p:pic>
        <p:nvPicPr>
          <p:cNvPr id="3566597" name="Picture 5" descr="0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" y="2362200"/>
            <a:ext cx="4076700" cy="4572000"/>
          </a:xfrm>
          <a:noFill/>
          <a:ln/>
        </p:spPr>
      </p:pic>
      <p:pic>
        <p:nvPicPr>
          <p:cNvPr id="3566599" name="Picture 7" descr="06_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83138" y="2362200"/>
            <a:ext cx="4360862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06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Structure (Multiple Bonds)</a:t>
            </a:r>
          </a:p>
        </p:txBody>
      </p:sp>
      <p:pic>
        <p:nvPicPr>
          <p:cNvPr id="3570693" name="Picture 5" descr="06_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362200"/>
            <a:ext cx="8305800" cy="1520825"/>
          </a:xfrm>
          <a:noFill/>
          <a:ln/>
        </p:spPr>
      </p:pic>
      <p:pic>
        <p:nvPicPr>
          <p:cNvPr id="3570695" name="Picture 7" descr="06_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" y="4376738"/>
            <a:ext cx="8382000" cy="11858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47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Naming Covalent Compounds</a:t>
            </a:r>
          </a:p>
        </p:txBody>
      </p:sp>
      <p:sp>
        <p:nvSpPr>
          <p:cNvPr id="35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first element named is usually the first one written in the formula.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second element named has the ending </a:t>
            </a:r>
            <a:r>
              <a:rPr lang="en-US" sz="2800" i="1" dirty="0"/>
              <a:t>-</a:t>
            </a:r>
            <a:r>
              <a:rPr lang="en-US" sz="2800" i="1" dirty="0" err="1"/>
              <a:t>ide</a:t>
            </a:r>
            <a:r>
              <a:rPr lang="en-US" sz="2800" i="1" dirty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Unlike the names for ionic compounds, the names for covalent compounds must often distinguish between two different molecules made of the same elements.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8295" name="Picture 7" descr="06_20"/>
          <p:cNvPicPr>
            <a:picLocks noChangeAspect="1" noChangeArrowheads="1"/>
          </p:cNvPicPr>
          <p:nvPr/>
        </p:nvPicPr>
        <p:blipFill>
          <a:blip r:embed="rId3" cstate="print"/>
          <a:srcRect r="56532"/>
          <a:stretch>
            <a:fillRect/>
          </a:stretch>
        </p:blipFill>
        <p:spPr bwMode="auto">
          <a:xfrm>
            <a:off x="-304800" y="-228600"/>
            <a:ext cx="9677400" cy="7467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68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Molecular Shape</a:t>
            </a:r>
          </a:p>
        </p:txBody>
      </p:sp>
      <p:sp>
        <p:nvSpPr>
          <p:cNvPr id="35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valence shell electron pair repulsion (VSEPR) theory</a:t>
            </a:r>
            <a:r>
              <a:rPr lang="en-US" dirty="0"/>
              <a:t> is a theory that predicts some molecular shapes based on the idea that pairs of valence electrons surrounding an atom repel each other.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Molecular Shape</a:t>
            </a:r>
          </a:p>
        </p:txBody>
      </p:sp>
      <p:sp>
        <p:nvSpPr>
          <p:cNvPr id="35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According to the VSEPR theory, the shape of a molecule is determined by the valence electrons surrounding the central atom.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Electron pairs are negative, so they repel each other.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Therefore, the shared pairs that form different bonds repel each other and remain as far apart as possible.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/>
              <a:t>Octet Rule</a:t>
            </a:r>
          </a:p>
        </p:txBody>
      </p:sp>
      <p:sp>
        <p:nvSpPr>
          <p:cNvPr id="35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dirty="0"/>
              <a:t>In most chemical reactions, atoms tend to match the s and p electron configurations of the noble gases.</a:t>
            </a:r>
          </a:p>
          <a:p>
            <a:endParaRPr lang="en-US" dirty="0"/>
          </a:p>
          <a:p>
            <a:r>
              <a:rPr lang="en-US" dirty="0"/>
              <a:t>This tendency to have either empty outer energy levels or full outer energy levels</a:t>
            </a:r>
            <a:r>
              <a:rPr lang="en-US" b="1" dirty="0"/>
              <a:t> </a:t>
            </a:r>
            <a:r>
              <a:rPr lang="en-US" dirty="0"/>
              <a:t>of eight electrons is called the </a:t>
            </a:r>
            <a:r>
              <a:rPr lang="en-US" b="1" dirty="0"/>
              <a:t>octet rule.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0580" name="Picture 4" descr="06_28"/>
          <p:cNvPicPr>
            <a:picLocks noChangeAspect="1" noChangeArrowheads="1"/>
          </p:cNvPicPr>
          <p:nvPr/>
        </p:nvPicPr>
        <p:blipFill>
          <a:blip r:embed="rId3" cstate="print"/>
          <a:srcRect b="64032"/>
          <a:stretch>
            <a:fillRect/>
          </a:stretch>
        </p:blipFill>
        <p:spPr bwMode="auto">
          <a:xfrm>
            <a:off x="-76200" y="914400"/>
            <a:ext cx="9144000" cy="44656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0932" name="Picture 4" descr="06_28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 t="58856"/>
          <a:stretch>
            <a:fillRect/>
          </a:stretch>
        </p:blipFill>
        <p:spPr>
          <a:xfrm>
            <a:off x="0" y="0"/>
            <a:ext cx="8763000" cy="684212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41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Valence Electrons</a:t>
            </a:r>
          </a:p>
        </p:txBody>
      </p:sp>
      <p:sp>
        <p:nvSpPr>
          <p:cNvPr id="35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Potassium after it loses one electron has the same electron configuration</a:t>
            </a:r>
            <a:r>
              <a:rPr lang="en-US" sz="2800" b="1" dirty="0"/>
              <a:t> </a:t>
            </a:r>
            <a:r>
              <a:rPr lang="en-US" sz="2800" dirty="0"/>
              <a:t>as chlorine after it gains one.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atoms of many elements become stable by achieving the electron configuration of a noble gas.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electrons in the outer energy level are known as </a:t>
            </a:r>
            <a:r>
              <a:rPr lang="en-US" sz="2800" i="1" dirty="0"/>
              <a:t>valence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6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Valence Electrons</a:t>
            </a:r>
          </a:p>
        </p:txBody>
      </p:sp>
      <p:sp>
        <p:nvSpPr>
          <p:cNvPr id="35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5105400"/>
          </a:xfrm>
        </p:spPr>
        <p:txBody>
          <a:bodyPr/>
          <a:lstStyle/>
          <a:p>
            <a:r>
              <a:rPr lang="en-US" sz="2800" dirty="0"/>
              <a:t>All atoms are uncharged because they have equal numbers of protons and electrons.</a:t>
            </a:r>
          </a:p>
          <a:p>
            <a:endParaRPr lang="en-US" sz="2800" dirty="0"/>
          </a:p>
          <a:p>
            <a:r>
              <a:rPr lang="en-US" sz="2800" dirty="0"/>
              <a:t>For example, a potassium atom has 19 protons and 19 electrons.</a:t>
            </a:r>
          </a:p>
          <a:p>
            <a:r>
              <a:rPr lang="en-US" sz="2800" dirty="0"/>
              <a:t>After giving up one electron, potassium still has 19 protons but only 18 electrons.</a:t>
            </a:r>
          </a:p>
          <a:p>
            <a:r>
              <a:rPr lang="en-US" sz="2800" dirty="0"/>
              <a:t>Because the numbers are not the same, there is a net electrical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82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dirty="0"/>
              <a:t>Ions</a:t>
            </a:r>
          </a:p>
        </p:txBody>
      </p:sp>
      <p:sp>
        <p:nvSpPr>
          <p:cNvPr id="35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305800" cy="5257800"/>
          </a:xfrm>
        </p:spPr>
        <p:txBody>
          <a:bodyPr/>
          <a:lstStyle/>
          <a:p>
            <a:r>
              <a:rPr lang="en-US" sz="2800" dirty="0"/>
              <a:t>An </a:t>
            </a:r>
            <a:r>
              <a:rPr lang="en-US" sz="2800" b="1" dirty="0"/>
              <a:t>ion</a:t>
            </a:r>
            <a:r>
              <a:rPr lang="en-US" sz="2800" dirty="0"/>
              <a:t> is an atom, radical, or molecule that has gained or lost one or more electrons and has a negative or positive charge.</a:t>
            </a:r>
          </a:p>
          <a:p>
            <a:endParaRPr lang="en-US" sz="2800" dirty="0"/>
          </a:p>
          <a:p>
            <a:r>
              <a:rPr lang="en-US" sz="2800" dirty="0"/>
              <a:t>An ion with a positive charge is called a </a:t>
            </a:r>
            <a:r>
              <a:rPr lang="en-US" sz="2800" b="1" dirty="0" err="1"/>
              <a:t>cation</a:t>
            </a:r>
            <a:r>
              <a:rPr lang="en-US" sz="2800" b="1" dirty="0"/>
              <a:t>.</a:t>
            </a:r>
          </a:p>
          <a:p>
            <a:endParaRPr lang="en-US" sz="2800" b="1" dirty="0"/>
          </a:p>
          <a:p>
            <a:r>
              <a:rPr lang="en-US" sz="2800" dirty="0"/>
              <a:t>An ion with a negative charge is called an </a:t>
            </a:r>
            <a:r>
              <a:rPr lang="en-US" sz="2800" b="1" dirty="0"/>
              <a:t>anion.</a:t>
            </a:r>
            <a:endParaRPr lang="en-US" sz="2800" dirty="0"/>
          </a:p>
        </p:txBody>
      </p:sp>
      <p:pic>
        <p:nvPicPr>
          <p:cNvPr id="3508228" name="nacl.wma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144000" y="5410200"/>
            <a:ext cx="304800" cy="3048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399" fill="hold"/>
                                        <p:tgtEl>
                                          <p:spTgt spid="3508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0822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3348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Bonding and Salts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5133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12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 dirty="0"/>
              <a:t>Ionic Bonding</a:t>
            </a:r>
          </a:p>
        </p:txBody>
      </p:sp>
      <p:sp>
        <p:nvSpPr>
          <p:cNvPr id="35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4495800"/>
          </a:xfrm>
        </p:spPr>
        <p:txBody>
          <a:bodyPr/>
          <a:lstStyle/>
          <a:p>
            <a:r>
              <a:rPr lang="en-US" dirty="0"/>
              <a:t>The force of attraction between the 1+ charge on the sodium </a:t>
            </a:r>
            <a:r>
              <a:rPr lang="en-US" dirty="0" err="1"/>
              <a:t>cation</a:t>
            </a:r>
            <a:r>
              <a:rPr lang="en-US" dirty="0"/>
              <a:t> and the 1</a:t>
            </a:r>
            <a:r>
              <a:rPr lang="en-US" dirty="0">
                <a:sym typeface="Symbol" pitchFamily="18" charset="2"/>
              </a:rPr>
              <a:t></a:t>
            </a:r>
            <a:r>
              <a:rPr lang="en-US" dirty="0"/>
              <a:t> charge on the chloride anion creates the ionic bond in sodium chloride. </a:t>
            </a:r>
          </a:p>
          <a:p>
            <a:endParaRPr lang="en-US" dirty="0"/>
          </a:p>
          <a:p>
            <a:r>
              <a:rPr lang="en-US" dirty="0"/>
              <a:t>Sodium chloride is a </a:t>
            </a:r>
            <a:r>
              <a:rPr lang="en-US" b="1" dirty="0"/>
              <a:t>salt,</a:t>
            </a:r>
            <a:r>
              <a:rPr lang="en-US" dirty="0"/>
              <a:t> the scientific name given to many different ionic compounds.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apsules">
  <a:themeElements>
    <a:clrScheme name="1_Capsules 9">
      <a:dk1>
        <a:srgbClr val="000000"/>
      </a:dk1>
      <a:lt1>
        <a:srgbClr val="FFFFFF"/>
      </a:lt1>
      <a:dk2>
        <a:srgbClr val="0033CC"/>
      </a:dk2>
      <a:lt2>
        <a:srgbClr val="FFFF00"/>
      </a:lt2>
      <a:accent1>
        <a:srgbClr val="0033CC"/>
      </a:accent1>
      <a:accent2>
        <a:srgbClr val="FFFF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E700"/>
      </a:accent6>
      <a:hlink>
        <a:srgbClr val="0000FF"/>
      </a:hlink>
      <a:folHlink>
        <a:srgbClr val="FFFF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FFFF00"/>
        </a:lt2>
        <a:accent1>
          <a:srgbClr val="0033CC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E700"/>
        </a:accent6>
        <a:hlink>
          <a:srgbClr val="0000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17694</TotalTime>
  <Words>1066</Words>
  <Application>Microsoft Office PowerPoint</Application>
  <PresentationFormat>On-screen Show (4:3)</PresentationFormat>
  <Paragraphs>121</Paragraphs>
  <Slides>41</Slides>
  <Notes>41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  <vt:variant>
        <vt:lpstr>Custom Shows</vt:lpstr>
      </vt:variant>
      <vt:variant>
        <vt:i4>13</vt:i4>
      </vt:variant>
    </vt:vector>
  </HeadingPairs>
  <TitlesOfParts>
    <vt:vector size="55" baseType="lpstr">
      <vt:lpstr>1_Capsules</vt:lpstr>
      <vt:lpstr>Simple Ions </vt:lpstr>
      <vt:lpstr>Chemical Reactivity</vt:lpstr>
      <vt:lpstr>Chemical Reacitivity</vt:lpstr>
      <vt:lpstr>Octet Rule</vt:lpstr>
      <vt:lpstr>Valence Electrons</vt:lpstr>
      <vt:lpstr>Valence Electrons</vt:lpstr>
      <vt:lpstr>Ions</vt:lpstr>
      <vt:lpstr>Ionic Bonding and Salts </vt:lpstr>
      <vt:lpstr>Ionic Bonding</vt:lpstr>
      <vt:lpstr>Salts</vt:lpstr>
      <vt:lpstr>Salts</vt:lpstr>
      <vt:lpstr>Names and Formulas of Ionic Compounds </vt:lpstr>
      <vt:lpstr>Naming Ionic Compounds</vt:lpstr>
      <vt:lpstr>More than two elements</vt:lpstr>
      <vt:lpstr>Naming Polyatomics</vt:lpstr>
      <vt:lpstr>Covalent Bonds </vt:lpstr>
      <vt:lpstr>Sharing Electrons</vt:lpstr>
      <vt:lpstr>Sharing Electrons</vt:lpstr>
      <vt:lpstr>Slide 19</vt:lpstr>
      <vt:lpstr>Slide 20</vt:lpstr>
      <vt:lpstr>Slide 21</vt:lpstr>
      <vt:lpstr>Stability</vt:lpstr>
      <vt:lpstr>Polar or NonPolar</vt:lpstr>
      <vt:lpstr>Slide 24</vt:lpstr>
      <vt:lpstr>Electronegativity</vt:lpstr>
      <vt:lpstr>Electronegativity</vt:lpstr>
      <vt:lpstr>Slide 27</vt:lpstr>
      <vt:lpstr>Drawing and Naming Molecules </vt:lpstr>
      <vt:lpstr>Lewis Dot Diagrams</vt:lpstr>
      <vt:lpstr>Lewis Dot Diagrams</vt:lpstr>
      <vt:lpstr>Lewis Structures</vt:lpstr>
      <vt:lpstr>Lewis Structure</vt:lpstr>
      <vt:lpstr>Lewis Structure Example</vt:lpstr>
      <vt:lpstr>Lewis Structure Example</vt:lpstr>
      <vt:lpstr>Lewis Structure (Multiple Bonds)</vt:lpstr>
      <vt:lpstr>Naming Covalent Compounds</vt:lpstr>
      <vt:lpstr>Slide 37</vt:lpstr>
      <vt:lpstr>Molecular Shape</vt:lpstr>
      <vt:lpstr>Molecular Shape</vt:lpstr>
      <vt:lpstr>Slide 40</vt:lpstr>
      <vt:lpstr>Slide 41</vt:lpstr>
      <vt:lpstr>Transparencies</vt:lpstr>
      <vt:lpstr>Bellringers</vt:lpstr>
      <vt:lpstr>Chapter Presentation</vt:lpstr>
      <vt:lpstr>Image and Activity Bank</vt:lpstr>
      <vt:lpstr>Quotes</vt:lpstr>
      <vt:lpstr>Chapter Menu</vt:lpstr>
      <vt:lpstr>Lesson 1</vt:lpstr>
      <vt:lpstr>Lesson 2</vt:lpstr>
      <vt:lpstr>Lesson 3</vt:lpstr>
      <vt:lpstr>Lesson 4</vt:lpstr>
      <vt:lpstr>Visual Concepts</vt:lpstr>
      <vt:lpstr>Sample Problems</vt:lpstr>
      <vt:lpstr>Standardized Test Prep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Morrison</dc:creator>
  <cp:lastModifiedBy>Morrison</cp:lastModifiedBy>
  <cp:revision>1139</cp:revision>
  <cp:lastPrinted>2004-02-20T14:12:55Z</cp:lastPrinted>
  <dcterms:modified xsi:type="dcterms:W3CDTF">2012-09-09T22:54:41Z</dcterms:modified>
</cp:coreProperties>
</file>