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296A"/>
    <a:srgbClr val="CC1E64"/>
    <a:srgbClr val="FF4802"/>
    <a:srgbClr val="82AEF0"/>
    <a:srgbClr val="FF686B"/>
    <a:srgbClr val="FF5902"/>
    <a:srgbClr val="8AB8FF"/>
    <a:srgbClr val="FF6E71"/>
    <a:srgbClr val="FF5206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2216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ACF02-1FE1-0E42-86F3-EE4B0AA057C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A6A93-CD51-E84C-A1CC-B8ECAA0F5F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A6A93-CD51-E84C-A1CC-B8ECAA0F5F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048F-FE47-A54E-B427-248740BFA6F0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21AC-B5AB-D54B-A9BA-41C1708D5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mcleod:Desktop:SNC2D_02_11a_Acids_and_Bases.doc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Acids and Bases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an Acid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React a </a:t>
            </a:r>
            <a:r>
              <a:rPr lang="en-US" sz="2800" b="1" dirty="0" smtClean="0"/>
              <a:t>non-metal oxide </a:t>
            </a:r>
            <a:r>
              <a:rPr lang="en-US" sz="2800" dirty="0" smtClean="0"/>
              <a:t>with water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e.g., sulfur trioxide + water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sulfuric acid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2800" dirty="0" smtClean="0">
                <a:sym typeface="Wingdings"/>
              </a:rPr>
              <a:t>				SO</a:t>
            </a:r>
            <a:r>
              <a:rPr lang="en-US" sz="2800" baseline="-25000" dirty="0" smtClean="0">
                <a:sym typeface="Wingdings"/>
              </a:rPr>
              <a:t>3 (</a:t>
            </a:r>
            <a:r>
              <a:rPr lang="en-US" sz="2800" baseline="-25000" dirty="0" err="1" smtClean="0">
                <a:sym typeface="Wingdings"/>
              </a:rPr>
              <a:t>g</a:t>
            </a:r>
            <a:r>
              <a:rPr lang="en-US" sz="2800" baseline="-25000" dirty="0" smtClean="0">
                <a:sym typeface="Wingdings"/>
              </a:rPr>
              <a:t>)</a:t>
            </a:r>
            <a:r>
              <a:rPr lang="en-US" sz="2800" dirty="0" smtClean="0">
                <a:sym typeface="Wingdings"/>
              </a:rPr>
              <a:t>   +   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 </a:t>
            </a:r>
            <a:r>
              <a:rPr lang="en-US" sz="2800" baseline="-25000" dirty="0" smtClean="0">
                <a:sym typeface="Wingdings"/>
              </a:rPr>
              <a:t>(</a:t>
            </a:r>
            <a:r>
              <a:rPr lang="en-US" sz="2800" baseline="-25000" dirty="0" err="1" smtClean="0">
                <a:sym typeface="Wingdings"/>
              </a:rPr>
              <a:t>l</a:t>
            </a:r>
            <a:r>
              <a:rPr lang="en-US" sz="2800" baseline="-25000" dirty="0" smtClean="0">
                <a:sym typeface="Wingdings"/>
              </a:rPr>
              <a:t>)</a:t>
            </a:r>
            <a:r>
              <a:rPr lang="en-US" sz="2800" dirty="0" smtClean="0">
                <a:sym typeface="Wingdings"/>
              </a:rPr>
              <a:t>  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  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SO</a:t>
            </a:r>
            <a:r>
              <a:rPr lang="en-US" sz="2800" baseline="-25000" dirty="0" smtClean="0">
                <a:sym typeface="Wingdings"/>
              </a:rPr>
              <a:t>4 (</a:t>
            </a:r>
            <a:r>
              <a:rPr lang="en-US" sz="2800" baseline="-25000" dirty="0" err="1" smtClean="0">
                <a:sym typeface="Wingdings"/>
              </a:rPr>
              <a:t>aq</a:t>
            </a:r>
            <a:r>
              <a:rPr lang="en-US" sz="2800" baseline="-25000" dirty="0" smtClean="0">
                <a:sym typeface="Wingdings"/>
              </a:rPr>
              <a:t>)</a:t>
            </a:r>
            <a:endParaRPr lang="en-US" sz="2800" baseline="-25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00400" y="5181600"/>
            <a:ext cx="5486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Did you know:  this occurs in our atmosphere as the result of industrial smoke emissions and produces acid rain?!</a:t>
            </a: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Base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React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oxide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water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calcium oxide + water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calcium hydroxide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				</a:t>
            </a:r>
            <a:r>
              <a:rPr lang="en-US" sz="2800" dirty="0" smtClean="0">
                <a:sym typeface="Wingdings"/>
              </a:rPr>
              <a:t>Ca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(</a:t>
            </a:r>
            <a:r>
              <a:rPr lang="en-US" sz="2800" baseline="-25000" dirty="0" err="1" smtClean="0">
                <a:sym typeface="Wingdings"/>
              </a:rPr>
              <a:t>s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  +    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O 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(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l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    Ca(OH)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2 (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aq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)</a:t>
            </a:r>
            <a:endParaRPr kumimoji="0" lang="en-US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276672"/>
            <a:ext cx="868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tx2"/>
                </a:solidFill>
              </a:rPr>
              <a:t>Did you know:  calcium hydroxide is also called “lime” and can be used to neutralize the effects of acid rain in lakes?! </a:t>
            </a:r>
          </a:p>
          <a:p>
            <a:pPr algn="r"/>
            <a:r>
              <a:rPr lang="en-US" sz="2400" i="1" dirty="0" smtClean="0">
                <a:solidFill>
                  <a:schemeClr val="tx2"/>
                </a:solidFill>
              </a:rPr>
              <a:t>(The problem is, it’s not practical as it is costly and time-consuming).</a:t>
            </a:r>
            <a:endParaRPr lang="en-US" sz="2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Acids and bases react together to form </a:t>
            </a:r>
            <a:r>
              <a:rPr lang="en-US" sz="2800" b="1" dirty="0" smtClean="0"/>
              <a:t>water</a:t>
            </a:r>
            <a:r>
              <a:rPr lang="en-US" sz="2800" dirty="0" smtClean="0"/>
              <a:t>, which is </a:t>
            </a:r>
            <a:r>
              <a:rPr lang="en-US" sz="2800" dirty="0" smtClean="0">
                <a:solidFill>
                  <a:srgbClr val="660066"/>
                </a:solidFill>
              </a:rPr>
              <a:t>neutral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other product of neutralization is a </a:t>
            </a:r>
            <a:r>
              <a:rPr lang="en-US" sz="2800" b="1" dirty="0" smtClean="0"/>
              <a:t>salt</a:t>
            </a:r>
            <a:r>
              <a:rPr lang="en-US" sz="2800" dirty="0" smtClean="0"/>
              <a:t> (an ionic compound) that forms from the remaining elements.</a:t>
            </a:r>
          </a:p>
          <a:p>
            <a:pPr>
              <a:buNone/>
            </a:pPr>
            <a:r>
              <a:rPr lang="en-US" sz="2800" dirty="0" smtClean="0"/>
              <a:t>e.g.,  </a:t>
            </a:r>
            <a:r>
              <a:rPr lang="en-US" sz="2800" i="1" dirty="0" smtClean="0"/>
              <a:t>hydrochloric acid + magnesium hydroxide:</a:t>
            </a:r>
          </a:p>
          <a:p>
            <a:pPr>
              <a:buNone/>
            </a:pPr>
            <a:r>
              <a:rPr lang="en-US" sz="2800" i="1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		2 </a:t>
            </a:r>
            <a:r>
              <a:rPr lang="en-US" sz="2800" dirty="0" err="1" smtClean="0"/>
              <a:t>HCl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 </a:t>
            </a:r>
            <a:r>
              <a:rPr lang="en-US" sz="2800" dirty="0" smtClean="0"/>
              <a:t>+   Mg(OH)</a:t>
            </a:r>
            <a:r>
              <a:rPr lang="en-US" sz="2800" baseline="-25000" dirty="0" smtClean="0"/>
              <a:t>2 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 2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O </a:t>
            </a:r>
            <a:r>
              <a:rPr lang="en-US" sz="2800" baseline="-25000" dirty="0" smtClean="0">
                <a:sym typeface="Wingdings"/>
              </a:rPr>
              <a:t>(</a:t>
            </a:r>
            <a:r>
              <a:rPr lang="en-US" sz="2800" baseline="-25000" dirty="0" err="1" smtClean="0">
                <a:sym typeface="Wingdings"/>
              </a:rPr>
              <a:t>l</a:t>
            </a:r>
            <a:r>
              <a:rPr lang="en-US" sz="2800" baseline="-25000" dirty="0" smtClean="0">
                <a:sym typeface="Wingdings"/>
              </a:rPr>
              <a:t>)</a:t>
            </a:r>
            <a:r>
              <a:rPr lang="en-US" sz="2800" dirty="0" smtClean="0">
                <a:sym typeface="Wingdings"/>
              </a:rPr>
              <a:t>   +   MgCl</a:t>
            </a:r>
            <a:r>
              <a:rPr lang="en-US" sz="2800" baseline="-25000" dirty="0" smtClean="0">
                <a:sym typeface="Wingdings"/>
              </a:rPr>
              <a:t>2 (</a:t>
            </a:r>
            <a:r>
              <a:rPr lang="en-US" sz="2800" baseline="-25000" dirty="0" err="1" smtClean="0">
                <a:sym typeface="Wingdings"/>
              </a:rPr>
              <a:t>aq</a:t>
            </a:r>
            <a:r>
              <a:rPr lang="en-US" sz="2800" baseline="-25000" dirty="0" smtClean="0">
                <a:sym typeface="Wingdings"/>
              </a:rPr>
              <a:t>)</a:t>
            </a:r>
          </a:p>
          <a:p>
            <a:pPr>
              <a:buNone/>
            </a:pPr>
            <a:r>
              <a:rPr lang="en-US" sz="2800" baseline="-25000" dirty="0" smtClean="0">
                <a:sym typeface="Wingdings"/>
              </a:rPr>
              <a:t>	</a:t>
            </a:r>
          </a:p>
          <a:p>
            <a:pPr>
              <a:buNone/>
            </a:pPr>
            <a:r>
              <a:rPr lang="en-US" sz="2800" dirty="0" smtClean="0">
                <a:sym typeface="Wingdings"/>
              </a:rPr>
              <a:t>		 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acid</a:t>
            </a:r>
            <a:r>
              <a:rPr lang="en-US" sz="2800" dirty="0" smtClean="0">
                <a:sym typeface="Wingdings"/>
              </a:rPr>
              <a:t>			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base</a:t>
            </a:r>
            <a:r>
              <a:rPr lang="en-US" sz="2800" dirty="0" smtClean="0">
                <a:sym typeface="Wingdings"/>
              </a:rPr>
              <a:t>				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water			salt</a:t>
            </a:r>
          </a:p>
          <a:p>
            <a:pPr>
              <a:buNone/>
            </a:pPr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A neutralization reaction is a special kind of </a:t>
            </a:r>
            <a:r>
              <a:rPr lang="en-US" sz="2800" u="sng" dirty="0" smtClean="0">
                <a:sym typeface="Wingdings"/>
              </a:rPr>
              <a:t>double displacement reaction</a:t>
            </a:r>
            <a:r>
              <a:rPr lang="en-US" sz="2800" dirty="0" smtClean="0">
                <a:sym typeface="Wingdings"/>
              </a:rPr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170427" y="1752600"/>
            <a:ext cx="5000766" cy="3214778"/>
            <a:chOff x="2527" y="3270"/>
            <a:chExt cx="5169" cy="334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7" y="3270"/>
              <a:ext cx="5169" cy="3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939" y="6249"/>
              <a:ext cx="55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-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619" y="3456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635" y="3642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742" y="3363"/>
              <a:ext cx="462" cy="31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WATER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296" y="4935"/>
              <a:ext cx="2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619" y="4898"/>
              <a:ext cx="2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527" y="4627"/>
              <a:ext cx="83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Acid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Base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296" y="4647"/>
              <a:ext cx="1623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Acidic Solution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Basic Solution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896" y="3920"/>
              <a:ext cx="462" cy="4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989" y="4013"/>
              <a:ext cx="36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+</a:t>
              </a: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 rot="226849">
              <a:off x="3898" y="4114"/>
              <a:ext cx="462" cy="4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7050" y="5128"/>
              <a:ext cx="646" cy="6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5481" y="5686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6219" y="5221"/>
              <a:ext cx="646" cy="65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988" y="4211"/>
              <a:ext cx="37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+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804" y="5965"/>
              <a:ext cx="646" cy="6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527" y="5593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3451" y="5225"/>
              <a:ext cx="1006" cy="1023"/>
              <a:chOff x="1344" y="2256"/>
              <a:chExt cx="523" cy="528"/>
            </a:xfrm>
          </p:grpSpPr>
          <p:sp>
            <p:nvSpPr>
              <p:cNvPr id="33" name="Text Box 22"/>
              <p:cNvSpPr txBox="1">
                <a:spLocks noChangeArrowheads="1"/>
              </p:cNvSpPr>
              <p:nvPr/>
            </p:nvSpPr>
            <p:spPr bwMode="auto">
              <a:xfrm>
                <a:off x="1579" y="2587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  <a:ea typeface="Times New Roman" charset="0"/>
                  </a:rPr>
                  <a:t>OH</a:t>
                </a:r>
                <a:r>
                  <a:rPr kumimoji="0" lang="en-US" sz="1400" b="0" i="0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  <a:ea typeface="Times New Roman" charset="0"/>
                  </a:rPr>
                  <a:t>-</a:t>
                </a:r>
              </a:p>
            </p:txBody>
          </p:sp>
          <p:sp>
            <p:nvSpPr>
              <p:cNvPr id="34" name="Oval 23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36" cy="3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35" name="Oval 24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6865" y="5872"/>
              <a:ext cx="646" cy="650"/>
            </a:xfrm>
            <a:prstGeom prst="ellipse">
              <a:avLst/>
            </a:prstGeom>
            <a:solidFill>
              <a:srgbClr val="F7964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573" y="5872"/>
              <a:ext cx="55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-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7142" y="5314"/>
              <a:ext cx="55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-</a:t>
              </a: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 rot="226849">
              <a:off x="5573" y="3828"/>
              <a:ext cx="462" cy="4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5665" y="3920"/>
              <a:ext cx="3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+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 rot="226849">
              <a:off x="7142" y="3456"/>
              <a:ext cx="462" cy="4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7234" y="3549"/>
              <a:ext cx="37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</a:t>
              </a:r>
              <a:r>
                <a:rPr kumimoji="0" lang="en-US" sz="1400" b="0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+</a:t>
              </a:r>
            </a:p>
          </p:txBody>
        </p:sp>
        <p:sp>
          <p:nvSpPr>
            <p:cNvPr id="31" name="Oval 32"/>
            <p:cNvSpPr>
              <a:spLocks noChangeArrowheads="1"/>
            </p:cNvSpPr>
            <p:nvPr/>
          </p:nvSpPr>
          <p:spPr bwMode="auto">
            <a:xfrm>
              <a:off x="6127" y="3270"/>
              <a:ext cx="646" cy="650"/>
            </a:xfrm>
            <a:prstGeom prst="ellipse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32" name="Oval 33"/>
            <p:cNvSpPr>
              <a:spLocks noChangeArrowheads="1"/>
            </p:cNvSpPr>
            <p:nvPr/>
          </p:nvSpPr>
          <p:spPr bwMode="auto">
            <a:xfrm>
              <a:off x="6681" y="4106"/>
              <a:ext cx="646" cy="651"/>
            </a:xfrm>
            <a:prstGeom prst="ellipse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30187" y="1981200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Cl</a:t>
            </a:r>
            <a:r>
              <a:rPr lang="en-US" baseline="30000" dirty="0" smtClean="0">
                <a:solidFill>
                  <a:schemeClr val="accent3"/>
                </a:solidFill>
              </a:rPr>
              <a:t>-</a:t>
            </a:r>
            <a:endParaRPr lang="en-US" baseline="30000" dirty="0">
              <a:solidFill>
                <a:schemeClr val="accent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3803" y="2206881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/>
                </a:solidFill>
              </a:rPr>
              <a:t>Cl</a:t>
            </a:r>
            <a:r>
              <a:rPr lang="en-US" baseline="30000" dirty="0" smtClean="0">
                <a:solidFill>
                  <a:schemeClr val="accent3"/>
                </a:solidFill>
              </a:rPr>
              <a:t>-</a:t>
            </a:r>
            <a:endParaRPr lang="en-US" baseline="30000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42265" y="1841979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4326478" y="2687440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Cl</a:t>
            </a:r>
            <a:r>
              <a:rPr lang="en-US" baseline="30000" dirty="0" smtClean="0">
                <a:solidFill>
                  <a:srgbClr val="000000"/>
                </a:solidFill>
              </a:rPr>
              <a:t>-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" y="4074544"/>
            <a:ext cx="8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Na</a:t>
            </a:r>
            <a:r>
              <a:rPr lang="en-US" baseline="30000" dirty="0" smtClean="0">
                <a:solidFill>
                  <a:schemeClr val="accent6"/>
                </a:solidFill>
              </a:rPr>
              <a:t>+</a:t>
            </a:r>
            <a:endParaRPr lang="en-US" baseline="30000" dirty="0">
              <a:solidFill>
                <a:schemeClr val="accent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04987" y="3717026"/>
            <a:ext cx="8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Na</a:t>
            </a:r>
            <a:r>
              <a:rPr lang="en-US" baseline="30000" dirty="0" smtClean="0">
                <a:solidFill>
                  <a:schemeClr val="accent6"/>
                </a:solidFill>
              </a:rPr>
              <a:t>+</a:t>
            </a:r>
            <a:endParaRPr lang="en-US" baseline="30000" dirty="0">
              <a:solidFill>
                <a:schemeClr val="accent6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22661" y="3717026"/>
            <a:ext cx="8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19600" y="4343400"/>
            <a:ext cx="8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</a:t>
            </a:r>
            <a:r>
              <a:rPr lang="en-US" baseline="30000" dirty="0" smtClean="0">
                <a:solidFill>
                  <a:srgbClr val="000000"/>
                </a:solidFill>
              </a:rPr>
              <a:t>+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45" name="Right Brace 44"/>
          <p:cNvSpPr/>
          <p:nvPr/>
        </p:nvSpPr>
        <p:spPr>
          <a:xfrm>
            <a:off x="5410200" y="1841979"/>
            <a:ext cx="457200" cy="3125399"/>
          </a:xfrm>
          <a:prstGeom prst="rightBrace">
            <a:avLst>
              <a:gd name="adj1" fmla="val 8333"/>
              <a:gd name="adj2" fmla="val 4960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>
            <a:off x="6477001" y="1930398"/>
            <a:ext cx="624975" cy="6256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7101975" y="3935009"/>
            <a:ext cx="624975" cy="6256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8" name="Oval 30"/>
          <p:cNvSpPr>
            <a:spLocks noChangeArrowheads="1"/>
          </p:cNvSpPr>
          <p:nvPr/>
        </p:nvSpPr>
        <p:spPr bwMode="auto">
          <a:xfrm rot="226849">
            <a:off x="6110217" y="2034989"/>
            <a:ext cx="446963" cy="4459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49" name="Oval 30"/>
          <p:cNvSpPr>
            <a:spLocks noChangeArrowheads="1"/>
          </p:cNvSpPr>
          <p:nvPr/>
        </p:nvSpPr>
        <p:spPr bwMode="auto">
          <a:xfrm rot="226849">
            <a:off x="6643617" y="1614452"/>
            <a:ext cx="446963" cy="4459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0" name="Oval 30"/>
          <p:cNvSpPr>
            <a:spLocks noChangeArrowheads="1"/>
          </p:cNvSpPr>
          <p:nvPr/>
        </p:nvSpPr>
        <p:spPr bwMode="auto">
          <a:xfrm rot="226849">
            <a:off x="6777820" y="3999416"/>
            <a:ext cx="446963" cy="4459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1" name="Oval 30"/>
          <p:cNvSpPr>
            <a:spLocks noChangeArrowheads="1"/>
          </p:cNvSpPr>
          <p:nvPr/>
        </p:nvSpPr>
        <p:spPr bwMode="auto">
          <a:xfrm rot="226849">
            <a:off x="7177017" y="4416612"/>
            <a:ext cx="446963" cy="4459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4" name="Oval 33"/>
          <p:cNvSpPr>
            <a:spLocks noChangeArrowheads="1"/>
          </p:cNvSpPr>
          <p:nvPr/>
        </p:nvSpPr>
        <p:spPr bwMode="auto">
          <a:xfrm>
            <a:off x="6537825" y="3091370"/>
            <a:ext cx="624975" cy="625656"/>
          </a:xfrm>
          <a:prstGeom prst="ellipse">
            <a:avLst/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5" name="Oval 33"/>
          <p:cNvSpPr>
            <a:spLocks noChangeArrowheads="1"/>
          </p:cNvSpPr>
          <p:nvPr/>
        </p:nvSpPr>
        <p:spPr bwMode="auto">
          <a:xfrm>
            <a:off x="7772400" y="2182349"/>
            <a:ext cx="624975" cy="625656"/>
          </a:xfrm>
          <a:prstGeom prst="ellipse">
            <a:avLst/>
          </a:prstGeom>
          <a:solidFill>
            <a:srgbClr val="9BBB5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6" name="Oval 25"/>
          <p:cNvSpPr>
            <a:spLocks noChangeArrowheads="1"/>
          </p:cNvSpPr>
          <p:nvPr/>
        </p:nvSpPr>
        <p:spPr bwMode="auto">
          <a:xfrm>
            <a:off x="6096000" y="3352800"/>
            <a:ext cx="624975" cy="624695"/>
          </a:xfrm>
          <a:prstGeom prst="ellipse">
            <a:avLst/>
          </a:prstGeom>
          <a:solidFill>
            <a:srgbClr val="F7964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8077200" y="2583252"/>
            <a:ext cx="624975" cy="624695"/>
          </a:xfrm>
          <a:prstGeom prst="ellipse">
            <a:avLst/>
          </a:prstGeom>
          <a:solidFill>
            <a:srgbClr val="F7964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8" name="TextBox 57"/>
          <p:cNvSpPr txBox="1"/>
          <p:nvPr/>
        </p:nvSpPr>
        <p:spPr>
          <a:xfrm>
            <a:off x="6172200" y="3429000"/>
            <a:ext cx="54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52381" y="2687440"/>
            <a:ext cx="54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Na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54787" y="3153558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Cl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73987" y="2286000"/>
            <a:ext cx="5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Cl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271442" y="2133600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Times New Roman" charset="0"/>
              </a:rPr>
              <a:t>H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6804842" y="1752600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Times New Roman" charset="0"/>
              </a:rPr>
              <a:t>H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6934200" y="4097642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Times New Roman" charset="0"/>
              </a:rPr>
              <a:t>H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5" name="Text Box 31"/>
          <p:cNvSpPr txBox="1">
            <a:spLocks noChangeArrowheads="1"/>
          </p:cNvSpPr>
          <p:nvPr/>
        </p:nvSpPr>
        <p:spPr bwMode="auto">
          <a:xfrm>
            <a:off x="7338242" y="4097642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Times New Roman" charset="0"/>
              </a:rPr>
              <a:t>O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7338242" y="4554842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Times New Roman" charset="0"/>
              </a:rPr>
              <a:t>H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357958" cy="32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Times New Roman" charset="0"/>
              </a:rPr>
              <a:t>O</a:t>
            </a:r>
            <a:endParaRPr kumimoji="0" lang="en-US" sz="1400" b="0" i="0" u="none" strike="noStrike" cap="none" normalizeH="0" baseline="3000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Times New Roman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23842" y="5486400"/>
            <a:ext cx="2186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660066"/>
                </a:solidFill>
                <a:latin typeface="Comic Sans MS"/>
                <a:cs typeface="Comic Sans MS"/>
              </a:rPr>
              <a:t>Neutral Solution</a:t>
            </a:r>
            <a:endParaRPr lang="en-US" sz="1600" dirty="0">
              <a:solidFill>
                <a:srgbClr val="660066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 substance that produces hydrogen ions, </a:t>
            </a:r>
            <a:r>
              <a:rPr lang="en-US" sz="2800" b="1" dirty="0" err="1"/>
              <a:t>H</a:t>
            </a:r>
            <a:r>
              <a:rPr lang="en-US" sz="2800" b="1" baseline="30000" dirty="0" err="1" smtClean="0"/>
              <a:t>+</a:t>
            </a:r>
            <a:r>
              <a:rPr lang="en-US" sz="2800" baseline="-25000" dirty="0" err="1" smtClean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, when it dissolves in water.</a:t>
            </a:r>
          </a:p>
          <a:p>
            <a:pPr lvl="0"/>
            <a:r>
              <a:rPr lang="en-US" sz="2800" dirty="0"/>
              <a:t>Sour-tasting and good conductors of electricity.</a:t>
            </a: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e.g</a:t>
            </a:r>
            <a:r>
              <a:rPr lang="en-US" sz="2800" dirty="0"/>
              <a:t>., Hydrochloric acid: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fr-FR" sz="2800" dirty="0" smtClean="0"/>
              <a:t>				</a:t>
            </a:r>
            <a:r>
              <a:rPr lang="fr-FR" sz="2800" dirty="0" err="1" smtClean="0"/>
              <a:t>HCl</a:t>
            </a:r>
            <a:r>
              <a:rPr lang="fr-FR" sz="2800" dirty="0" smtClean="0"/>
              <a:t> </a:t>
            </a:r>
            <a:r>
              <a:rPr lang="fr-FR" sz="2800" baseline="-25000" dirty="0"/>
              <a:t>(</a:t>
            </a:r>
            <a:r>
              <a:rPr lang="fr-FR" sz="2800" baseline="-25000" dirty="0" err="1"/>
              <a:t>aq</a:t>
            </a:r>
            <a:r>
              <a:rPr lang="fr-FR" sz="2800" baseline="-25000" dirty="0"/>
              <a:t>)</a:t>
            </a:r>
            <a:r>
              <a:rPr lang="fr-FR" sz="2800" dirty="0"/>
              <a:t>		</a:t>
            </a:r>
            <a:r>
              <a:rPr lang="fr-FR" sz="2800" b="1" dirty="0"/>
              <a:t>H</a:t>
            </a:r>
            <a:r>
              <a:rPr lang="fr-FR" sz="2800" b="1" baseline="30000" dirty="0"/>
              <a:t>+</a:t>
            </a:r>
            <a:r>
              <a:rPr lang="fr-FR" sz="2800" dirty="0"/>
              <a:t> </a:t>
            </a:r>
            <a:r>
              <a:rPr lang="fr-FR" sz="2800" baseline="-25000" dirty="0"/>
              <a:t>(</a:t>
            </a:r>
            <a:r>
              <a:rPr lang="fr-FR" sz="2800" baseline="-25000" dirty="0" err="1"/>
              <a:t>aq</a:t>
            </a:r>
            <a:r>
              <a:rPr lang="fr-FR" sz="2800" baseline="-25000" dirty="0"/>
              <a:t>)</a:t>
            </a:r>
            <a:r>
              <a:rPr lang="fr-FR" sz="2800" dirty="0"/>
              <a:t>	+	</a:t>
            </a:r>
            <a:r>
              <a:rPr lang="fr-FR" sz="2800" dirty="0" err="1"/>
              <a:t>Cl</a:t>
            </a:r>
            <a:r>
              <a:rPr lang="fr-FR" sz="2800" baseline="30000" dirty="0" err="1"/>
              <a:t>-</a:t>
            </a:r>
            <a:r>
              <a:rPr lang="fr-FR" sz="2800" dirty="0"/>
              <a:t> </a:t>
            </a:r>
            <a:r>
              <a:rPr lang="fr-FR" sz="2800" baseline="-25000" dirty="0"/>
              <a:t>(</a:t>
            </a:r>
            <a:r>
              <a:rPr lang="fr-FR" sz="2800" baseline="-25000" dirty="0" err="1"/>
              <a:t>aq</a:t>
            </a:r>
            <a:r>
              <a:rPr lang="fr-FR" sz="2800" baseline="-25000" dirty="0"/>
              <a:t>) </a:t>
            </a:r>
            <a:endParaRPr lang="en-US" sz="2800" baseline="-250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e.g., Sulfuric acid: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fr-FR" sz="2800" dirty="0" smtClean="0"/>
              <a:t>				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 smtClean="0"/>
              <a:t>)     		</a:t>
            </a:r>
          </a:p>
          <a:p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4191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0400" y="62484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4800" y="5943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="1" dirty="0" smtClean="0"/>
              <a:t> H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  </a:t>
            </a:r>
            <a:r>
              <a:rPr lang="en-US" sz="2800" dirty="0" smtClean="0"/>
              <a:t>+   SO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2-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(Alkali)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A substance that produces hydroxide ions, </a:t>
            </a:r>
            <a:r>
              <a:rPr lang="en-US" sz="2800" b="1" dirty="0"/>
              <a:t>OH</a:t>
            </a:r>
            <a:r>
              <a:rPr lang="en-US" sz="2800" b="1" baseline="30000" dirty="0" smtClean="0"/>
              <a:t>-</a:t>
            </a:r>
            <a:r>
              <a:rPr lang="en-US" sz="2800" baseline="-25000" dirty="0" smtClean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, when it dissolves in water.</a:t>
            </a:r>
          </a:p>
          <a:p>
            <a:pPr lvl="0"/>
            <a:r>
              <a:rPr lang="en-US" sz="2800" dirty="0"/>
              <a:t>Bitter-tasting, slippery-feeling compounds; good conductors of electricity.</a:t>
            </a:r>
          </a:p>
          <a:p>
            <a:pPr lvl="0">
              <a:buNone/>
            </a:pPr>
            <a:r>
              <a:rPr lang="en-US" sz="2800" dirty="0"/>
              <a:t>e.g., Sodium hydroxide: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</a:t>
            </a:r>
            <a:r>
              <a:rPr lang="en-US" sz="2800" dirty="0" err="1"/>
              <a:t>NaOH</a:t>
            </a:r>
            <a:r>
              <a:rPr lang="en-US" sz="2800" dirty="0"/>
              <a:t>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		 Na</a:t>
            </a:r>
            <a:r>
              <a:rPr lang="en-US" sz="2800" baseline="30000" dirty="0"/>
              <a:t>+</a:t>
            </a:r>
            <a:r>
              <a:rPr lang="en-US" sz="2800" baseline="-25000" dirty="0"/>
              <a:t> 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</a:t>
            </a:r>
            <a:r>
              <a:rPr lang="en-US" sz="2800" dirty="0"/>
              <a:t>	+	</a:t>
            </a:r>
            <a:r>
              <a:rPr lang="en-US" sz="2800" b="1" dirty="0"/>
              <a:t>OH</a:t>
            </a:r>
            <a:r>
              <a:rPr lang="en-US" sz="2800" b="1" baseline="30000" dirty="0"/>
              <a:t>-</a:t>
            </a:r>
            <a:r>
              <a:rPr lang="en-US" sz="2800" dirty="0"/>
              <a:t>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e.g., Ammonium hydroxide: 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NH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OH </a:t>
            </a:r>
            <a:r>
              <a:rPr lang="en-US" sz="2800" baseline="-25000" dirty="0"/>
              <a:t>(</a:t>
            </a:r>
            <a:r>
              <a:rPr lang="en-US" sz="2800" baseline="-25000" dirty="0" err="1"/>
              <a:t>aq</a:t>
            </a:r>
            <a:r>
              <a:rPr lang="en-US" sz="2800" baseline="-25000" dirty="0"/>
              <a:t>) </a:t>
            </a:r>
          </a:p>
          <a:p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657600" y="4189412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810000" y="60960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24400" y="57912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NH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  </a:t>
            </a:r>
            <a:r>
              <a:rPr lang="en-US" sz="2800" dirty="0" smtClean="0"/>
              <a:t>+    </a:t>
            </a:r>
            <a:r>
              <a:rPr lang="en-US" sz="2800" b="1" dirty="0" smtClean="0"/>
              <a:t>OH</a:t>
            </a:r>
            <a:r>
              <a:rPr lang="en-US" sz="2800" b="1" baseline="30000" dirty="0" smtClean="0"/>
              <a:t>-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 noChangeAspect="1"/>
          </p:cNvGrpSpPr>
          <p:nvPr/>
        </p:nvGrpSpPr>
        <p:grpSpPr bwMode="auto">
          <a:xfrm>
            <a:off x="527416" y="577888"/>
            <a:ext cx="8183739" cy="5260975"/>
            <a:chOff x="2527" y="3270"/>
            <a:chExt cx="5169" cy="3345"/>
          </a:xfrm>
        </p:grpSpPr>
        <p:sp>
          <p:nvSpPr>
            <p:cNvPr id="1843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7" y="3270"/>
              <a:ext cx="5169" cy="3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939" y="6249"/>
              <a:ext cx="55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OH-</a:t>
              </a:r>
            </a:p>
          </p:txBody>
        </p:sp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2619" y="3456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3635" y="3642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742" y="3363"/>
              <a:ext cx="462" cy="31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WATER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5296" y="4850"/>
              <a:ext cx="2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619" y="4850"/>
              <a:ext cx="2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2527" y="4627"/>
              <a:ext cx="83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Acid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Base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5296" y="4647"/>
              <a:ext cx="1477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Acidic Solution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Basic Solution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charset="0"/>
                <a:ea typeface="Times New Roman" charset="0"/>
              </a:endParaRP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2896" y="3920"/>
              <a:ext cx="462" cy="4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2989" y="4013"/>
              <a:ext cx="36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H+</a:t>
              </a: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 rot="226849">
              <a:off x="3898" y="4114"/>
              <a:ext cx="462" cy="4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7050" y="5128"/>
              <a:ext cx="646" cy="6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5481" y="5686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6219" y="5221"/>
              <a:ext cx="646" cy="651"/>
            </a:xfrm>
            <a:prstGeom prst="ellipse">
              <a:avLst/>
            </a:prstGeom>
            <a:solidFill>
              <a:schemeClr val="accent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988" y="4211"/>
              <a:ext cx="37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H+</a:t>
              </a:r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2804" y="5965"/>
              <a:ext cx="646" cy="6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2527" y="5593"/>
              <a:ext cx="646" cy="6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3451" y="5221"/>
              <a:ext cx="1006" cy="1022"/>
              <a:chOff x="1344" y="2256"/>
              <a:chExt cx="523" cy="528"/>
            </a:xfrm>
          </p:grpSpPr>
          <p:sp>
            <p:nvSpPr>
              <p:cNvPr id="18454" name="Text Box 22"/>
              <p:cNvSpPr txBox="1">
                <a:spLocks noChangeArrowheads="1"/>
              </p:cNvSpPr>
              <p:nvPr/>
            </p:nvSpPr>
            <p:spPr bwMode="auto">
              <a:xfrm>
                <a:off x="1579" y="2587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charset="0"/>
                    <a:ea typeface="Times New Roman" charset="0"/>
                  </a:rPr>
                  <a:t>OH-</a:t>
                </a:r>
              </a:p>
            </p:txBody>
          </p:sp>
          <p:sp>
            <p:nvSpPr>
              <p:cNvPr id="18455" name="Oval 23"/>
              <p:cNvSpPr>
                <a:spLocks noChangeArrowheads="1"/>
              </p:cNvSpPr>
              <p:nvPr/>
            </p:nvSpPr>
            <p:spPr bwMode="auto">
              <a:xfrm>
                <a:off x="1488" y="2448"/>
                <a:ext cx="336" cy="336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6" name="Oval 24"/>
              <p:cNvSpPr>
                <a:spLocks noChangeArrowheads="1"/>
              </p:cNvSpPr>
              <p:nvPr/>
            </p:nvSpPr>
            <p:spPr bwMode="auto">
              <a:xfrm>
                <a:off x="1344" y="2256"/>
                <a:ext cx="336" cy="33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6865" y="5872"/>
              <a:ext cx="646" cy="650"/>
            </a:xfrm>
            <a:prstGeom prst="ellipse">
              <a:avLst/>
            </a:prstGeom>
            <a:solidFill>
              <a:srgbClr val="F7964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5573" y="5872"/>
              <a:ext cx="55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OH-</a:t>
              </a: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7142" y="5314"/>
              <a:ext cx="55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OH-</a:t>
              </a:r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 rot="226849">
              <a:off x="5573" y="3828"/>
              <a:ext cx="462" cy="4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5665" y="3920"/>
              <a:ext cx="37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H+</a:t>
              </a:r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 rot="226849">
              <a:off x="7142" y="3456"/>
              <a:ext cx="462" cy="4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7234" y="3549"/>
              <a:ext cx="37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H+</a:t>
              </a:r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6127" y="3270"/>
              <a:ext cx="646" cy="650"/>
            </a:xfrm>
            <a:prstGeom prst="ellipse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6681" y="4106"/>
              <a:ext cx="646" cy="651"/>
            </a:xfrm>
            <a:prstGeom prst="ellipse">
              <a:avLst/>
            </a:prstGeom>
            <a:solidFill>
              <a:srgbClr val="9BBB5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914400" y="1066800"/>
            <a:ext cx="58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3"/>
                </a:solidFill>
              </a:rPr>
              <a:t>Cl</a:t>
            </a:r>
            <a:r>
              <a:rPr lang="en-US" sz="2400" baseline="30000" dirty="0" smtClean="0">
                <a:solidFill>
                  <a:schemeClr val="accent3"/>
                </a:solidFill>
              </a:rPr>
              <a:t>-</a:t>
            </a:r>
            <a:endParaRPr lang="en-US" sz="2400" baseline="30000" dirty="0">
              <a:solidFill>
                <a:schemeClr val="accent3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48415" y="1369367"/>
            <a:ext cx="58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9BBB59"/>
                </a:solidFill>
              </a:rPr>
              <a:t>Cl</a:t>
            </a:r>
            <a:r>
              <a:rPr lang="en-US" sz="2400" baseline="30000" dirty="0" smtClean="0">
                <a:solidFill>
                  <a:srgbClr val="9BBB59"/>
                </a:solidFill>
              </a:rPr>
              <a:t>-</a:t>
            </a:r>
            <a:endParaRPr lang="en-US" sz="2400" baseline="30000" dirty="0">
              <a:solidFill>
                <a:srgbClr val="9BBB59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19166" y="785863"/>
            <a:ext cx="58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endParaRPr lang="en-US" sz="2400" baseline="30000" dirty="0"/>
          </a:p>
        </p:txBody>
      </p:sp>
      <p:sp>
        <p:nvSpPr>
          <p:cNvPr id="39" name="TextBox 38"/>
          <p:cNvSpPr txBox="1"/>
          <p:nvPr/>
        </p:nvSpPr>
        <p:spPr>
          <a:xfrm>
            <a:off x="7395487" y="2185277"/>
            <a:ext cx="58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Cl</a:t>
            </a:r>
            <a:r>
              <a:rPr lang="en-US" sz="2400" baseline="30000" dirty="0" smtClean="0"/>
              <a:t>-</a:t>
            </a:r>
            <a:endParaRPr lang="en-US" sz="24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073" y="4524013"/>
            <a:ext cx="825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Na</a:t>
            </a:r>
            <a:r>
              <a:rPr lang="en-US" sz="2400" baseline="30000" dirty="0" smtClean="0">
                <a:solidFill>
                  <a:schemeClr val="accent6"/>
                </a:solidFill>
              </a:rPr>
              <a:t>+</a:t>
            </a:r>
            <a:endParaRPr lang="en-US" sz="2400" baseline="30000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22461" y="3916078"/>
            <a:ext cx="825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79646"/>
                </a:solidFill>
              </a:rPr>
              <a:t>Na</a:t>
            </a:r>
            <a:r>
              <a:rPr lang="en-US" sz="2400" baseline="30000" dirty="0" smtClean="0">
                <a:solidFill>
                  <a:srgbClr val="F79646"/>
                </a:solidFill>
              </a:rPr>
              <a:t>+</a:t>
            </a:r>
            <a:endParaRPr lang="en-US" sz="2400" baseline="30000" dirty="0">
              <a:solidFill>
                <a:srgbClr val="F7964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29400" y="3916078"/>
            <a:ext cx="825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endParaRPr lang="en-US" sz="2400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7620000" y="4876800"/>
            <a:ext cx="825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endParaRPr lang="en-US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A substance used to </a:t>
            </a:r>
            <a:r>
              <a:rPr lang="en-US" sz="2800" dirty="0" smtClean="0"/>
              <a:t>distinguish between </a:t>
            </a:r>
            <a:r>
              <a:rPr lang="en-US" sz="2800" dirty="0"/>
              <a:t>acidic and basic solutions.</a:t>
            </a:r>
          </a:p>
          <a:p>
            <a:pPr lvl="0"/>
            <a:r>
              <a:rPr lang="en-US" sz="2800" dirty="0"/>
              <a:t>These compounds change </a:t>
            </a:r>
            <a:r>
              <a:rPr lang="en-US" sz="2800" dirty="0" err="1"/>
              <a:t>colour</a:t>
            </a:r>
            <a:r>
              <a:rPr lang="en-US" sz="2800" dirty="0"/>
              <a:t> in response to changes in the concentration of hydrogen ions or hydroxide ions.</a:t>
            </a:r>
          </a:p>
          <a:p>
            <a:pPr lvl="0"/>
            <a:r>
              <a:rPr lang="en-US" sz="2800" dirty="0"/>
              <a:t>e.g., Litmus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267200"/>
            <a:ext cx="2590800" cy="19495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267200"/>
            <a:ext cx="2755586" cy="19495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00200" y="6172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 litmus turns blue in basic solutions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6172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litmus turns red in acidic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209800"/>
            <a:ext cx="2831151" cy="3898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334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     A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       C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sz="4000" b="1" dirty="0" smtClean="0">
                <a:solidFill>
                  <a:srgbClr val="FF0000"/>
                </a:solidFill>
              </a:rPr>
              <a:t>I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R E 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6700" y="5334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B A S E</a:t>
            </a:r>
          </a:p>
          <a:p>
            <a:r>
              <a:rPr lang="en-US" sz="4000" b="1" dirty="0" smtClean="0">
                <a:solidFill>
                  <a:srgbClr val="0000FF"/>
                </a:solidFill>
              </a:rPr>
              <a:t>L</a:t>
            </a:r>
          </a:p>
          <a:p>
            <a:r>
              <a:rPr lang="en-US" sz="4000" b="1" dirty="0">
                <a:solidFill>
                  <a:srgbClr val="0000FF"/>
                </a:solidFill>
              </a:rPr>
              <a:t>U</a:t>
            </a:r>
            <a:endParaRPr lang="en-US" sz="4000" b="1" dirty="0" smtClean="0">
              <a:solidFill>
                <a:srgbClr val="0000FF"/>
              </a:solidFill>
            </a:endParaRPr>
          </a:p>
          <a:p>
            <a:r>
              <a:rPr lang="en-US" sz="4000" b="1" dirty="0" smtClean="0">
                <a:solidFill>
                  <a:srgbClr val="0000FF"/>
                </a:solidFill>
              </a:rPr>
              <a:t>E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9624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Litmus paper is being used in the picture to the right.  </a:t>
            </a:r>
          </a:p>
          <a:p>
            <a:r>
              <a:rPr lang="en-US" sz="2800" dirty="0" smtClean="0"/>
              <a:t>What type of solution is it?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6388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It is an acid.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28600" y="1595438"/>
          <a:ext cx="8734162" cy="4652962"/>
        </p:xfrm>
        <a:graphic>
          <a:graphicData uri="http://schemas.openxmlformats.org/presentationml/2006/ole">
            <p:oleObj spid="_x0000_s21507" name="Document" r:id="rId3" imgW="5625893" imgH="2997090" progId="Word.Documen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2057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2738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n w="3175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53000"/>
                    </a:srgbClr>
                  </a:outerShdw>
                </a:effectLst>
              </a:rPr>
              <a:t>Colourless</a:t>
            </a:r>
            <a:endParaRPr lang="en-US" sz="2400" b="1" dirty="0">
              <a:ln w="3175"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outerShdw blurRad="50800" dist="38100" dir="2700000">
                  <a:srgbClr val="000000">
                    <a:alpha val="5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3424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C296A"/>
                </a:solidFill>
              </a:rPr>
              <a:t>Red/Pink</a:t>
            </a:r>
            <a:endParaRPr lang="en-US" sz="2400" b="1" dirty="0">
              <a:solidFill>
                <a:srgbClr val="CC296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2057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Blue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743200"/>
            <a:ext cx="3095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33CC"/>
                </a:solidFill>
              </a:rPr>
              <a:t>Pink/Fuchsia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424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9900"/>
                </a:solidFill>
              </a:rPr>
              <a:t>Green</a:t>
            </a:r>
            <a:endParaRPr lang="en-US" sz="2400" b="1" dirty="0">
              <a:solidFill>
                <a:srgbClr val="66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4110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86B"/>
                </a:solidFill>
              </a:rPr>
              <a:t>Red/Wet</a:t>
            </a:r>
            <a:endParaRPr lang="en-US" sz="2400" b="1" dirty="0">
              <a:solidFill>
                <a:srgbClr val="FF686B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4719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686B"/>
                </a:solidFill>
              </a:rPr>
              <a:t>“Red”</a:t>
            </a:r>
            <a:endParaRPr lang="en-US" sz="2400" b="1" dirty="0">
              <a:solidFill>
                <a:srgbClr val="FF686B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5405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4802"/>
                </a:solidFill>
              </a:rPr>
              <a:t>Orange-Red</a:t>
            </a:r>
            <a:endParaRPr lang="en-US" sz="2400" b="1" dirty="0">
              <a:solidFill>
                <a:srgbClr val="FF480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4110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2AEF0"/>
                </a:solidFill>
              </a:rPr>
              <a:t>“Blue”</a:t>
            </a:r>
            <a:endParaRPr lang="en-US" sz="2400" b="1" dirty="0">
              <a:solidFill>
                <a:srgbClr val="82AE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7199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2AEF0"/>
                </a:solidFill>
              </a:rPr>
              <a:t>Blue/Wet</a:t>
            </a:r>
            <a:endParaRPr lang="en-US" sz="2400" b="1" dirty="0">
              <a:solidFill>
                <a:srgbClr val="82AE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5405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Yellow</a:t>
            </a:r>
            <a:endParaRPr lang="en-US" sz="2400" b="1" dirty="0">
              <a:solidFill>
                <a:srgbClr val="FFFF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2895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/>
                <a:cs typeface="Comic Sans MS"/>
              </a:rPr>
              <a:t>(a </a:t>
            </a:r>
            <a:r>
              <a:rPr lang="en-US" sz="1600" dirty="0" err="1" smtClean="0">
                <a:latin typeface="Comic Sans MS"/>
                <a:cs typeface="Comic Sans MS"/>
              </a:rPr>
              <a:t>colourless</a:t>
            </a:r>
            <a:r>
              <a:rPr lang="en-US" sz="1600" dirty="0" smtClean="0">
                <a:latin typeface="Comic Sans MS"/>
                <a:cs typeface="Comic Sans MS"/>
              </a:rPr>
              <a:t> liquid)</a:t>
            </a:r>
            <a:endParaRPr lang="en-US" sz="1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A scale to measure the relative acidity or </a:t>
            </a:r>
            <a:r>
              <a:rPr lang="en-US" sz="2800" dirty="0" err="1" smtClean="0"/>
              <a:t>basicity</a:t>
            </a:r>
            <a:r>
              <a:rPr lang="en-US" sz="2800" dirty="0" smtClean="0"/>
              <a:t> (alkalinity) of a solution.</a:t>
            </a:r>
          </a:p>
          <a:p>
            <a:pPr lvl="0"/>
            <a:r>
              <a:rPr lang="en-US" sz="2800" dirty="0" smtClean="0"/>
              <a:t>The pH of a solution can range between 0 and 14.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pH of 7 is Neutral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Acidic solution: pH &lt; 7 </a:t>
            </a:r>
            <a:r>
              <a:rPr lang="en-US" dirty="0" smtClean="0"/>
              <a:t>(more hydrogen ions than hydroxide ions)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Basic solution: pH &gt; 7 </a:t>
            </a:r>
            <a:r>
              <a:rPr lang="en-US" dirty="0" smtClean="0"/>
              <a:t>(more hydroxide ions than hydrogen 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5486400"/>
            <a:ext cx="350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/>
                <a:cs typeface="Comic Sans MS"/>
              </a:rPr>
              <a:t>pH = -log</a:t>
            </a:r>
            <a:r>
              <a:rPr lang="en-US" sz="3200" b="1" baseline="-25000" dirty="0" smtClean="0">
                <a:latin typeface="Comic Sans MS"/>
                <a:cs typeface="Comic Sans MS"/>
              </a:rPr>
              <a:t>10</a:t>
            </a:r>
            <a:r>
              <a:rPr lang="en-US" sz="3200" b="1" dirty="0" smtClean="0">
                <a:latin typeface="Comic Sans MS"/>
                <a:cs typeface="Comic Sans MS"/>
              </a:rPr>
              <a:t>[H</a:t>
            </a:r>
            <a:r>
              <a:rPr lang="en-US" sz="3200" b="1" baseline="30000" dirty="0" smtClean="0">
                <a:latin typeface="Comic Sans MS"/>
                <a:cs typeface="Comic Sans MS"/>
              </a:rPr>
              <a:t>+</a:t>
            </a:r>
            <a:r>
              <a:rPr lang="en-US" sz="3200" b="1" dirty="0" smtClean="0">
                <a:latin typeface="Comic Sans MS"/>
                <a:cs typeface="Comic Sans MS"/>
              </a:rPr>
              <a:t>]</a:t>
            </a:r>
            <a:endParaRPr lang="en-US" sz="3200" b="1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 noChangeAspect="1"/>
          </p:cNvGrpSpPr>
          <p:nvPr/>
        </p:nvGrpSpPr>
        <p:grpSpPr bwMode="auto">
          <a:xfrm>
            <a:off x="219646" y="1752926"/>
            <a:ext cx="8771954" cy="4647874"/>
            <a:chOff x="2442" y="7430"/>
            <a:chExt cx="7087" cy="3711"/>
          </a:xfrm>
        </p:grpSpPr>
        <p:sp>
          <p:nvSpPr>
            <p:cNvPr id="2355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42" y="7430"/>
              <a:ext cx="7087" cy="3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613" y="9463"/>
              <a:ext cx="6686" cy="429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Times New Roman" charset="0"/>
                </a:rPr>
                <a:t>0    1    2    3    4    5    6    7    8    9   10   11   12   13   14</a:t>
              </a:r>
            </a:p>
          </p:txBody>
        </p:sp>
        <p:sp>
          <p:nvSpPr>
            <p:cNvPr id="23557" name="AutoShape 5"/>
            <p:cNvSpPr>
              <a:spLocks/>
            </p:cNvSpPr>
            <p:nvPr/>
          </p:nvSpPr>
          <p:spPr bwMode="auto">
            <a:xfrm rot="5400000" flipV="1">
              <a:off x="4071" y="8597"/>
              <a:ext cx="170" cy="3086"/>
            </a:xfrm>
            <a:prstGeom prst="rightBrace">
              <a:avLst>
                <a:gd name="adj1" fmla="val 15127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8" name="AutoShape 6"/>
            <p:cNvSpPr>
              <a:spLocks/>
            </p:cNvSpPr>
            <p:nvPr/>
          </p:nvSpPr>
          <p:spPr bwMode="auto">
            <a:xfrm rot="5400000" flipV="1">
              <a:off x="7414" y="8511"/>
              <a:ext cx="170" cy="3257"/>
            </a:xfrm>
            <a:prstGeom prst="rightBrace">
              <a:avLst>
                <a:gd name="adj1" fmla="val 15965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5784" y="9971"/>
              <a:ext cx="0" cy="8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4927" y="10733"/>
              <a:ext cx="18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rgbClr val="660066"/>
                  </a:solidFill>
                  <a:effectLst/>
                  <a:latin typeface="Comic Sans MS" charset="0"/>
                  <a:ea typeface="Times New Roman" charset="0"/>
                </a:rPr>
                <a:t>neutral</a:t>
              </a: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613" y="10648"/>
              <a:ext cx="66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3727" y="10225"/>
              <a:ext cx="857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omic Sans MS" charset="0"/>
                  <a:ea typeface="Times New Roman" charset="0"/>
                </a:rPr>
                <a:t>acids</a:t>
              </a: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7070" y="10225"/>
              <a:ext cx="102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charset="0"/>
                  <a:ea typeface="Times New Roman" charset="0"/>
                </a:rPr>
                <a:t>bases</a:t>
              </a: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3984" y="9293"/>
              <a:ext cx="10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4156" y="8446"/>
              <a:ext cx="685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acid rain</a:t>
              </a: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V="1">
              <a:off x="3641" y="8277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3144" y="7557"/>
              <a:ext cx="1115" cy="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 stomach  acid</a:t>
              </a:r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V="1">
              <a:off x="5184" y="8446"/>
              <a:ext cx="0" cy="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687" y="7684"/>
              <a:ext cx="1114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“pure” rainwater</a:t>
              </a:r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5956" y="8446"/>
              <a:ext cx="0" cy="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V="1">
              <a:off x="5956" y="8065"/>
              <a:ext cx="274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Text Box 20"/>
            <p:cNvSpPr txBox="1">
              <a:spLocks noChangeArrowheads="1"/>
            </p:cNvSpPr>
            <p:nvPr/>
          </p:nvSpPr>
          <p:spPr bwMode="auto">
            <a:xfrm>
              <a:off x="5844" y="7684"/>
              <a:ext cx="8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blood</a:t>
              </a:r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 flipV="1">
              <a:off x="8356" y="8700"/>
              <a:ext cx="0" cy="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 flipV="1">
              <a:off x="6813" y="8700"/>
              <a:ext cx="0" cy="6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6359" y="8065"/>
              <a:ext cx="857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hand soap</a:t>
              </a:r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7927" y="8362"/>
              <a:ext cx="8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bleach</a:t>
              </a:r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flipV="1">
              <a:off x="9127" y="8446"/>
              <a:ext cx="0" cy="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8673" y="7684"/>
              <a:ext cx="856" cy="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drain cleaner</a:t>
              </a:r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V="1">
              <a:off x="7584" y="8107"/>
              <a:ext cx="0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7070" y="7769"/>
              <a:ext cx="10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ammonia</a:t>
              </a:r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 flipV="1">
              <a:off x="2956" y="8870"/>
              <a:ext cx="0" cy="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2502" y="8192"/>
              <a:ext cx="942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charset="0"/>
                  <a:ea typeface="Times New Roman" charset="0"/>
                </a:rPr>
                <a:t>battery acid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31301" y="152400"/>
            <a:ext cx="8275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/>
                <a:cs typeface="Comic Sans MS"/>
              </a:rPr>
              <a:t>Values on the pH scale go up in powers of 10; therefore, the pH of 1 is 10x more acidic than the pH of 2.</a:t>
            </a:r>
            <a:endParaRPr lang="en-US" sz="3200" b="1" dirty="0"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3911" y="6248074"/>
            <a:ext cx="14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strong acid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41206" y="6248074"/>
            <a:ext cx="14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weak acid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2399" y="6248400"/>
            <a:ext cx="14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weak base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43800" y="6248400"/>
            <a:ext cx="14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strong base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558</Words>
  <Application>Microsoft Office PowerPoint</Application>
  <PresentationFormat>On-screen Show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Macintosh HD:Users:mcleod:Desktop:SNC2D_02_11a_Acids_and_Bases.doc!OLE_LINK1</vt:lpstr>
      <vt:lpstr>Introduction to</vt:lpstr>
      <vt:lpstr>Acid</vt:lpstr>
      <vt:lpstr>Base (Alkali)</vt:lpstr>
      <vt:lpstr>Slide 4</vt:lpstr>
      <vt:lpstr>Indicator</vt:lpstr>
      <vt:lpstr>Slide 6</vt:lpstr>
      <vt:lpstr>Indicators</vt:lpstr>
      <vt:lpstr>The pH Scale</vt:lpstr>
      <vt:lpstr>Slide 9</vt:lpstr>
      <vt:lpstr>Making an Acid</vt:lpstr>
      <vt:lpstr>Making a Base</vt:lpstr>
      <vt:lpstr>Neutralization</vt:lpstr>
      <vt:lpstr>Slide 13</vt:lpstr>
    </vt:vector>
  </TitlesOfParts>
  <Company>CEAM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Cynthia McLeod</dc:creator>
  <cp:lastModifiedBy>Morrison</cp:lastModifiedBy>
  <cp:revision>7</cp:revision>
  <dcterms:created xsi:type="dcterms:W3CDTF">2011-10-05T15:41:32Z</dcterms:created>
  <dcterms:modified xsi:type="dcterms:W3CDTF">2012-12-19T02:58:11Z</dcterms:modified>
</cp:coreProperties>
</file>