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4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35710" y="510540"/>
            <a:ext cx="6672579" cy="670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2017/02/10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2017/02/10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2017/02/10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2017/02/10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2017/02/10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6510" y="510540"/>
            <a:ext cx="6570979" cy="670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45920"/>
            <a:ext cx="8072119" cy="1463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2017/02/10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6770" y="3470909"/>
            <a:ext cx="5144770" cy="711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5" dirty="0">
                <a:latin typeface="Calibri"/>
                <a:cs typeface="Calibri"/>
              </a:rPr>
              <a:t>Units </a:t>
            </a:r>
            <a:r>
              <a:rPr sz="4400" dirty="0">
                <a:latin typeface="Calibri"/>
                <a:cs typeface="Calibri"/>
              </a:rPr>
              <a:t>of</a:t>
            </a:r>
            <a:r>
              <a:rPr sz="4400" spc="-4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Measurement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18279" y="4903470"/>
            <a:ext cx="1106170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5" dirty="0">
                <a:solidFill>
                  <a:srgbClr val="888888"/>
                </a:solidFill>
                <a:latin typeface="Calibri"/>
                <a:cs typeface="Calibri"/>
              </a:rPr>
              <a:t>S</a:t>
            </a:r>
            <a:r>
              <a:rPr sz="3200" spc="-5" dirty="0">
                <a:solidFill>
                  <a:srgbClr val="888888"/>
                </a:solidFill>
                <a:latin typeface="Calibri"/>
                <a:cs typeface="Calibri"/>
              </a:rPr>
              <a:t>N</a:t>
            </a:r>
            <a:r>
              <a:rPr sz="3200" spc="-10" dirty="0">
                <a:solidFill>
                  <a:srgbClr val="888888"/>
                </a:solidFill>
                <a:latin typeface="Calibri"/>
                <a:cs typeface="Calibri"/>
              </a:rPr>
              <a:t>C</a:t>
            </a:r>
            <a:r>
              <a:rPr sz="3200" spc="-5" dirty="0">
                <a:solidFill>
                  <a:srgbClr val="888888"/>
                </a:solidFill>
                <a:latin typeface="Calibri"/>
                <a:cs typeface="Calibri"/>
              </a:rPr>
              <a:t>2P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642619"/>
            <a:ext cx="6913880" cy="21983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61179" y="510540"/>
            <a:ext cx="422909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5" dirty="0">
                <a:latin typeface="Calibri"/>
                <a:cs typeface="Calibri"/>
              </a:rPr>
              <a:t>SI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1645920"/>
            <a:ext cx="7821295" cy="975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dirty="0"/>
              <a:t>In </a:t>
            </a:r>
            <a:r>
              <a:rPr sz="3200" spc="-5" dirty="0"/>
              <a:t>the SI (</a:t>
            </a:r>
            <a:r>
              <a:rPr sz="3200" i="1" spc="-5" dirty="0">
                <a:latin typeface="Calibri"/>
                <a:cs typeface="Calibri"/>
              </a:rPr>
              <a:t>Système international</a:t>
            </a:r>
            <a:r>
              <a:rPr sz="3200" spc="-5" dirty="0"/>
              <a:t>) metric system,  </a:t>
            </a:r>
            <a:r>
              <a:rPr sz="3200" spc="-10" dirty="0"/>
              <a:t>the </a:t>
            </a:r>
            <a:r>
              <a:rPr sz="3200" spc="-5" dirty="0"/>
              <a:t>base units</a:t>
            </a:r>
            <a:r>
              <a:rPr sz="3200" spc="-65" dirty="0"/>
              <a:t> </a:t>
            </a:r>
            <a:r>
              <a:rPr sz="3200" spc="-5" dirty="0"/>
              <a:t>are: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83590" y="2923539"/>
          <a:ext cx="7429500" cy="3001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8620"/>
                <a:gridCol w="4500880"/>
              </a:tblGrid>
              <a:tr h="600710"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me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second</a:t>
                      </a:r>
                      <a:r>
                        <a:rPr sz="3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(s)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599439"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dist</a:t>
                      </a:r>
                      <a:r>
                        <a:rPr sz="3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ce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metre</a:t>
                      </a:r>
                      <a:r>
                        <a:rPr sz="3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(m)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600710">
                <a:tc>
                  <a:txBody>
                    <a:bodyPr/>
                    <a:lstStyle/>
                    <a:p>
                      <a:pPr marR="7620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ss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kilogram</a:t>
                      </a:r>
                      <a:r>
                        <a:rPr sz="32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(kg)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599440"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electric</a:t>
                      </a:r>
                      <a:r>
                        <a:rPr sz="3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current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Ampere</a:t>
                      </a:r>
                      <a:r>
                        <a:rPr sz="3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(A)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600709"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te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pe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32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re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61179" y="510540"/>
            <a:ext cx="422909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5" dirty="0">
                <a:latin typeface="Calibri"/>
                <a:cs typeface="Calibri"/>
              </a:rPr>
              <a:t>SI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1645920"/>
            <a:ext cx="7821295" cy="975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dirty="0"/>
              <a:t>In </a:t>
            </a:r>
            <a:r>
              <a:rPr sz="3200" spc="-5" dirty="0"/>
              <a:t>the SI (</a:t>
            </a:r>
            <a:r>
              <a:rPr sz="3200" i="1" spc="-5" dirty="0">
                <a:latin typeface="Calibri"/>
                <a:cs typeface="Calibri"/>
              </a:rPr>
              <a:t>Système international</a:t>
            </a:r>
            <a:r>
              <a:rPr sz="3200" spc="-5" dirty="0"/>
              <a:t>) metric system,  </a:t>
            </a:r>
            <a:r>
              <a:rPr sz="3200" spc="-10" dirty="0"/>
              <a:t>the </a:t>
            </a:r>
            <a:r>
              <a:rPr sz="3200" spc="-5" dirty="0"/>
              <a:t>base units</a:t>
            </a:r>
            <a:r>
              <a:rPr sz="3200" spc="-65" dirty="0"/>
              <a:t> </a:t>
            </a:r>
            <a:r>
              <a:rPr sz="3200" spc="-5" dirty="0"/>
              <a:t>are: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83590" y="2923539"/>
          <a:ext cx="7429500" cy="34683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8620"/>
                <a:gridCol w="4500880"/>
              </a:tblGrid>
              <a:tr h="600075"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me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888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second</a:t>
                      </a:r>
                      <a:r>
                        <a:rPr sz="3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(s)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888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dist</a:t>
                      </a:r>
                      <a:r>
                        <a:rPr sz="3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ce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888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metre</a:t>
                      </a:r>
                      <a:r>
                        <a:rPr sz="3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(m)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888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599440">
                <a:tc>
                  <a:txBody>
                    <a:bodyPr/>
                    <a:lstStyle/>
                    <a:p>
                      <a:pPr marR="7620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2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ss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kilogram</a:t>
                      </a:r>
                      <a:r>
                        <a:rPr sz="32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(kg)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599439"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electric</a:t>
                      </a:r>
                      <a:r>
                        <a:rPr sz="3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current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Ampere</a:t>
                      </a:r>
                      <a:r>
                        <a:rPr sz="3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(A)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1069340"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te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pe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32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re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855344">
                        <a:lnSpc>
                          <a:spcPct val="101800"/>
                        </a:lnSpc>
                        <a:spcBef>
                          <a:spcPts val="11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Degree Celsius 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2775" baseline="28528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C)</a:t>
                      </a:r>
                      <a:r>
                        <a:rPr sz="3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or 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Kelvin</a:t>
                      </a:r>
                      <a:r>
                        <a:rPr sz="32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(K)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10540"/>
            <a:ext cx="7371715" cy="2143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1040" algn="ctr">
              <a:lnSpc>
                <a:spcPct val="100000"/>
              </a:lnSpc>
            </a:pPr>
            <a:r>
              <a:rPr sz="4400" spc="-5" dirty="0">
                <a:latin typeface="Calibri"/>
                <a:cs typeface="Calibri"/>
              </a:rPr>
              <a:t>SI</a:t>
            </a:r>
            <a:endParaRPr sz="44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3659"/>
              </a:spcBef>
            </a:pPr>
            <a:r>
              <a:rPr sz="3200" spc="-5" dirty="0">
                <a:latin typeface="Calibri"/>
                <a:cs typeface="Calibri"/>
              </a:rPr>
              <a:t>All other physical quantities are measured in  units </a:t>
            </a:r>
            <a:r>
              <a:rPr sz="3200" u="heavy" spc="-5" dirty="0">
                <a:latin typeface="Calibri"/>
                <a:cs typeface="Calibri"/>
              </a:rPr>
              <a:t>derived </a:t>
            </a:r>
            <a:r>
              <a:rPr sz="3200" spc="-5" dirty="0">
                <a:latin typeface="Calibri"/>
                <a:cs typeface="Calibri"/>
              </a:rPr>
              <a:t>from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these.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3310890"/>
            <a:ext cx="5878195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example, energy is measured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92289" y="3310890"/>
            <a:ext cx="134620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92646" y="3776522"/>
            <a:ext cx="1012190" cy="0"/>
          </a:xfrm>
          <a:custGeom>
            <a:avLst/>
            <a:gdLst/>
            <a:ahLst/>
            <a:cxnLst/>
            <a:rect l="l" t="t" r="r" b="b"/>
            <a:pathLst>
              <a:path w="1012190">
                <a:moveTo>
                  <a:pt x="0" y="0"/>
                </a:moveTo>
                <a:lnTo>
                  <a:pt x="1011955" y="0"/>
                </a:lnTo>
              </a:path>
            </a:pathLst>
          </a:custGeom>
          <a:ln w="263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10540"/>
            <a:ext cx="7371715" cy="3321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1040" algn="ctr">
              <a:lnSpc>
                <a:spcPct val="100000"/>
              </a:lnSpc>
            </a:pPr>
            <a:r>
              <a:rPr sz="4400" spc="-5" dirty="0">
                <a:latin typeface="Calibri"/>
                <a:cs typeface="Calibri"/>
              </a:rPr>
              <a:t>SI</a:t>
            </a:r>
            <a:endParaRPr sz="44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3659"/>
              </a:spcBef>
            </a:pPr>
            <a:r>
              <a:rPr sz="3200" spc="-5" dirty="0">
                <a:latin typeface="Calibri"/>
                <a:cs typeface="Calibri"/>
              </a:rPr>
              <a:t>All other physical quantities are measured in  units </a:t>
            </a:r>
            <a:r>
              <a:rPr sz="3200" u="heavy" spc="-5" dirty="0">
                <a:latin typeface="Calibri"/>
                <a:cs typeface="Calibri"/>
              </a:rPr>
              <a:t>derived </a:t>
            </a:r>
            <a:r>
              <a:rPr sz="3200" spc="-5" dirty="0">
                <a:latin typeface="Calibri"/>
                <a:cs typeface="Calibri"/>
              </a:rPr>
              <a:t>from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these.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example, energy is measured in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Joules: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63770" y="4763770"/>
            <a:ext cx="1273810" cy="0"/>
          </a:xfrm>
          <a:custGeom>
            <a:avLst/>
            <a:gdLst/>
            <a:ahLst/>
            <a:cxnLst/>
            <a:rect l="l" t="t" r="r" b="b"/>
            <a:pathLst>
              <a:path w="1273810">
                <a:moveTo>
                  <a:pt x="0" y="0"/>
                </a:moveTo>
                <a:lnTo>
                  <a:pt x="1273809" y="0"/>
                </a:lnTo>
              </a:path>
            </a:pathLst>
          </a:custGeom>
          <a:ln w="177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18429" y="4593590"/>
            <a:ext cx="336550" cy="692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875" i="1" spc="345" baseline="-24786" dirty="0">
                <a:latin typeface="Times New Roman"/>
                <a:cs typeface="Times New Roman"/>
              </a:rPr>
              <a:t>s</a:t>
            </a:r>
            <a:r>
              <a:rPr sz="1900" dirty="0">
                <a:latin typeface="Times New Roman"/>
                <a:cs typeface="Times New Roman"/>
              </a:rPr>
              <a:t>2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79009" y="4193540"/>
            <a:ext cx="1210310" cy="506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50" i="1" dirty="0">
                <a:latin typeface="Times New Roman"/>
                <a:cs typeface="Times New Roman"/>
              </a:rPr>
              <a:t>kg </a:t>
            </a:r>
            <a:r>
              <a:rPr sz="3250" spc="-715" dirty="0">
                <a:latin typeface="Symbol"/>
                <a:cs typeface="Symbol"/>
              </a:rPr>
              <a:t></a:t>
            </a:r>
            <a:r>
              <a:rPr sz="3250" spc="-715" dirty="0">
                <a:latin typeface="Times New Roman"/>
                <a:cs typeface="Times New Roman"/>
              </a:rPr>
              <a:t>  </a:t>
            </a:r>
            <a:r>
              <a:rPr sz="3250" spc="-675" dirty="0">
                <a:latin typeface="Times New Roman"/>
                <a:cs typeface="Times New Roman"/>
              </a:rPr>
              <a:t> </a:t>
            </a:r>
            <a:r>
              <a:rPr sz="3250" i="1" spc="85" dirty="0">
                <a:latin typeface="Times New Roman"/>
                <a:cs typeface="Times New Roman"/>
              </a:rPr>
              <a:t>m</a:t>
            </a:r>
            <a:r>
              <a:rPr sz="2850" spc="127" baseline="42397" dirty="0">
                <a:latin typeface="Times New Roman"/>
                <a:cs typeface="Times New Roman"/>
              </a:rPr>
              <a:t>2</a:t>
            </a:r>
            <a:endParaRPr sz="2850" baseline="42397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04820" y="4455159"/>
            <a:ext cx="1744980" cy="506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50" spc="5" dirty="0">
                <a:latin typeface="Times New Roman"/>
                <a:cs typeface="Times New Roman"/>
              </a:rPr>
              <a:t>1</a:t>
            </a:r>
            <a:r>
              <a:rPr sz="3250" spc="-625" dirty="0">
                <a:latin typeface="Times New Roman"/>
                <a:cs typeface="Times New Roman"/>
              </a:rPr>
              <a:t> </a:t>
            </a:r>
            <a:r>
              <a:rPr sz="3250" i="1" spc="5" dirty="0">
                <a:latin typeface="Times New Roman"/>
                <a:cs typeface="Times New Roman"/>
              </a:rPr>
              <a:t>Joule </a:t>
            </a:r>
            <a:r>
              <a:rPr sz="3250" spc="-715" dirty="0">
                <a:latin typeface="Symbol"/>
                <a:cs typeface="Symbol"/>
              </a:rPr>
              <a:t></a:t>
            </a:r>
            <a:r>
              <a:rPr sz="3250" spc="-715" dirty="0">
                <a:latin typeface="Times New Roman"/>
                <a:cs typeface="Times New Roman"/>
              </a:rPr>
              <a:t>      </a:t>
            </a:r>
            <a:r>
              <a:rPr sz="3250" spc="5" dirty="0">
                <a:latin typeface="Times New Roman"/>
                <a:cs typeface="Times New Roman"/>
              </a:rPr>
              <a:t>1</a:t>
            </a:r>
            <a:endParaRPr sz="32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3790">
              <a:lnSpc>
                <a:spcPct val="100000"/>
              </a:lnSpc>
            </a:pPr>
            <a:r>
              <a:rPr spc="-5" dirty="0"/>
              <a:t>Prefixes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pc="-5" dirty="0"/>
              <a:t>Metric </a:t>
            </a:r>
            <a:r>
              <a:rPr u="heavy" spc="-5" dirty="0"/>
              <a:t>prefixes </a:t>
            </a:r>
            <a:r>
              <a:rPr spc="-5" dirty="0"/>
              <a:t>are used to indicate </a:t>
            </a:r>
            <a:r>
              <a:rPr dirty="0"/>
              <a:t>a </a:t>
            </a:r>
            <a:r>
              <a:rPr spc="-5" dirty="0"/>
              <a:t>unit that is  some </a:t>
            </a:r>
            <a:r>
              <a:rPr u="heavy" spc="-5" dirty="0"/>
              <a:t>factor of </a:t>
            </a:r>
            <a:r>
              <a:rPr u="heavy" dirty="0"/>
              <a:t>10 </a:t>
            </a:r>
            <a:r>
              <a:rPr u="heavy" spc="-5" dirty="0"/>
              <a:t>larger or smaller </a:t>
            </a:r>
            <a:r>
              <a:rPr spc="-5" dirty="0"/>
              <a:t>than </a:t>
            </a:r>
            <a:r>
              <a:rPr spc="-10" dirty="0"/>
              <a:t>the  </a:t>
            </a:r>
            <a:r>
              <a:rPr spc="-5" dirty="0"/>
              <a:t>base</a:t>
            </a:r>
            <a:r>
              <a:rPr spc="-100" dirty="0"/>
              <a:t> </a:t>
            </a:r>
            <a:r>
              <a:rPr spc="-5" dirty="0"/>
              <a:t>unit: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94789" y="3282950"/>
          <a:ext cx="6095999" cy="3218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1999"/>
                <a:gridCol w="2032000"/>
                <a:gridCol w="2032000"/>
              </a:tblGrid>
              <a:tr h="4597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G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508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508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508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marL="88138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M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k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c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marL="88900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m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dirty="0">
                          <a:latin typeface="Symbol"/>
                          <a:cs typeface="Symbol"/>
                        </a:rPr>
                        <a:t></a:t>
                      </a:r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3790">
              <a:lnSpc>
                <a:spcPct val="100000"/>
              </a:lnSpc>
            </a:pPr>
            <a:r>
              <a:rPr spc="-5" dirty="0"/>
              <a:t>Prefixes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pc="-5" dirty="0"/>
              <a:t>Metric </a:t>
            </a:r>
            <a:r>
              <a:rPr u="heavy" spc="-5" dirty="0"/>
              <a:t>prefixes </a:t>
            </a:r>
            <a:r>
              <a:rPr spc="-5" dirty="0"/>
              <a:t>are used to indicate </a:t>
            </a:r>
            <a:r>
              <a:rPr dirty="0"/>
              <a:t>a </a:t>
            </a:r>
            <a:r>
              <a:rPr spc="-5" dirty="0"/>
              <a:t>unit that is  some </a:t>
            </a:r>
            <a:r>
              <a:rPr u="heavy" spc="-5" dirty="0"/>
              <a:t>factor of </a:t>
            </a:r>
            <a:r>
              <a:rPr u="heavy" dirty="0"/>
              <a:t>10 </a:t>
            </a:r>
            <a:r>
              <a:rPr u="heavy" spc="-5" dirty="0"/>
              <a:t>larger or smaller </a:t>
            </a:r>
            <a:r>
              <a:rPr spc="-5" dirty="0"/>
              <a:t>than </a:t>
            </a:r>
            <a:r>
              <a:rPr spc="-10" dirty="0"/>
              <a:t>the  </a:t>
            </a:r>
            <a:r>
              <a:rPr spc="-5" dirty="0"/>
              <a:t>base</a:t>
            </a:r>
            <a:r>
              <a:rPr spc="-100" dirty="0"/>
              <a:t> </a:t>
            </a:r>
            <a:r>
              <a:rPr spc="-5" dirty="0"/>
              <a:t>unit: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94789" y="3282950"/>
          <a:ext cx="6095999" cy="3218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1999"/>
                <a:gridCol w="2032000"/>
                <a:gridCol w="2032000"/>
              </a:tblGrid>
              <a:tr h="4597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G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508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giga-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508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508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marL="88138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M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k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c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marL="88900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m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dirty="0">
                          <a:latin typeface="Symbol"/>
                          <a:cs typeface="Symbol"/>
                        </a:rPr>
                        <a:t></a:t>
                      </a:r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3790">
              <a:lnSpc>
                <a:spcPct val="100000"/>
              </a:lnSpc>
            </a:pPr>
            <a:r>
              <a:rPr spc="-5" dirty="0"/>
              <a:t>Prefixes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pc="-5" dirty="0"/>
              <a:t>Metric </a:t>
            </a:r>
            <a:r>
              <a:rPr u="heavy" spc="-5" dirty="0"/>
              <a:t>prefixes </a:t>
            </a:r>
            <a:r>
              <a:rPr spc="-5" dirty="0"/>
              <a:t>are used to indicate </a:t>
            </a:r>
            <a:r>
              <a:rPr dirty="0"/>
              <a:t>a </a:t>
            </a:r>
            <a:r>
              <a:rPr spc="-5" dirty="0"/>
              <a:t>unit that is  some </a:t>
            </a:r>
            <a:r>
              <a:rPr u="heavy" spc="-5" dirty="0"/>
              <a:t>factor of </a:t>
            </a:r>
            <a:r>
              <a:rPr u="heavy" dirty="0"/>
              <a:t>10 </a:t>
            </a:r>
            <a:r>
              <a:rPr u="heavy" spc="-5" dirty="0"/>
              <a:t>larger or smaller </a:t>
            </a:r>
            <a:r>
              <a:rPr spc="-5" dirty="0"/>
              <a:t>than </a:t>
            </a:r>
            <a:r>
              <a:rPr spc="-10" dirty="0"/>
              <a:t>the  </a:t>
            </a:r>
            <a:r>
              <a:rPr spc="-5" dirty="0"/>
              <a:t>base</a:t>
            </a:r>
            <a:r>
              <a:rPr spc="-100" dirty="0"/>
              <a:t> </a:t>
            </a:r>
            <a:r>
              <a:rPr spc="-5" dirty="0"/>
              <a:t>unit: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94789" y="3282950"/>
          <a:ext cx="6095999" cy="3218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1999"/>
                <a:gridCol w="2032000"/>
                <a:gridCol w="2032000"/>
              </a:tblGrid>
              <a:tr h="4597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G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508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giga-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508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508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marL="88138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M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mega-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000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k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c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marL="88900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m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dirty="0">
                          <a:latin typeface="Symbol"/>
                          <a:cs typeface="Symbol"/>
                        </a:rPr>
                        <a:t></a:t>
                      </a:r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3790">
              <a:lnSpc>
                <a:spcPct val="100000"/>
              </a:lnSpc>
            </a:pPr>
            <a:r>
              <a:rPr spc="-5" dirty="0"/>
              <a:t>Prefixes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pc="-5" dirty="0"/>
              <a:t>Metric </a:t>
            </a:r>
            <a:r>
              <a:rPr u="heavy" spc="-5" dirty="0"/>
              <a:t>prefixes </a:t>
            </a:r>
            <a:r>
              <a:rPr spc="-5" dirty="0"/>
              <a:t>are used to indicate </a:t>
            </a:r>
            <a:r>
              <a:rPr dirty="0"/>
              <a:t>a </a:t>
            </a:r>
            <a:r>
              <a:rPr spc="-5" dirty="0"/>
              <a:t>unit that is  some </a:t>
            </a:r>
            <a:r>
              <a:rPr u="heavy" spc="-5" dirty="0"/>
              <a:t>factor of </a:t>
            </a:r>
            <a:r>
              <a:rPr u="heavy" dirty="0"/>
              <a:t>10 </a:t>
            </a:r>
            <a:r>
              <a:rPr u="heavy" spc="-5" dirty="0"/>
              <a:t>larger or smaller </a:t>
            </a:r>
            <a:r>
              <a:rPr spc="-5" dirty="0"/>
              <a:t>than </a:t>
            </a:r>
            <a:r>
              <a:rPr spc="-10" dirty="0"/>
              <a:t>the  </a:t>
            </a:r>
            <a:r>
              <a:rPr spc="-5" dirty="0"/>
              <a:t>base</a:t>
            </a:r>
            <a:r>
              <a:rPr spc="-100" dirty="0"/>
              <a:t> </a:t>
            </a:r>
            <a:r>
              <a:rPr spc="-5" dirty="0"/>
              <a:t>unit: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94789" y="3282950"/>
          <a:ext cx="6095999" cy="3218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1999"/>
                <a:gridCol w="2032000"/>
                <a:gridCol w="2032000"/>
              </a:tblGrid>
              <a:tr h="4597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G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508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giga-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508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508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marL="88138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M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mega-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000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k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kilo-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2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c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marL="88900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m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dirty="0">
                          <a:latin typeface="Symbol"/>
                          <a:cs typeface="Symbol"/>
                        </a:rPr>
                        <a:t></a:t>
                      </a:r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3790">
              <a:lnSpc>
                <a:spcPct val="100000"/>
              </a:lnSpc>
            </a:pPr>
            <a:r>
              <a:rPr spc="-5" dirty="0"/>
              <a:t>Prefixes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pc="-5" dirty="0"/>
              <a:t>Metric </a:t>
            </a:r>
            <a:r>
              <a:rPr u="heavy" spc="-5" dirty="0"/>
              <a:t>prefixes </a:t>
            </a:r>
            <a:r>
              <a:rPr spc="-5" dirty="0"/>
              <a:t>are used to indicate </a:t>
            </a:r>
            <a:r>
              <a:rPr dirty="0"/>
              <a:t>a </a:t>
            </a:r>
            <a:r>
              <a:rPr spc="-5" dirty="0"/>
              <a:t>unit that is  some </a:t>
            </a:r>
            <a:r>
              <a:rPr u="heavy" spc="-5" dirty="0"/>
              <a:t>factor of </a:t>
            </a:r>
            <a:r>
              <a:rPr u="heavy" dirty="0"/>
              <a:t>10 </a:t>
            </a:r>
            <a:r>
              <a:rPr u="heavy" spc="-5" dirty="0"/>
              <a:t>larger or smaller </a:t>
            </a:r>
            <a:r>
              <a:rPr spc="-5" dirty="0"/>
              <a:t>than </a:t>
            </a:r>
            <a:r>
              <a:rPr spc="-10" dirty="0"/>
              <a:t>the  </a:t>
            </a:r>
            <a:r>
              <a:rPr spc="-5" dirty="0"/>
              <a:t>base</a:t>
            </a:r>
            <a:r>
              <a:rPr spc="-100" dirty="0"/>
              <a:t> </a:t>
            </a:r>
            <a:r>
              <a:rPr spc="-5" dirty="0"/>
              <a:t>unit: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94789" y="3282950"/>
          <a:ext cx="6095999" cy="3218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1999"/>
                <a:gridCol w="2032000"/>
                <a:gridCol w="2032000"/>
              </a:tblGrid>
              <a:tr h="4597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G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508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giga-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508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508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marL="88138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M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mega-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000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k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kilo-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2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c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centi-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0.01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marL="88900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m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dirty="0">
                          <a:latin typeface="Symbol"/>
                          <a:cs typeface="Symbol"/>
                        </a:rPr>
                        <a:t></a:t>
                      </a:r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3790">
              <a:lnSpc>
                <a:spcPct val="100000"/>
              </a:lnSpc>
            </a:pPr>
            <a:r>
              <a:rPr spc="-5" dirty="0"/>
              <a:t>Prefixes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pc="-5" dirty="0"/>
              <a:t>Metric </a:t>
            </a:r>
            <a:r>
              <a:rPr u="heavy" spc="-5" dirty="0"/>
              <a:t>prefixes </a:t>
            </a:r>
            <a:r>
              <a:rPr spc="-5" dirty="0"/>
              <a:t>are used to indicate </a:t>
            </a:r>
            <a:r>
              <a:rPr dirty="0"/>
              <a:t>a </a:t>
            </a:r>
            <a:r>
              <a:rPr spc="-5" dirty="0"/>
              <a:t>unit that is  some </a:t>
            </a:r>
            <a:r>
              <a:rPr u="heavy" spc="-5" dirty="0"/>
              <a:t>factor of </a:t>
            </a:r>
            <a:r>
              <a:rPr u="heavy" dirty="0"/>
              <a:t>10 </a:t>
            </a:r>
            <a:r>
              <a:rPr u="heavy" spc="-5" dirty="0"/>
              <a:t>larger or smaller </a:t>
            </a:r>
            <a:r>
              <a:rPr spc="-5" dirty="0"/>
              <a:t>than </a:t>
            </a:r>
            <a:r>
              <a:rPr spc="-10" dirty="0"/>
              <a:t>the  </a:t>
            </a:r>
            <a:r>
              <a:rPr spc="-5" dirty="0"/>
              <a:t>base</a:t>
            </a:r>
            <a:r>
              <a:rPr spc="-100" dirty="0"/>
              <a:t> </a:t>
            </a:r>
            <a:r>
              <a:rPr spc="-5" dirty="0"/>
              <a:t>unit: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94789" y="3282950"/>
          <a:ext cx="6095999" cy="3218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1999"/>
                <a:gridCol w="2032000"/>
                <a:gridCol w="2032000"/>
              </a:tblGrid>
              <a:tr h="4597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G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508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giga-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508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508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marL="88138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M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mega-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000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k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kilo-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2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c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centi-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0.01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marL="88900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m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milli-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0.001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dirty="0">
                          <a:latin typeface="Symbol"/>
                          <a:cs typeface="Symbol"/>
                        </a:rPr>
                        <a:t></a:t>
                      </a:r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Why do </a:t>
            </a:r>
            <a:r>
              <a:rPr spc="-5" dirty="0"/>
              <a:t>we care about</a:t>
            </a:r>
            <a:r>
              <a:rPr spc="-30" dirty="0"/>
              <a:t> </a:t>
            </a:r>
            <a:r>
              <a:rPr spc="-5" dirty="0"/>
              <a:t>units?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541259" cy="975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Measurements of </a:t>
            </a:r>
            <a:r>
              <a:rPr sz="3200" u="heavy" spc="-5" dirty="0">
                <a:latin typeface="Calibri"/>
                <a:cs typeface="Calibri"/>
              </a:rPr>
              <a:t>physical quantities </a:t>
            </a:r>
            <a:r>
              <a:rPr sz="3200" spc="-5" dirty="0">
                <a:latin typeface="Calibri"/>
                <a:cs typeface="Calibri"/>
              </a:rPr>
              <a:t>must be  given </a:t>
            </a:r>
            <a:r>
              <a:rPr sz="3200" u="heavy" spc="-5" dirty="0">
                <a:latin typeface="Calibri"/>
                <a:cs typeface="Calibri"/>
              </a:rPr>
              <a:t>with reference </a:t>
            </a:r>
            <a:r>
              <a:rPr sz="3200" u="heavy" spc="-10" dirty="0">
                <a:latin typeface="Calibri"/>
                <a:cs typeface="Calibri"/>
              </a:rPr>
              <a:t>to </a:t>
            </a:r>
            <a:r>
              <a:rPr sz="3200" u="heavy" spc="-5" dirty="0">
                <a:latin typeface="Calibri"/>
                <a:cs typeface="Calibri"/>
              </a:rPr>
              <a:t>some</a:t>
            </a:r>
            <a:r>
              <a:rPr sz="3200" u="heavy" spc="15" dirty="0">
                <a:latin typeface="Calibri"/>
                <a:cs typeface="Calibri"/>
              </a:rPr>
              <a:t> </a:t>
            </a:r>
            <a:r>
              <a:rPr sz="3200" u="heavy" spc="-5" dirty="0">
                <a:latin typeface="Calibri"/>
                <a:cs typeface="Calibri"/>
              </a:rPr>
              <a:t>standard</a:t>
            </a:r>
            <a:r>
              <a:rPr sz="3200" spc="-5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71750" y="3643629"/>
            <a:ext cx="3981450" cy="2247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3790">
              <a:lnSpc>
                <a:spcPct val="100000"/>
              </a:lnSpc>
            </a:pPr>
            <a:r>
              <a:rPr spc="-5" dirty="0"/>
              <a:t>Prefixes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pc="-5" dirty="0"/>
              <a:t>Metric </a:t>
            </a:r>
            <a:r>
              <a:rPr u="heavy" spc="-5" dirty="0"/>
              <a:t>prefixes </a:t>
            </a:r>
            <a:r>
              <a:rPr spc="-5" dirty="0"/>
              <a:t>are used to indicate </a:t>
            </a:r>
            <a:r>
              <a:rPr dirty="0"/>
              <a:t>a </a:t>
            </a:r>
            <a:r>
              <a:rPr spc="-5" dirty="0"/>
              <a:t>unit that is  some </a:t>
            </a:r>
            <a:r>
              <a:rPr u="heavy" spc="-5" dirty="0"/>
              <a:t>factor of </a:t>
            </a:r>
            <a:r>
              <a:rPr u="heavy" dirty="0"/>
              <a:t>10 </a:t>
            </a:r>
            <a:r>
              <a:rPr u="heavy" spc="-5" dirty="0"/>
              <a:t>larger or smaller </a:t>
            </a:r>
            <a:r>
              <a:rPr spc="-5" dirty="0"/>
              <a:t>than </a:t>
            </a:r>
            <a:r>
              <a:rPr spc="-10" dirty="0"/>
              <a:t>the  </a:t>
            </a:r>
            <a:r>
              <a:rPr spc="-5" dirty="0"/>
              <a:t>base</a:t>
            </a:r>
            <a:r>
              <a:rPr spc="-100" dirty="0"/>
              <a:t> </a:t>
            </a:r>
            <a:r>
              <a:rPr spc="-5" dirty="0"/>
              <a:t>unit: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94789" y="3282950"/>
          <a:ext cx="6095999" cy="3218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1999"/>
                <a:gridCol w="2032000"/>
                <a:gridCol w="2032000"/>
              </a:tblGrid>
              <a:tr h="4597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G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508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giga-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508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508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marL="88138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M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mega-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000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k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kilo-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2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c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centi-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0.01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marL="88900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m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milli-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0.001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dirty="0">
                          <a:latin typeface="Symbol"/>
                          <a:cs typeface="Symbol"/>
                        </a:rPr>
                        <a:t></a:t>
                      </a:r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micro-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0.000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001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3790">
              <a:lnSpc>
                <a:spcPct val="100000"/>
              </a:lnSpc>
            </a:pPr>
            <a:r>
              <a:rPr spc="-5" dirty="0"/>
              <a:t>Prefixes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pc="-5" dirty="0"/>
              <a:t>Metric </a:t>
            </a:r>
            <a:r>
              <a:rPr u="heavy" spc="-5" dirty="0"/>
              <a:t>prefixes </a:t>
            </a:r>
            <a:r>
              <a:rPr spc="-5" dirty="0"/>
              <a:t>are used to indicate </a:t>
            </a:r>
            <a:r>
              <a:rPr dirty="0"/>
              <a:t>a </a:t>
            </a:r>
            <a:r>
              <a:rPr spc="-5" dirty="0"/>
              <a:t>unit that is  some </a:t>
            </a:r>
            <a:r>
              <a:rPr u="heavy" spc="-5" dirty="0"/>
              <a:t>factor of </a:t>
            </a:r>
            <a:r>
              <a:rPr u="heavy" dirty="0"/>
              <a:t>10 </a:t>
            </a:r>
            <a:r>
              <a:rPr u="heavy" spc="-5" dirty="0"/>
              <a:t>larger or smaller </a:t>
            </a:r>
            <a:r>
              <a:rPr spc="-5" dirty="0"/>
              <a:t>than </a:t>
            </a:r>
            <a:r>
              <a:rPr spc="-10" dirty="0"/>
              <a:t>the  </a:t>
            </a:r>
            <a:r>
              <a:rPr spc="-5" dirty="0"/>
              <a:t>base</a:t>
            </a:r>
            <a:r>
              <a:rPr spc="-100" dirty="0"/>
              <a:t> </a:t>
            </a:r>
            <a:r>
              <a:rPr spc="-5" dirty="0"/>
              <a:t>unit: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94789" y="3282950"/>
          <a:ext cx="6095999" cy="3218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1999"/>
                <a:gridCol w="2032000"/>
                <a:gridCol w="2032000"/>
              </a:tblGrid>
              <a:tr h="4597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G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508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giga-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508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508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marL="88138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M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mega-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000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k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kilo-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2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000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c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centi-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0.01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marL="88900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m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milli-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0.001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dirty="0">
                          <a:latin typeface="Symbol"/>
                          <a:cs typeface="Symbol"/>
                        </a:rPr>
                        <a:t></a:t>
                      </a:r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micro-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0.000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001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59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nano-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1016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0.000 000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001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60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9920">
              <a:lnSpc>
                <a:spcPct val="100000"/>
              </a:lnSpc>
            </a:pPr>
            <a:r>
              <a:rPr spc="-5" dirty="0"/>
              <a:t>Conversions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975600" cy="218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To convert </a:t>
            </a:r>
            <a:r>
              <a:rPr sz="3200" u="heavy" spc="-5" dirty="0">
                <a:latin typeface="Calibri"/>
                <a:cs typeface="Calibri"/>
              </a:rPr>
              <a:t>from </a:t>
            </a:r>
            <a:r>
              <a:rPr sz="3200" u="heavy" dirty="0">
                <a:latin typeface="Calibri"/>
                <a:cs typeface="Calibri"/>
              </a:rPr>
              <a:t>a </a:t>
            </a:r>
            <a:r>
              <a:rPr sz="3200" u="heavy" spc="-5" dirty="0">
                <a:latin typeface="Calibri"/>
                <a:cs typeface="Calibri"/>
              </a:rPr>
              <a:t>prefixed unit </a:t>
            </a:r>
            <a:r>
              <a:rPr sz="3200" spc="-5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base unit,  </a:t>
            </a:r>
            <a:r>
              <a:rPr sz="3200" u="heavy" spc="-5" dirty="0">
                <a:latin typeface="Calibri"/>
                <a:cs typeface="Calibri"/>
              </a:rPr>
              <a:t>multiply </a:t>
            </a:r>
            <a:r>
              <a:rPr sz="3200" spc="-5" dirty="0">
                <a:latin typeface="Calibri"/>
                <a:cs typeface="Calibri"/>
              </a:rPr>
              <a:t>by this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factor.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example, converting km to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29510" y="4213859"/>
            <a:ext cx="1633219" cy="638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9920">
              <a:lnSpc>
                <a:spcPct val="100000"/>
              </a:lnSpc>
            </a:pPr>
            <a:r>
              <a:rPr spc="-5" dirty="0"/>
              <a:t>Conversions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975600" cy="3753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To convert </a:t>
            </a:r>
            <a:r>
              <a:rPr sz="3200" u="heavy" spc="-5" dirty="0">
                <a:latin typeface="Calibri"/>
                <a:cs typeface="Calibri"/>
              </a:rPr>
              <a:t>from </a:t>
            </a:r>
            <a:r>
              <a:rPr sz="3200" u="heavy" dirty="0">
                <a:latin typeface="Calibri"/>
                <a:cs typeface="Calibri"/>
              </a:rPr>
              <a:t>a </a:t>
            </a:r>
            <a:r>
              <a:rPr sz="3200" u="heavy" spc="-5" dirty="0">
                <a:latin typeface="Calibri"/>
                <a:cs typeface="Calibri"/>
              </a:rPr>
              <a:t>prefixed unit </a:t>
            </a:r>
            <a:r>
              <a:rPr sz="3200" spc="-5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base unit,  </a:t>
            </a:r>
            <a:r>
              <a:rPr sz="3200" u="heavy" spc="-5" dirty="0">
                <a:latin typeface="Calibri"/>
                <a:cs typeface="Calibri"/>
              </a:rPr>
              <a:t>multiply </a:t>
            </a:r>
            <a:r>
              <a:rPr sz="3200" spc="-5" dirty="0">
                <a:latin typeface="Calibri"/>
                <a:cs typeface="Calibri"/>
              </a:rPr>
              <a:t>by this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factor.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example, converting km to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m: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00">
              <a:latin typeface="Times New Roman"/>
              <a:cs typeface="Times New Roman"/>
            </a:endParaRPr>
          </a:p>
          <a:p>
            <a:pPr marL="1962150">
              <a:lnSpc>
                <a:spcPct val="100000"/>
              </a:lnSpc>
            </a:pPr>
            <a:r>
              <a:rPr sz="3550" spc="-5" dirty="0">
                <a:latin typeface="Times New Roman"/>
                <a:cs typeface="Times New Roman"/>
              </a:rPr>
              <a:t>2.5</a:t>
            </a:r>
            <a:r>
              <a:rPr sz="3550" spc="-505" dirty="0">
                <a:latin typeface="Times New Roman"/>
                <a:cs typeface="Times New Roman"/>
              </a:rPr>
              <a:t> </a:t>
            </a:r>
            <a:r>
              <a:rPr sz="3550" i="1" spc="-5" dirty="0">
                <a:latin typeface="Times New Roman"/>
                <a:cs typeface="Times New Roman"/>
              </a:rPr>
              <a:t>km</a:t>
            </a:r>
            <a:r>
              <a:rPr sz="3550" i="1" spc="-105" dirty="0">
                <a:latin typeface="Times New Roman"/>
                <a:cs typeface="Times New Roman"/>
              </a:rPr>
              <a:t> </a:t>
            </a:r>
            <a:r>
              <a:rPr sz="3550" spc="-785" dirty="0">
                <a:latin typeface="Symbol"/>
                <a:cs typeface="Symbol"/>
              </a:rPr>
              <a:t></a:t>
            </a:r>
            <a:r>
              <a:rPr sz="3550" spc="-785" dirty="0">
                <a:latin typeface="Times New Roman"/>
                <a:cs typeface="Times New Roman"/>
              </a:rPr>
              <a:t>        </a:t>
            </a:r>
            <a:r>
              <a:rPr sz="3550" spc="-775" dirty="0">
                <a:latin typeface="Times New Roman"/>
                <a:cs typeface="Times New Roman"/>
              </a:rPr>
              <a:t> </a:t>
            </a:r>
            <a:r>
              <a:rPr sz="3550" spc="-130" dirty="0">
                <a:latin typeface="Times New Roman"/>
                <a:cs typeface="Times New Roman"/>
              </a:rPr>
              <a:t>2.5</a:t>
            </a:r>
            <a:r>
              <a:rPr sz="3550" spc="-130" dirty="0">
                <a:latin typeface="Symbol"/>
                <a:cs typeface="Symbol"/>
              </a:rPr>
              <a:t></a:t>
            </a:r>
            <a:r>
              <a:rPr sz="3550" spc="-370" dirty="0">
                <a:latin typeface="Times New Roman"/>
                <a:cs typeface="Times New Roman"/>
              </a:rPr>
              <a:t> </a:t>
            </a:r>
            <a:r>
              <a:rPr sz="3550" spc="-5" dirty="0">
                <a:latin typeface="Times New Roman"/>
                <a:cs typeface="Times New Roman"/>
              </a:rPr>
              <a:t>1000</a:t>
            </a:r>
            <a:r>
              <a:rPr sz="3550" spc="-430" dirty="0">
                <a:latin typeface="Times New Roman"/>
                <a:cs typeface="Times New Roman"/>
              </a:rPr>
              <a:t> </a:t>
            </a:r>
            <a:r>
              <a:rPr sz="3550" i="1" dirty="0">
                <a:latin typeface="Times New Roman"/>
                <a:cs typeface="Times New Roman"/>
              </a:rPr>
              <a:t>m</a:t>
            </a:r>
            <a:endParaRPr sz="3550">
              <a:latin typeface="Times New Roman"/>
              <a:cs typeface="Times New Roman"/>
            </a:endParaRPr>
          </a:p>
          <a:p>
            <a:pPr marL="1962150">
              <a:lnSpc>
                <a:spcPct val="100000"/>
              </a:lnSpc>
              <a:spcBef>
                <a:spcPts val="1070"/>
              </a:spcBef>
            </a:pPr>
            <a:r>
              <a:rPr sz="3550" spc="-5" dirty="0">
                <a:latin typeface="Times New Roman"/>
                <a:cs typeface="Times New Roman"/>
              </a:rPr>
              <a:t>2.5</a:t>
            </a:r>
            <a:r>
              <a:rPr sz="3550" spc="-509" dirty="0">
                <a:latin typeface="Times New Roman"/>
                <a:cs typeface="Times New Roman"/>
              </a:rPr>
              <a:t> </a:t>
            </a:r>
            <a:r>
              <a:rPr sz="3550" i="1" spc="-5" dirty="0">
                <a:latin typeface="Times New Roman"/>
                <a:cs typeface="Times New Roman"/>
              </a:rPr>
              <a:t>km</a:t>
            </a:r>
            <a:r>
              <a:rPr sz="3550" i="1" spc="-110" dirty="0">
                <a:latin typeface="Times New Roman"/>
                <a:cs typeface="Times New Roman"/>
              </a:rPr>
              <a:t> </a:t>
            </a:r>
            <a:r>
              <a:rPr sz="3550" spc="-785" dirty="0">
                <a:latin typeface="Symbol"/>
                <a:cs typeface="Symbol"/>
              </a:rPr>
              <a:t></a:t>
            </a:r>
            <a:r>
              <a:rPr sz="3550" spc="-785" dirty="0">
                <a:latin typeface="Times New Roman"/>
                <a:cs typeface="Times New Roman"/>
              </a:rPr>
              <a:t>        </a:t>
            </a:r>
            <a:r>
              <a:rPr sz="3550" spc="-780" dirty="0">
                <a:latin typeface="Times New Roman"/>
                <a:cs typeface="Times New Roman"/>
              </a:rPr>
              <a:t> </a:t>
            </a:r>
            <a:r>
              <a:rPr sz="3550" spc="-5" dirty="0">
                <a:latin typeface="Times New Roman"/>
                <a:cs typeface="Times New Roman"/>
              </a:rPr>
              <a:t>2500</a:t>
            </a:r>
            <a:r>
              <a:rPr sz="3550" spc="-440" dirty="0">
                <a:latin typeface="Times New Roman"/>
                <a:cs typeface="Times New Roman"/>
              </a:rPr>
              <a:t> </a:t>
            </a:r>
            <a:r>
              <a:rPr sz="3550" i="1" dirty="0">
                <a:latin typeface="Times New Roman"/>
                <a:cs typeface="Times New Roman"/>
              </a:rPr>
              <a:t>m</a:t>
            </a:r>
            <a:endParaRPr sz="3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9920">
              <a:lnSpc>
                <a:spcPct val="100000"/>
              </a:lnSpc>
            </a:pPr>
            <a:r>
              <a:rPr spc="-5" dirty="0"/>
              <a:t>Conversions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482840" cy="218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To convert </a:t>
            </a:r>
            <a:r>
              <a:rPr sz="3200" u="heavy" spc="-5" dirty="0">
                <a:latin typeface="Calibri"/>
                <a:cs typeface="Calibri"/>
              </a:rPr>
              <a:t>from </a:t>
            </a:r>
            <a:r>
              <a:rPr sz="3200" u="heavy" spc="-10" dirty="0">
                <a:latin typeface="Calibri"/>
                <a:cs typeface="Calibri"/>
              </a:rPr>
              <a:t>the </a:t>
            </a:r>
            <a:r>
              <a:rPr sz="3200" u="heavy" spc="-5" dirty="0">
                <a:latin typeface="Calibri"/>
                <a:cs typeface="Calibri"/>
              </a:rPr>
              <a:t>base </a:t>
            </a:r>
            <a:r>
              <a:rPr sz="3200" spc="-5" dirty="0">
                <a:latin typeface="Calibri"/>
                <a:cs typeface="Calibri"/>
              </a:rPr>
              <a:t>unit to the prefixed  unit, </a:t>
            </a:r>
            <a:r>
              <a:rPr sz="3200" u="heavy" spc="-5" dirty="0">
                <a:latin typeface="Calibri"/>
                <a:cs typeface="Calibri"/>
              </a:rPr>
              <a:t>divide </a:t>
            </a:r>
            <a:r>
              <a:rPr sz="3200" dirty="0">
                <a:latin typeface="Calibri"/>
                <a:cs typeface="Calibri"/>
              </a:rPr>
              <a:t>by </a:t>
            </a:r>
            <a:r>
              <a:rPr sz="3200" spc="-5" dirty="0">
                <a:latin typeface="Calibri"/>
                <a:cs typeface="Calibri"/>
              </a:rPr>
              <a:t>this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factor.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example, converting </a:t>
            </a:r>
            <a:r>
              <a:rPr sz="3200" dirty="0">
                <a:latin typeface="Calibri"/>
                <a:cs typeface="Calibri"/>
              </a:rPr>
              <a:t>m </a:t>
            </a:r>
            <a:r>
              <a:rPr sz="3200" spc="-10" dirty="0">
                <a:latin typeface="Calibri"/>
                <a:cs typeface="Calibri"/>
              </a:rPr>
              <a:t>to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mm: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71370" y="4213859"/>
            <a:ext cx="1604009" cy="638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9920">
              <a:lnSpc>
                <a:spcPct val="100000"/>
              </a:lnSpc>
            </a:pPr>
            <a:r>
              <a:rPr spc="-5" dirty="0"/>
              <a:t>Conversions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482840" cy="3750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To convert </a:t>
            </a:r>
            <a:r>
              <a:rPr sz="3200" u="heavy" spc="-5" dirty="0">
                <a:latin typeface="Calibri"/>
                <a:cs typeface="Calibri"/>
              </a:rPr>
              <a:t>from </a:t>
            </a:r>
            <a:r>
              <a:rPr sz="3200" u="heavy" spc="-10" dirty="0">
                <a:latin typeface="Calibri"/>
                <a:cs typeface="Calibri"/>
              </a:rPr>
              <a:t>the </a:t>
            </a:r>
            <a:r>
              <a:rPr sz="3200" u="heavy" spc="-5" dirty="0">
                <a:latin typeface="Calibri"/>
                <a:cs typeface="Calibri"/>
              </a:rPr>
              <a:t>base </a:t>
            </a:r>
            <a:r>
              <a:rPr sz="3200" spc="-5" dirty="0">
                <a:latin typeface="Calibri"/>
                <a:cs typeface="Calibri"/>
              </a:rPr>
              <a:t>unit to the prefixed  unit, </a:t>
            </a:r>
            <a:r>
              <a:rPr sz="3200" u="heavy" spc="-5" dirty="0">
                <a:latin typeface="Calibri"/>
                <a:cs typeface="Calibri"/>
              </a:rPr>
              <a:t>divide </a:t>
            </a:r>
            <a:r>
              <a:rPr sz="3200" dirty="0">
                <a:latin typeface="Calibri"/>
                <a:cs typeface="Calibri"/>
              </a:rPr>
              <a:t>by </a:t>
            </a:r>
            <a:r>
              <a:rPr sz="3200" spc="-5" dirty="0">
                <a:latin typeface="Calibri"/>
                <a:cs typeface="Calibri"/>
              </a:rPr>
              <a:t>this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factor.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example, converting </a:t>
            </a:r>
            <a:r>
              <a:rPr sz="3200" dirty="0">
                <a:latin typeface="Calibri"/>
                <a:cs typeface="Calibri"/>
              </a:rPr>
              <a:t>m </a:t>
            </a:r>
            <a:r>
              <a:rPr sz="3200" spc="-10" dirty="0">
                <a:latin typeface="Calibri"/>
                <a:cs typeface="Calibri"/>
              </a:rPr>
              <a:t>to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mm: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>
              <a:latin typeface="Times New Roman"/>
              <a:cs typeface="Times New Roman"/>
            </a:endParaRPr>
          </a:p>
          <a:p>
            <a:pPr marL="1596390">
              <a:lnSpc>
                <a:spcPct val="100000"/>
              </a:lnSpc>
            </a:pPr>
            <a:r>
              <a:rPr sz="3550" spc="-5" dirty="0">
                <a:latin typeface="Times New Roman"/>
                <a:cs typeface="Times New Roman"/>
              </a:rPr>
              <a:t>0.45</a:t>
            </a:r>
            <a:r>
              <a:rPr sz="3550" spc="-495" dirty="0">
                <a:latin typeface="Times New Roman"/>
                <a:cs typeface="Times New Roman"/>
              </a:rPr>
              <a:t> </a:t>
            </a:r>
            <a:r>
              <a:rPr sz="3550" i="1" dirty="0">
                <a:latin typeface="Times New Roman"/>
                <a:cs typeface="Times New Roman"/>
              </a:rPr>
              <a:t>m</a:t>
            </a:r>
            <a:r>
              <a:rPr sz="3550" i="1" spc="-85" dirty="0">
                <a:latin typeface="Times New Roman"/>
                <a:cs typeface="Times New Roman"/>
              </a:rPr>
              <a:t> </a:t>
            </a:r>
            <a:r>
              <a:rPr sz="3550" spc="-785" dirty="0">
                <a:latin typeface="Symbol"/>
                <a:cs typeface="Symbol"/>
              </a:rPr>
              <a:t></a:t>
            </a:r>
            <a:r>
              <a:rPr sz="3550" spc="-785" dirty="0">
                <a:latin typeface="Times New Roman"/>
                <a:cs typeface="Times New Roman"/>
              </a:rPr>
              <a:t>       </a:t>
            </a:r>
            <a:r>
              <a:rPr sz="3550" spc="-700" dirty="0">
                <a:latin typeface="Times New Roman"/>
                <a:cs typeface="Times New Roman"/>
              </a:rPr>
              <a:t> </a:t>
            </a:r>
            <a:r>
              <a:rPr sz="3550" spc="-5" dirty="0">
                <a:latin typeface="Times New Roman"/>
                <a:cs typeface="Times New Roman"/>
              </a:rPr>
              <a:t>0.45</a:t>
            </a:r>
            <a:r>
              <a:rPr sz="3550" spc="-390" dirty="0">
                <a:latin typeface="Times New Roman"/>
                <a:cs typeface="Times New Roman"/>
              </a:rPr>
              <a:t> </a:t>
            </a:r>
            <a:r>
              <a:rPr sz="3550" spc="-785" dirty="0">
                <a:latin typeface="Symbol"/>
                <a:cs typeface="Symbol"/>
              </a:rPr>
              <a:t></a:t>
            </a:r>
            <a:r>
              <a:rPr sz="3550" spc="-785" dirty="0">
                <a:latin typeface="Times New Roman"/>
                <a:cs typeface="Times New Roman"/>
              </a:rPr>
              <a:t>      </a:t>
            </a:r>
            <a:r>
              <a:rPr sz="3550" spc="-755" dirty="0">
                <a:latin typeface="Times New Roman"/>
                <a:cs typeface="Times New Roman"/>
              </a:rPr>
              <a:t> </a:t>
            </a:r>
            <a:r>
              <a:rPr sz="3550" spc="25" dirty="0">
                <a:latin typeface="Times New Roman"/>
                <a:cs typeface="Times New Roman"/>
              </a:rPr>
              <a:t>0.001</a:t>
            </a:r>
            <a:r>
              <a:rPr sz="3550" i="1" spc="25" dirty="0">
                <a:latin typeface="Times New Roman"/>
                <a:cs typeface="Times New Roman"/>
              </a:rPr>
              <a:t>mm</a:t>
            </a:r>
            <a:endParaRPr sz="3550">
              <a:latin typeface="Times New Roman"/>
              <a:cs typeface="Times New Roman"/>
            </a:endParaRPr>
          </a:p>
          <a:p>
            <a:pPr marL="1596390">
              <a:lnSpc>
                <a:spcPct val="100000"/>
              </a:lnSpc>
              <a:spcBef>
                <a:spcPts val="1080"/>
              </a:spcBef>
            </a:pPr>
            <a:r>
              <a:rPr sz="3550" spc="-5" dirty="0">
                <a:latin typeface="Times New Roman"/>
                <a:cs typeface="Times New Roman"/>
              </a:rPr>
              <a:t>0.45</a:t>
            </a:r>
            <a:r>
              <a:rPr sz="3550" spc="-500" dirty="0">
                <a:latin typeface="Times New Roman"/>
                <a:cs typeface="Times New Roman"/>
              </a:rPr>
              <a:t> </a:t>
            </a:r>
            <a:r>
              <a:rPr sz="3550" i="1" dirty="0">
                <a:latin typeface="Times New Roman"/>
                <a:cs typeface="Times New Roman"/>
              </a:rPr>
              <a:t>m</a:t>
            </a:r>
            <a:r>
              <a:rPr sz="3550" i="1" spc="-90" dirty="0">
                <a:latin typeface="Times New Roman"/>
                <a:cs typeface="Times New Roman"/>
              </a:rPr>
              <a:t> </a:t>
            </a:r>
            <a:r>
              <a:rPr sz="3550" spc="-785" dirty="0">
                <a:latin typeface="Symbol"/>
                <a:cs typeface="Symbol"/>
              </a:rPr>
              <a:t></a:t>
            </a:r>
            <a:r>
              <a:rPr sz="3550" spc="-785" dirty="0">
                <a:latin typeface="Times New Roman"/>
                <a:cs typeface="Times New Roman"/>
              </a:rPr>
              <a:t>        </a:t>
            </a:r>
            <a:r>
              <a:rPr sz="3550" spc="-780" dirty="0">
                <a:latin typeface="Times New Roman"/>
                <a:cs typeface="Times New Roman"/>
              </a:rPr>
              <a:t> </a:t>
            </a:r>
            <a:r>
              <a:rPr sz="3550" spc="-5" dirty="0">
                <a:latin typeface="Times New Roman"/>
                <a:cs typeface="Times New Roman"/>
              </a:rPr>
              <a:t>450</a:t>
            </a:r>
            <a:r>
              <a:rPr sz="3550" spc="-445" dirty="0">
                <a:latin typeface="Times New Roman"/>
                <a:cs typeface="Times New Roman"/>
              </a:rPr>
              <a:t> </a:t>
            </a:r>
            <a:r>
              <a:rPr sz="3550" i="1" dirty="0">
                <a:latin typeface="Times New Roman"/>
                <a:cs typeface="Times New Roman"/>
              </a:rPr>
              <a:t>mm</a:t>
            </a:r>
            <a:endParaRPr sz="3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7130">
              <a:lnSpc>
                <a:spcPct val="100000"/>
              </a:lnSpc>
            </a:pPr>
            <a:r>
              <a:rPr spc="-5" dirty="0"/>
              <a:t>Conversion</a:t>
            </a:r>
            <a:r>
              <a:rPr spc="-35" dirty="0"/>
              <a:t> </a:t>
            </a:r>
            <a:r>
              <a:rPr spc="-5" dirty="0"/>
              <a:t>Factors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685405" cy="975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To convert between </a:t>
            </a:r>
            <a:r>
              <a:rPr sz="3200" u="heavy" spc="-5" dirty="0">
                <a:latin typeface="Calibri"/>
                <a:cs typeface="Calibri"/>
              </a:rPr>
              <a:t>Imperial and metric </a:t>
            </a:r>
            <a:r>
              <a:rPr sz="3200" spc="-10" dirty="0">
                <a:latin typeface="Calibri"/>
                <a:cs typeface="Calibri"/>
              </a:rPr>
              <a:t>units,  </a:t>
            </a:r>
            <a:r>
              <a:rPr sz="3200" dirty="0">
                <a:latin typeface="Calibri"/>
                <a:cs typeface="Calibri"/>
              </a:rPr>
              <a:t>we </a:t>
            </a:r>
            <a:r>
              <a:rPr sz="3200" spc="-5" dirty="0">
                <a:latin typeface="Calibri"/>
                <a:cs typeface="Calibri"/>
              </a:rPr>
              <a:t>multiply by </a:t>
            </a:r>
            <a:r>
              <a:rPr sz="3200" u="heavy" spc="-5" dirty="0">
                <a:latin typeface="Calibri"/>
                <a:cs typeface="Calibri"/>
              </a:rPr>
              <a:t>conversion</a:t>
            </a:r>
            <a:r>
              <a:rPr sz="3200" u="heavy" spc="-30" dirty="0">
                <a:latin typeface="Calibri"/>
                <a:cs typeface="Calibri"/>
              </a:rPr>
              <a:t> </a:t>
            </a:r>
            <a:r>
              <a:rPr sz="3200" u="heavy" spc="-5" dirty="0">
                <a:latin typeface="Calibri"/>
                <a:cs typeface="Calibri"/>
              </a:rPr>
              <a:t>factors</a:t>
            </a:r>
            <a:r>
              <a:rPr sz="3200" spc="-5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6330">
              <a:lnSpc>
                <a:spcPct val="100000"/>
              </a:lnSpc>
            </a:pPr>
            <a:r>
              <a:rPr spc="-5" dirty="0"/>
              <a:t>Conversion</a:t>
            </a:r>
            <a:r>
              <a:rPr spc="-35" dirty="0"/>
              <a:t> </a:t>
            </a:r>
            <a:r>
              <a:rPr spc="-5" dirty="0"/>
              <a:t>Factors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961630" cy="40817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80670" indent="-3429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To convert between </a:t>
            </a:r>
            <a:r>
              <a:rPr sz="3200" u="heavy" spc="-5" dirty="0">
                <a:latin typeface="Calibri"/>
                <a:cs typeface="Calibri"/>
              </a:rPr>
              <a:t>Imperial and metric </a:t>
            </a:r>
            <a:r>
              <a:rPr sz="3200" spc="-10" dirty="0">
                <a:latin typeface="Calibri"/>
                <a:cs typeface="Calibri"/>
              </a:rPr>
              <a:t>units,  </a:t>
            </a:r>
            <a:r>
              <a:rPr sz="3200" dirty="0">
                <a:latin typeface="Calibri"/>
                <a:cs typeface="Calibri"/>
              </a:rPr>
              <a:t>we </a:t>
            </a:r>
            <a:r>
              <a:rPr sz="3200" spc="-5" dirty="0">
                <a:latin typeface="Calibri"/>
                <a:cs typeface="Calibri"/>
              </a:rPr>
              <a:t>multiply by </a:t>
            </a:r>
            <a:r>
              <a:rPr sz="3200" u="heavy" spc="-5" dirty="0">
                <a:latin typeface="Calibri"/>
                <a:cs typeface="Calibri"/>
              </a:rPr>
              <a:t>conversion</a:t>
            </a:r>
            <a:r>
              <a:rPr sz="3200" u="heavy" spc="-30" dirty="0">
                <a:latin typeface="Calibri"/>
                <a:cs typeface="Calibri"/>
              </a:rPr>
              <a:t> </a:t>
            </a:r>
            <a:r>
              <a:rPr sz="3200" u="heavy" spc="-5" dirty="0">
                <a:latin typeface="Calibri"/>
                <a:cs typeface="Calibri"/>
              </a:rPr>
              <a:t>factors</a:t>
            </a:r>
            <a:r>
              <a:rPr sz="3200" spc="-5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Remember:</a:t>
            </a:r>
            <a:endParaRPr sz="2800">
              <a:latin typeface="Calibri"/>
              <a:cs typeface="Calibri"/>
            </a:endParaRPr>
          </a:p>
          <a:p>
            <a:pPr marL="12700" marR="348615">
              <a:lnSpc>
                <a:spcPct val="120500"/>
              </a:lnSpc>
              <a:spcBef>
                <a:spcPts val="10"/>
              </a:spcBef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unit </a:t>
            </a:r>
            <a:r>
              <a:rPr sz="2800" spc="-5" dirty="0">
                <a:latin typeface="Calibri"/>
                <a:cs typeface="Calibri"/>
              </a:rPr>
              <a:t>you want to </a:t>
            </a:r>
            <a:r>
              <a:rPr sz="2800" u="heavy" dirty="0">
                <a:latin typeface="Calibri"/>
                <a:cs typeface="Calibri"/>
              </a:rPr>
              <a:t>get </a:t>
            </a:r>
            <a:r>
              <a:rPr sz="2800" spc="-5" dirty="0">
                <a:latin typeface="Calibri"/>
                <a:cs typeface="Calibri"/>
              </a:rPr>
              <a:t>goes </a:t>
            </a:r>
            <a:r>
              <a:rPr sz="2800" dirty="0">
                <a:latin typeface="Calibri"/>
                <a:cs typeface="Calibri"/>
              </a:rPr>
              <a:t>on </a:t>
            </a:r>
            <a:r>
              <a:rPr sz="2800" u="heavy" spc="-5" dirty="0">
                <a:latin typeface="Calibri"/>
                <a:cs typeface="Calibri"/>
              </a:rPr>
              <a:t>top </a:t>
            </a:r>
            <a:r>
              <a:rPr sz="2800" dirty="0">
                <a:latin typeface="Calibri"/>
                <a:cs typeface="Calibri"/>
              </a:rPr>
              <a:t>of </a:t>
            </a:r>
            <a:r>
              <a:rPr sz="2800" spc="-5" dirty="0">
                <a:latin typeface="Calibri"/>
                <a:cs typeface="Calibri"/>
              </a:rPr>
              <a:t>the factor.  The </a:t>
            </a:r>
            <a:r>
              <a:rPr sz="2800" spc="-10" dirty="0">
                <a:latin typeface="Calibri"/>
                <a:cs typeface="Calibri"/>
              </a:rPr>
              <a:t>unit </a:t>
            </a:r>
            <a:r>
              <a:rPr sz="2800" spc="-5" dirty="0">
                <a:latin typeface="Calibri"/>
                <a:cs typeface="Calibri"/>
              </a:rPr>
              <a:t>you want to </a:t>
            </a:r>
            <a:r>
              <a:rPr sz="2800" u="heavy" spc="-5" dirty="0">
                <a:latin typeface="Calibri"/>
                <a:cs typeface="Calibri"/>
              </a:rPr>
              <a:t>cancel out </a:t>
            </a:r>
            <a:r>
              <a:rPr sz="2800" spc="-5" dirty="0">
                <a:latin typeface="Calibri"/>
                <a:cs typeface="Calibri"/>
              </a:rPr>
              <a:t>goes </a:t>
            </a:r>
            <a:r>
              <a:rPr sz="2800" dirty="0">
                <a:latin typeface="Calibri"/>
                <a:cs typeface="Calibri"/>
              </a:rPr>
              <a:t>on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u="heavy" spc="-5" dirty="0">
                <a:latin typeface="Calibri"/>
                <a:cs typeface="Calibri"/>
              </a:rPr>
              <a:t>bottom</a:t>
            </a:r>
            <a:r>
              <a:rPr sz="2800" spc="-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00"/>
              </a:spcBef>
            </a:pPr>
            <a:r>
              <a:rPr sz="2800" spc="-10" dirty="0">
                <a:latin typeface="Calibri"/>
                <a:cs typeface="Calibri"/>
              </a:rPr>
              <a:t>Multiply everything </a:t>
            </a:r>
            <a:r>
              <a:rPr sz="2800" spc="-5" dirty="0">
                <a:latin typeface="Calibri"/>
                <a:cs typeface="Calibri"/>
              </a:rPr>
              <a:t>on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top, </a:t>
            </a:r>
            <a:r>
              <a:rPr sz="2800" spc="-10" dirty="0">
                <a:latin typeface="Calibri"/>
                <a:cs typeface="Calibri"/>
              </a:rPr>
              <a:t>divide by everything </a:t>
            </a:r>
            <a:r>
              <a:rPr sz="2800" dirty="0">
                <a:latin typeface="Calibri"/>
                <a:cs typeface="Calibri"/>
              </a:rPr>
              <a:t>on 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bottom.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00">
              <a:lnSpc>
                <a:spcPct val="100000"/>
              </a:lnSpc>
            </a:pPr>
            <a:r>
              <a:rPr spc="-5" dirty="0"/>
              <a:t>Conversion Factors:</a:t>
            </a:r>
            <a:r>
              <a:rPr spc="-40" dirty="0"/>
              <a:t> </a:t>
            </a: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633970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Convert </a:t>
            </a:r>
            <a:r>
              <a:rPr sz="2800" spc="-5" dirty="0">
                <a:latin typeface="Calibri"/>
                <a:cs typeface="Calibri"/>
              </a:rPr>
              <a:t>15 </a:t>
            </a:r>
            <a:r>
              <a:rPr sz="2800" dirty="0">
                <a:latin typeface="Calibri"/>
                <a:cs typeface="Calibri"/>
              </a:rPr>
              <a:t>cm to </a:t>
            </a:r>
            <a:r>
              <a:rPr sz="2800" spc="-10" dirty="0">
                <a:latin typeface="Calibri"/>
                <a:cs typeface="Calibri"/>
              </a:rPr>
              <a:t>inches, </a:t>
            </a:r>
            <a:r>
              <a:rPr sz="2800" spc="-5" dirty="0">
                <a:latin typeface="Calibri"/>
                <a:cs typeface="Calibri"/>
              </a:rPr>
              <a:t>given that </a:t>
            </a:r>
            <a:r>
              <a:rPr sz="2800" dirty="0">
                <a:latin typeface="Calibri"/>
                <a:cs typeface="Calibri"/>
              </a:rPr>
              <a:t>1 </a:t>
            </a:r>
            <a:r>
              <a:rPr sz="2800" spc="-5" dirty="0">
                <a:latin typeface="Calibri"/>
                <a:cs typeface="Calibri"/>
              </a:rPr>
              <a:t>inch </a:t>
            </a:r>
            <a:r>
              <a:rPr sz="2800" dirty="0">
                <a:latin typeface="Calibri"/>
                <a:cs typeface="Calibri"/>
              </a:rPr>
              <a:t>= </a:t>
            </a:r>
            <a:r>
              <a:rPr sz="2800" spc="-5" dirty="0">
                <a:latin typeface="Calibri"/>
                <a:cs typeface="Calibri"/>
              </a:rPr>
              <a:t>2.54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cm.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57120" y="2429510"/>
            <a:ext cx="1264920" cy="1358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00">
              <a:lnSpc>
                <a:spcPct val="100000"/>
              </a:lnSpc>
            </a:pPr>
            <a:r>
              <a:rPr spc="-5" dirty="0"/>
              <a:t>Conversion Factors:</a:t>
            </a:r>
            <a:r>
              <a:rPr spc="-40" dirty="0"/>
              <a:t> </a:t>
            </a: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633970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Convert </a:t>
            </a:r>
            <a:r>
              <a:rPr sz="2800" spc="-5" dirty="0">
                <a:latin typeface="Calibri"/>
                <a:cs typeface="Calibri"/>
              </a:rPr>
              <a:t>15 </a:t>
            </a:r>
            <a:r>
              <a:rPr sz="2800" dirty="0">
                <a:latin typeface="Calibri"/>
                <a:cs typeface="Calibri"/>
              </a:rPr>
              <a:t>cm to </a:t>
            </a:r>
            <a:r>
              <a:rPr sz="2800" spc="-10" dirty="0">
                <a:latin typeface="Calibri"/>
                <a:cs typeface="Calibri"/>
              </a:rPr>
              <a:t>inches, </a:t>
            </a:r>
            <a:r>
              <a:rPr sz="2800" spc="-5" dirty="0">
                <a:latin typeface="Calibri"/>
                <a:cs typeface="Calibri"/>
              </a:rPr>
              <a:t>given that </a:t>
            </a:r>
            <a:r>
              <a:rPr sz="2800" dirty="0">
                <a:latin typeface="Calibri"/>
                <a:cs typeface="Calibri"/>
              </a:rPr>
              <a:t>1 </a:t>
            </a:r>
            <a:r>
              <a:rPr sz="2800" spc="-5" dirty="0">
                <a:latin typeface="Calibri"/>
                <a:cs typeface="Calibri"/>
              </a:rPr>
              <a:t>inch </a:t>
            </a:r>
            <a:r>
              <a:rPr sz="2800" dirty="0">
                <a:latin typeface="Calibri"/>
                <a:cs typeface="Calibri"/>
              </a:rPr>
              <a:t>= </a:t>
            </a:r>
            <a:r>
              <a:rPr sz="2800" spc="-5" dirty="0">
                <a:latin typeface="Calibri"/>
                <a:cs typeface="Calibri"/>
              </a:rPr>
              <a:t>2.54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cm.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57120" y="2429510"/>
            <a:ext cx="3495039" cy="1358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Why do </a:t>
            </a:r>
            <a:r>
              <a:rPr spc="-5" dirty="0"/>
              <a:t>we care about</a:t>
            </a:r>
            <a:r>
              <a:rPr spc="-30" dirty="0"/>
              <a:t> </a:t>
            </a:r>
            <a:r>
              <a:rPr spc="-5" dirty="0"/>
              <a:t>units?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541259" cy="975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Measurements of </a:t>
            </a:r>
            <a:r>
              <a:rPr sz="3200" u="heavy" spc="-5" dirty="0">
                <a:latin typeface="Calibri"/>
                <a:cs typeface="Calibri"/>
              </a:rPr>
              <a:t>physical quantities </a:t>
            </a:r>
            <a:r>
              <a:rPr sz="3200" spc="-5" dirty="0">
                <a:latin typeface="Calibri"/>
                <a:cs typeface="Calibri"/>
              </a:rPr>
              <a:t>must be  given </a:t>
            </a:r>
            <a:r>
              <a:rPr sz="3200" u="heavy" spc="-5" dirty="0">
                <a:latin typeface="Calibri"/>
                <a:cs typeface="Calibri"/>
              </a:rPr>
              <a:t>with reference </a:t>
            </a:r>
            <a:r>
              <a:rPr sz="3200" u="heavy" spc="-10" dirty="0">
                <a:latin typeface="Calibri"/>
                <a:cs typeface="Calibri"/>
              </a:rPr>
              <a:t>to </a:t>
            </a:r>
            <a:r>
              <a:rPr sz="3200" u="heavy" spc="-5" dirty="0">
                <a:latin typeface="Calibri"/>
                <a:cs typeface="Calibri"/>
              </a:rPr>
              <a:t>some</a:t>
            </a:r>
            <a:r>
              <a:rPr sz="3200" u="heavy" spc="15" dirty="0">
                <a:latin typeface="Calibri"/>
                <a:cs typeface="Calibri"/>
              </a:rPr>
              <a:t> </a:t>
            </a:r>
            <a:r>
              <a:rPr sz="3200" u="heavy" spc="-5" dirty="0">
                <a:latin typeface="Calibri"/>
                <a:cs typeface="Calibri"/>
              </a:rPr>
              <a:t>standard</a:t>
            </a:r>
            <a:r>
              <a:rPr sz="3200" spc="-5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71750" y="3643629"/>
            <a:ext cx="3962400" cy="2247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00">
              <a:lnSpc>
                <a:spcPct val="100000"/>
              </a:lnSpc>
            </a:pPr>
            <a:r>
              <a:rPr spc="-5" dirty="0"/>
              <a:t>Conversion Factors:</a:t>
            </a:r>
            <a:r>
              <a:rPr spc="-40" dirty="0"/>
              <a:t> </a:t>
            </a: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633970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Convert </a:t>
            </a:r>
            <a:r>
              <a:rPr sz="2800" spc="-5" dirty="0">
                <a:latin typeface="Calibri"/>
                <a:cs typeface="Calibri"/>
              </a:rPr>
              <a:t>15 </a:t>
            </a:r>
            <a:r>
              <a:rPr sz="2800" dirty="0">
                <a:latin typeface="Calibri"/>
                <a:cs typeface="Calibri"/>
              </a:rPr>
              <a:t>cm to </a:t>
            </a:r>
            <a:r>
              <a:rPr sz="2800" spc="-10" dirty="0">
                <a:latin typeface="Calibri"/>
                <a:cs typeface="Calibri"/>
              </a:rPr>
              <a:t>inches, </a:t>
            </a:r>
            <a:r>
              <a:rPr sz="2800" spc="-5" dirty="0">
                <a:latin typeface="Calibri"/>
                <a:cs typeface="Calibri"/>
              </a:rPr>
              <a:t>given that </a:t>
            </a:r>
            <a:r>
              <a:rPr sz="2800" dirty="0">
                <a:latin typeface="Calibri"/>
                <a:cs typeface="Calibri"/>
              </a:rPr>
              <a:t>1 </a:t>
            </a:r>
            <a:r>
              <a:rPr sz="2800" spc="-5" dirty="0">
                <a:latin typeface="Calibri"/>
                <a:cs typeface="Calibri"/>
              </a:rPr>
              <a:t>inch </a:t>
            </a:r>
            <a:r>
              <a:rPr sz="2800" dirty="0">
                <a:latin typeface="Calibri"/>
                <a:cs typeface="Calibri"/>
              </a:rPr>
              <a:t>= </a:t>
            </a:r>
            <a:r>
              <a:rPr sz="2800" spc="-5" dirty="0">
                <a:latin typeface="Calibri"/>
                <a:cs typeface="Calibri"/>
              </a:rPr>
              <a:t>2.54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cm.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57120" y="2429510"/>
            <a:ext cx="3495039" cy="1358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86379" y="2857500"/>
            <a:ext cx="642620" cy="570230"/>
          </a:xfrm>
          <a:custGeom>
            <a:avLst/>
            <a:gdLst/>
            <a:ahLst/>
            <a:cxnLst/>
            <a:rect l="l" t="t" r="r" b="b"/>
            <a:pathLst>
              <a:path w="642620" h="570229">
                <a:moveTo>
                  <a:pt x="642619" y="0"/>
                </a:moveTo>
                <a:lnTo>
                  <a:pt x="0" y="570229"/>
                </a:lnTo>
              </a:path>
            </a:pathLst>
          </a:custGeom>
          <a:ln w="31627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15509" y="3143250"/>
            <a:ext cx="642620" cy="571500"/>
          </a:xfrm>
          <a:custGeom>
            <a:avLst/>
            <a:gdLst/>
            <a:ahLst/>
            <a:cxnLst/>
            <a:rect l="l" t="t" r="r" b="b"/>
            <a:pathLst>
              <a:path w="642620" h="571500">
                <a:moveTo>
                  <a:pt x="642619" y="0"/>
                </a:moveTo>
                <a:lnTo>
                  <a:pt x="0" y="571500"/>
                </a:lnTo>
              </a:path>
            </a:pathLst>
          </a:custGeom>
          <a:ln w="31627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Conversion Factors:</a:t>
            </a:r>
            <a:r>
              <a:rPr spc="-40" dirty="0"/>
              <a:t> </a:t>
            </a: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633970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Convert </a:t>
            </a:r>
            <a:r>
              <a:rPr sz="2800" spc="-5" dirty="0">
                <a:latin typeface="Calibri"/>
                <a:cs typeface="Calibri"/>
              </a:rPr>
              <a:t>15 </a:t>
            </a:r>
            <a:r>
              <a:rPr sz="2800" dirty="0">
                <a:latin typeface="Calibri"/>
                <a:cs typeface="Calibri"/>
              </a:rPr>
              <a:t>cm to </a:t>
            </a:r>
            <a:r>
              <a:rPr sz="2800" spc="-10" dirty="0">
                <a:latin typeface="Calibri"/>
                <a:cs typeface="Calibri"/>
              </a:rPr>
              <a:t>inches, </a:t>
            </a:r>
            <a:r>
              <a:rPr sz="2800" spc="-5" dirty="0">
                <a:latin typeface="Calibri"/>
                <a:cs typeface="Calibri"/>
              </a:rPr>
              <a:t>given that </a:t>
            </a:r>
            <a:r>
              <a:rPr sz="2800" dirty="0">
                <a:latin typeface="Calibri"/>
                <a:cs typeface="Calibri"/>
              </a:rPr>
              <a:t>1 </a:t>
            </a:r>
            <a:r>
              <a:rPr sz="2800" spc="-5" dirty="0">
                <a:latin typeface="Calibri"/>
                <a:cs typeface="Calibri"/>
              </a:rPr>
              <a:t>inch </a:t>
            </a:r>
            <a:r>
              <a:rPr sz="2800" dirty="0">
                <a:latin typeface="Calibri"/>
                <a:cs typeface="Calibri"/>
              </a:rPr>
              <a:t>= </a:t>
            </a:r>
            <a:r>
              <a:rPr sz="2800" spc="-5" dirty="0">
                <a:latin typeface="Calibri"/>
                <a:cs typeface="Calibri"/>
              </a:rPr>
              <a:t>2.54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cm.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57120" y="2429510"/>
            <a:ext cx="3495039" cy="1358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99739" y="5429250"/>
            <a:ext cx="4796790" cy="6070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14119" y="4142740"/>
            <a:ext cx="1504950" cy="2133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149600" y="4333240"/>
            <a:ext cx="2598420" cy="882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Enter this </a:t>
            </a:r>
            <a:r>
              <a:rPr sz="2800" spc="-5" dirty="0">
                <a:latin typeface="Calibri"/>
                <a:cs typeface="Calibri"/>
              </a:rPr>
              <a:t>on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your  </a:t>
            </a:r>
            <a:r>
              <a:rPr sz="2800" spc="-5" dirty="0">
                <a:latin typeface="Calibri"/>
                <a:cs typeface="Calibri"/>
              </a:rPr>
              <a:t>calculator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as: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786379" y="2857500"/>
            <a:ext cx="642620" cy="570230"/>
          </a:xfrm>
          <a:custGeom>
            <a:avLst/>
            <a:gdLst/>
            <a:ahLst/>
            <a:cxnLst/>
            <a:rect l="l" t="t" r="r" b="b"/>
            <a:pathLst>
              <a:path w="642620" h="570229">
                <a:moveTo>
                  <a:pt x="642619" y="0"/>
                </a:moveTo>
                <a:lnTo>
                  <a:pt x="0" y="570229"/>
                </a:lnTo>
              </a:path>
            </a:pathLst>
          </a:custGeom>
          <a:ln w="31627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15509" y="3143250"/>
            <a:ext cx="642620" cy="571500"/>
          </a:xfrm>
          <a:custGeom>
            <a:avLst/>
            <a:gdLst/>
            <a:ahLst/>
            <a:cxnLst/>
            <a:rect l="l" t="t" r="r" b="b"/>
            <a:pathLst>
              <a:path w="642620" h="571500">
                <a:moveTo>
                  <a:pt x="642619" y="0"/>
                </a:moveTo>
                <a:lnTo>
                  <a:pt x="0" y="571500"/>
                </a:lnTo>
              </a:path>
            </a:pathLst>
          </a:custGeom>
          <a:ln w="31627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Conversion Factors:</a:t>
            </a:r>
            <a:r>
              <a:rPr spc="-40" dirty="0"/>
              <a:t> </a:t>
            </a: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633970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Convert </a:t>
            </a:r>
            <a:r>
              <a:rPr sz="2800" spc="-5" dirty="0">
                <a:latin typeface="Calibri"/>
                <a:cs typeface="Calibri"/>
              </a:rPr>
              <a:t>15 </a:t>
            </a:r>
            <a:r>
              <a:rPr sz="2800" dirty="0">
                <a:latin typeface="Calibri"/>
                <a:cs typeface="Calibri"/>
              </a:rPr>
              <a:t>cm to </a:t>
            </a:r>
            <a:r>
              <a:rPr sz="2800" spc="-10" dirty="0">
                <a:latin typeface="Calibri"/>
                <a:cs typeface="Calibri"/>
              </a:rPr>
              <a:t>inches, </a:t>
            </a:r>
            <a:r>
              <a:rPr sz="2800" spc="-5" dirty="0">
                <a:latin typeface="Calibri"/>
                <a:cs typeface="Calibri"/>
              </a:rPr>
              <a:t>given that </a:t>
            </a:r>
            <a:r>
              <a:rPr sz="2800" dirty="0">
                <a:latin typeface="Calibri"/>
                <a:cs typeface="Calibri"/>
              </a:rPr>
              <a:t>1 </a:t>
            </a:r>
            <a:r>
              <a:rPr sz="2800" spc="-5" dirty="0">
                <a:latin typeface="Calibri"/>
                <a:cs typeface="Calibri"/>
              </a:rPr>
              <a:t>inch </a:t>
            </a:r>
            <a:r>
              <a:rPr sz="2800" dirty="0">
                <a:latin typeface="Calibri"/>
                <a:cs typeface="Calibri"/>
              </a:rPr>
              <a:t>= </a:t>
            </a:r>
            <a:r>
              <a:rPr sz="2800" spc="-5" dirty="0">
                <a:latin typeface="Calibri"/>
                <a:cs typeface="Calibri"/>
              </a:rPr>
              <a:t>2.54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cm.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57600" y="3125470"/>
            <a:ext cx="1744980" cy="618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25" spc="-765" baseline="-13266" dirty="0">
                <a:latin typeface="Symbol"/>
                <a:cs typeface="Symbol"/>
              </a:rPr>
              <a:t></a:t>
            </a:r>
            <a:r>
              <a:rPr sz="5025" spc="-765" baseline="-13266" dirty="0">
                <a:latin typeface="Times New Roman"/>
                <a:cs typeface="Times New Roman"/>
              </a:rPr>
              <a:t> </a:t>
            </a:r>
            <a:r>
              <a:rPr sz="5025" spc="-735" baseline="-13266" dirty="0">
                <a:latin typeface="Times New Roman"/>
                <a:cs typeface="Times New Roman"/>
              </a:rPr>
              <a:t> </a:t>
            </a:r>
            <a:r>
              <a:rPr sz="3350" spc="10" dirty="0">
                <a:latin typeface="Times New Roman"/>
                <a:cs typeface="Times New Roman"/>
              </a:rPr>
              <a:t>2.54</a:t>
            </a:r>
            <a:r>
              <a:rPr sz="3350" spc="-480" dirty="0">
                <a:latin typeface="Times New Roman"/>
                <a:cs typeface="Times New Roman"/>
              </a:rPr>
              <a:t> </a:t>
            </a:r>
            <a:r>
              <a:rPr sz="3350" i="1" spc="10" dirty="0">
                <a:latin typeface="Times New Roman"/>
                <a:cs typeface="Times New Roman"/>
              </a:rPr>
              <a:t>cm</a:t>
            </a:r>
            <a:r>
              <a:rPr sz="3350" i="1" spc="-300" dirty="0">
                <a:latin typeface="Times New Roman"/>
                <a:cs typeface="Times New Roman"/>
              </a:rPr>
              <a:t> </a:t>
            </a:r>
            <a:r>
              <a:rPr sz="5025" spc="-765" baseline="-13266" dirty="0">
                <a:latin typeface="Symbol"/>
                <a:cs typeface="Symbol"/>
              </a:rPr>
              <a:t></a:t>
            </a:r>
            <a:endParaRPr sz="5025" baseline="-13266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57600" y="2500629"/>
            <a:ext cx="1744980" cy="515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32585" algn="l"/>
              </a:tabLst>
            </a:pPr>
            <a:r>
              <a:rPr sz="3350" spc="-509" dirty="0">
                <a:latin typeface="Symbol"/>
                <a:cs typeface="Symbol"/>
              </a:rPr>
              <a:t></a:t>
            </a:r>
            <a:r>
              <a:rPr sz="3350" spc="-509" dirty="0">
                <a:latin typeface="Times New Roman"/>
                <a:cs typeface="Times New Roman"/>
              </a:rPr>
              <a:t>	</a:t>
            </a:r>
            <a:r>
              <a:rPr sz="3350" spc="-509" dirty="0">
                <a:latin typeface="Symbol"/>
                <a:cs typeface="Symbol"/>
              </a:rPr>
              <a:t></a:t>
            </a:r>
            <a:endParaRPr sz="33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2200" y="2520950"/>
            <a:ext cx="4435475" cy="948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2860" algn="ctr">
              <a:lnSpc>
                <a:spcPts val="3070"/>
              </a:lnSpc>
              <a:tabLst>
                <a:tab pos="374015" algn="l"/>
                <a:tab pos="1345565" algn="l"/>
              </a:tabLst>
            </a:pPr>
            <a:r>
              <a:rPr sz="3350" u="heavy" spc="5" dirty="0">
                <a:latin typeface="Times New Roman"/>
                <a:cs typeface="Times New Roman"/>
              </a:rPr>
              <a:t> 	</a:t>
            </a:r>
            <a:r>
              <a:rPr sz="3350" u="heavy" spc="30" dirty="0">
                <a:latin typeface="Times New Roman"/>
                <a:cs typeface="Times New Roman"/>
              </a:rPr>
              <a:t>1</a:t>
            </a:r>
            <a:r>
              <a:rPr sz="3350" i="1" u="heavy" spc="30" dirty="0">
                <a:latin typeface="Times New Roman"/>
                <a:cs typeface="Times New Roman"/>
              </a:rPr>
              <a:t>in	</a:t>
            </a:r>
            <a:endParaRPr sz="3350">
              <a:latin typeface="Times New Roman"/>
              <a:cs typeface="Times New Roman"/>
            </a:endParaRPr>
          </a:p>
          <a:p>
            <a:pPr algn="ctr">
              <a:lnSpc>
                <a:spcPts val="3070"/>
              </a:lnSpc>
              <a:tabLst>
                <a:tab pos="2915285" algn="l"/>
                <a:tab pos="3176905" algn="l"/>
              </a:tabLst>
            </a:pPr>
            <a:r>
              <a:rPr sz="3350" spc="5" dirty="0">
                <a:latin typeface="Times New Roman"/>
                <a:cs typeface="Times New Roman"/>
              </a:rPr>
              <a:t>15</a:t>
            </a:r>
            <a:r>
              <a:rPr sz="3350" spc="-509" dirty="0">
                <a:latin typeface="Times New Roman"/>
                <a:cs typeface="Times New Roman"/>
              </a:rPr>
              <a:t> </a:t>
            </a:r>
            <a:r>
              <a:rPr sz="3350" i="1" spc="15" dirty="0">
                <a:latin typeface="Times New Roman"/>
                <a:cs typeface="Times New Roman"/>
              </a:rPr>
              <a:t>cm</a:t>
            </a:r>
            <a:r>
              <a:rPr sz="3350" i="1" spc="-500" dirty="0">
                <a:latin typeface="Times New Roman"/>
                <a:cs typeface="Times New Roman"/>
              </a:rPr>
              <a:t> </a:t>
            </a:r>
            <a:r>
              <a:rPr sz="3350" spc="-730" dirty="0">
                <a:latin typeface="Symbol"/>
                <a:cs typeface="Symbol"/>
              </a:rPr>
              <a:t></a:t>
            </a:r>
            <a:r>
              <a:rPr sz="3350" spc="-730" dirty="0">
                <a:latin typeface="Times New Roman"/>
                <a:cs typeface="Times New Roman"/>
              </a:rPr>
              <a:t>         </a:t>
            </a:r>
            <a:r>
              <a:rPr sz="3350" spc="-695" dirty="0">
                <a:latin typeface="Times New Roman"/>
                <a:cs typeface="Times New Roman"/>
              </a:rPr>
              <a:t> </a:t>
            </a:r>
            <a:r>
              <a:rPr sz="5025" spc="-1350" baseline="-21558" dirty="0">
                <a:latin typeface="Symbol"/>
                <a:cs typeface="Symbol"/>
              </a:rPr>
              <a:t></a:t>
            </a:r>
            <a:r>
              <a:rPr sz="5025" spc="-1350" baseline="1658" dirty="0">
                <a:latin typeface="Symbol"/>
                <a:cs typeface="Symbol"/>
              </a:rPr>
              <a:t></a:t>
            </a:r>
            <a:r>
              <a:rPr sz="5025" spc="-1350" baseline="1658" dirty="0">
                <a:latin typeface="Times New Roman"/>
                <a:cs typeface="Times New Roman"/>
              </a:rPr>
              <a:t>	</a:t>
            </a:r>
            <a:r>
              <a:rPr sz="5025" spc="-1350" baseline="-21558" dirty="0">
                <a:latin typeface="Symbol"/>
                <a:cs typeface="Symbol"/>
              </a:rPr>
              <a:t></a:t>
            </a:r>
            <a:r>
              <a:rPr sz="5025" spc="-1350" baseline="1658" dirty="0">
                <a:latin typeface="Symbol"/>
                <a:cs typeface="Symbol"/>
              </a:rPr>
              <a:t></a:t>
            </a:r>
            <a:r>
              <a:rPr sz="5025" spc="-1350" baseline="1658" dirty="0">
                <a:latin typeface="Times New Roman"/>
                <a:cs typeface="Times New Roman"/>
              </a:rPr>
              <a:t>	</a:t>
            </a:r>
            <a:r>
              <a:rPr sz="3350" spc="-730" dirty="0">
                <a:latin typeface="Symbol"/>
                <a:cs typeface="Symbol"/>
              </a:rPr>
              <a:t></a:t>
            </a:r>
            <a:r>
              <a:rPr sz="3350" spc="-730" dirty="0">
                <a:latin typeface="Times New Roman"/>
                <a:cs typeface="Times New Roman"/>
              </a:rPr>
              <a:t>       </a:t>
            </a:r>
            <a:r>
              <a:rPr sz="3350" spc="10" dirty="0">
                <a:latin typeface="Times New Roman"/>
                <a:cs typeface="Times New Roman"/>
              </a:rPr>
              <a:t>5.9</a:t>
            </a:r>
            <a:r>
              <a:rPr sz="3350" spc="-515" dirty="0">
                <a:latin typeface="Times New Roman"/>
                <a:cs typeface="Times New Roman"/>
              </a:rPr>
              <a:t> </a:t>
            </a:r>
            <a:r>
              <a:rPr sz="3350" i="1" spc="5" dirty="0">
                <a:latin typeface="Times New Roman"/>
                <a:cs typeface="Times New Roman"/>
              </a:rPr>
              <a:t>in</a:t>
            </a:r>
            <a:endParaRPr sz="3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99739" y="5429250"/>
            <a:ext cx="4796790" cy="607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14119" y="4142740"/>
            <a:ext cx="1504950" cy="2133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149600" y="4333240"/>
            <a:ext cx="2598420" cy="882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Enter this </a:t>
            </a:r>
            <a:r>
              <a:rPr sz="2800" spc="-5" dirty="0">
                <a:latin typeface="Calibri"/>
                <a:cs typeface="Calibri"/>
              </a:rPr>
              <a:t>on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your  </a:t>
            </a:r>
            <a:r>
              <a:rPr sz="2800" spc="-5" dirty="0">
                <a:latin typeface="Calibri"/>
                <a:cs typeface="Calibri"/>
              </a:rPr>
              <a:t>calculator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as: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86379" y="2857500"/>
            <a:ext cx="642620" cy="570230"/>
          </a:xfrm>
          <a:custGeom>
            <a:avLst/>
            <a:gdLst/>
            <a:ahLst/>
            <a:cxnLst/>
            <a:rect l="l" t="t" r="r" b="b"/>
            <a:pathLst>
              <a:path w="642620" h="570229">
                <a:moveTo>
                  <a:pt x="642619" y="0"/>
                </a:moveTo>
                <a:lnTo>
                  <a:pt x="0" y="570229"/>
                </a:lnTo>
              </a:path>
            </a:pathLst>
          </a:custGeom>
          <a:ln w="31627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15509" y="3143250"/>
            <a:ext cx="642620" cy="571500"/>
          </a:xfrm>
          <a:custGeom>
            <a:avLst/>
            <a:gdLst/>
            <a:ahLst/>
            <a:cxnLst/>
            <a:rect l="l" t="t" r="r" b="b"/>
            <a:pathLst>
              <a:path w="642620" h="571500">
                <a:moveTo>
                  <a:pt x="642619" y="0"/>
                </a:moveTo>
                <a:lnTo>
                  <a:pt x="0" y="571500"/>
                </a:lnTo>
              </a:path>
            </a:pathLst>
          </a:custGeom>
          <a:ln w="31627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89100">
              <a:lnSpc>
                <a:spcPct val="100000"/>
              </a:lnSpc>
            </a:pPr>
            <a:r>
              <a:rPr dirty="0"/>
              <a:t>More</a:t>
            </a:r>
            <a:r>
              <a:rPr spc="-105" dirty="0"/>
              <a:t> </a:t>
            </a:r>
            <a:r>
              <a:rPr dirty="0"/>
              <a:t>Practice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6494780" cy="1076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Units of Measurement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Activity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Units of Measurement More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Practice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1500" y="2857500"/>
            <a:ext cx="7993380" cy="37706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Why do </a:t>
            </a:r>
            <a:r>
              <a:rPr spc="-5" dirty="0"/>
              <a:t>we care about</a:t>
            </a:r>
            <a:r>
              <a:rPr spc="-30" dirty="0"/>
              <a:t> </a:t>
            </a:r>
            <a:r>
              <a:rPr spc="-5" dirty="0"/>
              <a:t>units?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541259" cy="975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Measurements of </a:t>
            </a:r>
            <a:r>
              <a:rPr sz="3200" u="heavy" spc="-5" dirty="0">
                <a:latin typeface="Calibri"/>
                <a:cs typeface="Calibri"/>
              </a:rPr>
              <a:t>physical quantities </a:t>
            </a:r>
            <a:r>
              <a:rPr sz="3200" spc="-5" dirty="0">
                <a:latin typeface="Calibri"/>
                <a:cs typeface="Calibri"/>
              </a:rPr>
              <a:t>must be  given </a:t>
            </a:r>
            <a:r>
              <a:rPr sz="3200" u="heavy" spc="-5" dirty="0">
                <a:latin typeface="Calibri"/>
                <a:cs typeface="Calibri"/>
              </a:rPr>
              <a:t>with reference </a:t>
            </a:r>
            <a:r>
              <a:rPr sz="3200" u="heavy" spc="-10" dirty="0">
                <a:latin typeface="Calibri"/>
                <a:cs typeface="Calibri"/>
              </a:rPr>
              <a:t>to </a:t>
            </a:r>
            <a:r>
              <a:rPr sz="3200" u="heavy" spc="-5" dirty="0">
                <a:latin typeface="Calibri"/>
                <a:cs typeface="Calibri"/>
              </a:rPr>
              <a:t>some</a:t>
            </a:r>
            <a:r>
              <a:rPr sz="3200" u="heavy" spc="15" dirty="0">
                <a:latin typeface="Calibri"/>
                <a:cs typeface="Calibri"/>
              </a:rPr>
              <a:t> </a:t>
            </a:r>
            <a:r>
              <a:rPr sz="3200" u="heavy" spc="-5" dirty="0">
                <a:latin typeface="Calibri"/>
                <a:cs typeface="Calibri"/>
              </a:rPr>
              <a:t>standard</a:t>
            </a:r>
            <a:r>
              <a:rPr sz="3200" spc="-5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42870" y="3643629"/>
            <a:ext cx="3934459" cy="2190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Why do </a:t>
            </a:r>
            <a:r>
              <a:rPr spc="-5" dirty="0"/>
              <a:t>we care about</a:t>
            </a:r>
            <a:r>
              <a:rPr spc="-30" dirty="0"/>
              <a:t> </a:t>
            </a:r>
            <a:r>
              <a:rPr spc="-5" dirty="0"/>
              <a:t>units?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541259" cy="975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Measurements of </a:t>
            </a:r>
            <a:r>
              <a:rPr sz="3200" u="heavy" spc="-5" dirty="0">
                <a:latin typeface="Calibri"/>
                <a:cs typeface="Calibri"/>
              </a:rPr>
              <a:t>physical quantities </a:t>
            </a:r>
            <a:r>
              <a:rPr sz="3200" spc="-5" dirty="0">
                <a:latin typeface="Calibri"/>
                <a:cs typeface="Calibri"/>
              </a:rPr>
              <a:t>must be  given </a:t>
            </a:r>
            <a:r>
              <a:rPr sz="3200" u="heavy" spc="-5" dirty="0">
                <a:latin typeface="Calibri"/>
                <a:cs typeface="Calibri"/>
              </a:rPr>
              <a:t>with reference </a:t>
            </a:r>
            <a:r>
              <a:rPr sz="3200" u="heavy" spc="-10" dirty="0">
                <a:latin typeface="Calibri"/>
                <a:cs typeface="Calibri"/>
              </a:rPr>
              <a:t>to </a:t>
            </a:r>
            <a:r>
              <a:rPr sz="3200" u="heavy" spc="-5" dirty="0">
                <a:latin typeface="Calibri"/>
                <a:cs typeface="Calibri"/>
              </a:rPr>
              <a:t>some</a:t>
            </a:r>
            <a:r>
              <a:rPr sz="3200" u="heavy" spc="15" dirty="0">
                <a:latin typeface="Calibri"/>
                <a:cs typeface="Calibri"/>
              </a:rPr>
              <a:t> </a:t>
            </a:r>
            <a:r>
              <a:rPr sz="3200" u="heavy" spc="-5" dirty="0">
                <a:latin typeface="Calibri"/>
                <a:cs typeface="Calibri"/>
              </a:rPr>
              <a:t>standard</a:t>
            </a:r>
            <a:r>
              <a:rPr sz="3200" spc="-5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71750" y="3714750"/>
            <a:ext cx="3924300" cy="1962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61179" y="510540"/>
            <a:ext cx="422909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5" dirty="0">
                <a:latin typeface="Calibri"/>
                <a:cs typeface="Calibri"/>
              </a:rPr>
              <a:t>SI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1645920"/>
            <a:ext cx="7821295" cy="975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dirty="0"/>
              <a:t>In </a:t>
            </a:r>
            <a:r>
              <a:rPr sz="3200" spc="-5" dirty="0"/>
              <a:t>the SI (</a:t>
            </a:r>
            <a:r>
              <a:rPr sz="3200" i="1" spc="-5" dirty="0">
                <a:latin typeface="Calibri"/>
                <a:cs typeface="Calibri"/>
              </a:rPr>
              <a:t>Système international</a:t>
            </a:r>
            <a:r>
              <a:rPr sz="3200" spc="-5" dirty="0"/>
              <a:t>) metric system,  </a:t>
            </a:r>
            <a:r>
              <a:rPr sz="3200" spc="-10" dirty="0"/>
              <a:t>the </a:t>
            </a:r>
            <a:r>
              <a:rPr sz="3200" spc="-5" dirty="0"/>
              <a:t>base units</a:t>
            </a:r>
            <a:r>
              <a:rPr sz="3200" spc="-65" dirty="0"/>
              <a:t> </a:t>
            </a:r>
            <a:r>
              <a:rPr sz="3200" spc="-5" dirty="0"/>
              <a:t>are: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83590" y="2923539"/>
          <a:ext cx="7429500" cy="3001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8620"/>
                <a:gridCol w="4500880"/>
              </a:tblGrid>
              <a:tr h="600710"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me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599439"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dist</a:t>
                      </a:r>
                      <a:r>
                        <a:rPr sz="3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ce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600710">
                <a:tc>
                  <a:txBody>
                    <a:bodyPr/>
                    <a:lstStyle/>
                    <a:p>
                      <a:pPr marR="7620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ss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599440"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electric</a:t>
                      </a:r>
                      <a:r>
                        <a:rPr sz="3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current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600709"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te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pe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32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re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61179" y="510540"/>
            <a:ext cx="422909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5" dirty="0">
                <a:latin typeface="Calibri"/>
                <a:cs typeface="Calibri"/>
              </a:rPr>
              <a:t>SI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1645920"/>
            <a:ext cx="7821295" cy="975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dirty="0"/>
              <a:t>In </a:t>
            </a:r>
            <a:r>
              <a:rPr sz="3200" spc="-5" dirty="0"/>
              <a:t>the SI (</a:t>
            </a:r>
            <a:r>
              <a:rPr sz="3200" i="1" spc="-5" dirty="0">
                <a:latin typeface="Calibri"/>
                <a:cs typeface="Calibri"/>
              </a:rPr>
              <a:t>Système international</a:t>
            </a:r>
            <a:r>
              <a:rPr sz="3200" spc="-5" dirty="0"/>
              <a:t>) metric system,  </a:t>
            </a:r>
            <a:r>
              <a:rPr sz="3200" spc="-10" dirty="0"/>
              <a:t>the </a:t>
            </a:r>
            <a:r>
              <a:rPr sz="3200" spc="-5" dirty="0"/>
              <a:t>base units</a:t>
            </a:r>
            <a:r>
              <a:rPr sz="3200" spc="-65" dirty="0"/>
              <a:t> </a:t>
            </a:r>
            <a:r>
              <a:rPr sz="3200" spc="-5" dirty="0"/>
              <a:t>are: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83590" y="2923539"/>
          <a:ext cx="7429500" cy="3001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8620"/>
                <a:gridCol w="4500880"/>
              </a:tblGrid>
              <a:tr h="600710"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me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second</a:t>
                      </a:r>
                      <a:r>
                        <a:rPr sz="3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(s)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599439"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dist</a:t>
                      </a:r>
                      <a:r>
                        <a:rPr sz="3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ce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600710">
                <a:tc>
                  <a:txBody>
                    <a:bodyPr/>
                    <a:lstStyle/>
                    <a:p>
                      <a:pPr marR="7620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ss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599440"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electric</a:t>
                      </a:r>
                      <a:r>
                        <a:rPr sz="3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current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600709"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te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pe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32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re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61179" y="510540"/>
            <a:ext cx="422909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5" dirty="0">
                <a:latin typeface="Calibri"/>
                <a:cs typeface="Calibri"/>
              </a:rPr>
              <a:t>SI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1645920"/>
            <a:ext cx="7821295" cy="975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dirty="0"/>
              <a:t>In </a:t>
            </a:r>
            <a:r>
              <a:rPr sz="3200" spc="-5" dirty="0"/>
              <a:t>the SI (</a:t>
            </a:r>
            <a:r>
              <a:rPr sz="3200" i="1" spc="-5" dirty="0">
                <a:latin typeface="Calibri"/>
                <a:cs typeface="Calibri"/>
              </a:rPr>
              <a:t>Système international</a:t>
            </a:r>
            <a:r>
              <a:rPr sz="3200" spc="-5" dirty="0"/>
              <a:t>) metric system,  </a:t>
            </a:r>
            <a:r>
              <a:rPr sz="3200" spc="-10" dirty="0"/>
              <a:t>the </a:t>
            </a:r>
            <a:r>
              <a:rPr sz="3200" spc="-5" dirty="0"/>
              <a:t>base units</a:t>
            </a:r>
            <a:r>
              <a:rPr sz="3200" spc="-65" dirty="0"/>
              <a:t> </a:t>
            </a:r>
            <a:r>
              <a:rPr sz="3200" spc="-5" dirty="0"/>
              <a:t>are: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83590" y="2923539"/>
          <a:ext cx="7429500" cy="3001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8620"/>
                <a:gridCol w="4500880"/>
              </a:tblGrid>
              <a:tr h="600710"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me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second</a:t>
                      </a:r>
                      <a:r>
                        <a:rPr sz="3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(s)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599439"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dist</a:t>
                      </a:r>
                      <a:r>
                        <a:rPr sz="3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ce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metre</a:t>
                      </a:r>
                      <a:r>
                        <a:rPr sz="3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(m)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600710">
                <a:tc>
                  <a:txBody>
                    <a:bodyPr/>
                    <a:lstStyle/>
                    <a:p>
                      <a:pPr marR="7620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ss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599440"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electric</a:t>
                      </a:r>
                      <a:r>
                        <a:rPr sz="3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current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600709"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te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pe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32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re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61179" y="510540"/>
            <a:ext cx="422909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5" dirty="0">
                <a:latin typeface="Calibri"/>
                <a:cs typeface="Calibri"/>
              </a:rPr>
              <a:t>SI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1645920"/>
            <a:ext cx="7821295" cy="975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dirty="0"/>
              <a:t>In </a:t>
            </a:r>
            <a:r>
              <a:rPr sz="3200" spc="-5" dirty="0"/>
              <a:t>the SI (</a:t>
            </a:r>
            <a:r>
              <a:rPr sz="3200" i="1" spc="-5" dirty="0">
                <a:latin typeface="Calibri"/>
                <a:cs typeface="Calibri"/>
              </a:rPr>
              <a:t>Système international</a:t>
            </a:r>
            <a:r>
              <a:rPr sz="3200" spc="-5" dirty="0"/>
              <a:t>) metric system,  </a:t>
            </a:r>
            <a:r>
              <a:rPr sz="3200" spc="-10" dirty="0"/>
              <a:t>the </a:t>
            </a:r>
            <a:r>
              <a:rPr sz="3200" spc="-5" dirty="0"/>
              <a:t>base units</a:t>
            </a:r>
            <a:r>
              <a:rPr sz="3200" spc="-65" dirty="0"/>
              <a:t> </a:t>
            </a:r>
            <a:r>
              <a:rPr sz="3200" spc="-5" dirty="0"/>
              <a:t>are: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83590" y="2923539"/>
          <a:ext cx="7429500" cy="3001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8620"/>
                <a:gridCol w="4500880"/>
              </a:tblGrid>
              <a:tr h="600710"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me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second</a:t>
                      </a:r>
                      <a:r>
                        <a:rPr sz="3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(s)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599439"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dist</a:t>
                      </a:r>
                      <a:r>
                        <a:rPr sz="3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ce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metre</a:t>
                      </a:r>
                      <a:r>
                        <a:rPr sz="3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(m)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600710">
                <a:tc>
                  <a:txBody>
                    <a:bodyPr/>
                    <a:lstStyle/>
                    <a:p>
                      <a:pPr marR="7620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ss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kilogram</a:t>
                      </a:r>
                      <a:r>
                        <a:rPr sz="32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(kg)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60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599440"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electric</a:t>
                      </a:r>
                      <a:r>
                        <a:rPr sz="3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current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60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600709"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te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pe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32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re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080">
                      <a:solidFill>
                        <a:srgbClr val="4E80BC"/>
                      </a:solidFill>
                      <a:prstDash val="solid"/>
                    </a:lnL>
                    <a:lnR w="10159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159">
                      <a:solidFill>
                        <a:srgbClr val="4E80BC"/>
                      </a:solidFill>
                      <a:prstDash val="solid"/>
                    </a:lnL>
                    <a:lnR w="5080">
                      <a:solidFill>
                        <a:srgbClr val="4E80BC"/>
                      </a:solidFill>
                      <a:prstDash val="solid"/>
                    </a:lnR>
                    <a:lnT w="10159">
                      <a:solidFill>
                        <a:srgbClr val="4E80BC"/>
                      </a:solidFill>
                      <a:prstDash val="solid"/>
                    </a:lnT>
                    <a:lnB w="10159">
                      <a:solidFill>
                        <a:srgbClr val="4E80BC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987</Words>
  <Application>Microsoft Office PowerPoint</Application>
  <PresentationFormat>On-screen Show (4:3)</PresentationFormat>
  <Paragraphs>255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Why do we care about units?</vt:lpstr>
      <vt:lpstr>Why do we care about units?</vt:lpstr>
      <vt:lpstr>Why do we care about units?</vt:lpstr>
      <vt:lpstr>Why do we care about units?</vt:lpstr>
      <vt:lpstr>In the SI (Système international) metric system,  the base units are:</vt:lpstr>
      <vt:lpstr>In the SI (Système international) metric system,  the base units are:</vt:lpstr>
      <vt:lpstr>In the SI (Système international) metric system,  the base units are:</vt:lpstr>
      <vt:lpstr>In the SI (Système international) metric system,  the base units are:</vt:lpstr>
      <vt:lpstr>In the SI (Système international) metric system,  the base units are:</vt:lpstr>
      <vt:lpstr>In the SI (Système international) metric system,  the base units are:</vt:lpstr>
      <vt:lpstr>PowerPoint Presentation</vt:lpstr>
      <vt:lpstr>PowerPoint Presentation</vt:lpstr>
      <vt:lpstr>Prefixes</vt:lpstr>
      <vt:lpstr>Prefixes</vt:lpstr>
      <vt:lpstr>Prefixes</vt:lpstr>
      <vt:lpstr>Prefixes</vt:lpstr>
      <vt:lpstr>Prefixes</vt:lpstr>
      <vt:lpstr>Prefixes</vt:lpstr>
      <vt:lpstr>Prefixes</vt:lpstr>
      <vt:lpstr>Prefixes</vt:lpstr>
      <vt:lpstr>Conversions</vt:lpstr>
      <vt:lpstr>Conversions</vt:lpstr>
      <vt:lpstr>Conversions</vt:lpstr>
      <vt:lpstr>Conversions</vt:lpstr>
      <vt:lpstr>Conversion Factors</vt:lpstr>
      <vt:lpstr>Conversion Factors</vt:lpstr>
      <vt:lpstr>Conversion Factors: Example</vt:lpstr>
      <vt:lpstr>Conversion Factors: Example</vt:lpstr>
      <vt:lpstr>Conversion Factors: Example</vt:lpstr>
      <vt:lpstr>Conversion Factors: Example</vt:lpstr>
      <vt:lpstr>Conversion Factors: Example</vt:lpstr>
      <vt:lpstr>More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Units of Measurement</dc:title>
  <dc:creator>officeuser</dc:creator>
  <cp:lastModifiedBy>Morrison, Brent</cp:lastModifiedBy>
  <cp:revision>1</cp:revision>
  <dcterms:created xsi:type="dcterms:W3CDTF">2017-02-10T14:56:43Z</dcterms:created>
  <dcterms:modified xsi:type="dcterms:W3CDTF">2017-02-10T14:57:33Z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2014-02-02T00:00:00Z</vt:filetime>
  </property>
  <property fmtid="{D5CDD505-2E9C-101B-9397-08002B2CF9AE}" pid="3" name="Creator">
    <vt:lpwstr>Impress</vt:lpwstr>
  </property>
  <property fmtid="{D5CDD505-2E9C-101B-9397-08002B2CF9AE}" pid="4" name="LastSaved">
    <vt:filetime>2017-02-10T00:00:00Z</vt:filetime>
  </property>
</Properties>
</file>