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42" y="2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26639" y="510540"/>
            <a:ext cx="4490720" cy="670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2017/02/06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2017/02/06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2017/02/06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2017/02/06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2017/02/06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3779" y="297179"/>
            <a:ext cx="4536440" cy="1130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45920"/>
            <a:ext cx="8072119" cy="3953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2017/02/06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000" spc="-5" dirty="0"/>
              <a:t>The Scientific</a:t>
            </a:r>
            <a:r>
              <a:rPr sz="4000" spc="-95" dirty="0"/>
              <a:t> </a:t>
            </a:r>
            <a:r>
              <a:rPr sz="4000" spc="-5" dirty="0"/>
              <a:t>Method</a:t>
            </a:r>
            <a:endParaRPr sz="4000"/>
          </a:p>
          <a:p>
            <a:pPr algn="ctr">
              <a:lnSpc>
                <a:spcPct val="100000"/>
              </a:lnSpc>
            </a:pPr>
            <a:r>
              <a:rPr sz="3200" spc="-5" dirty="0"/>
              <a:t>SNC2P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1357630" y="1642110"/>
            <a:ext cx="6431280" cy="4526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1554480">
              <a:lnSpc>
                <a:spcPct val="100000"/>
              </a:lnSpc>
            </a:pPr>
            <a:r>
              <a:rPr dirty="0"/>
              <a:t>Step</a:t>
            </a:r>
            <a:r>
              <a:rPr spc="-105" dirty="0"/>
              <a:t> </a:t>
            </a:r>
            <a:r>
              <a:rPr dirty="0"/>
              <a:t>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4120515" cy="2051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hypothesis is </a:t>
            </a:r>
            <a:r>
              <a:rPr sz="3200" u="heavy" dirty="0">
                <a:latin typeface="Calibri"/>
                <a:cs typeface="Calibri"/>
              </a:rPr>
              <a:t>not </a:t>
            </a:r>
            <a:r>
              <a:rPr sz="3200" spc="-5" dirty="0">
                <a:latin typeface="Calibri"/>
                <a:cs typeface="Calibri"/>
              </a:rPr>
              <a:t>just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  </a:t>
            </a:r>
            <a:r>
              <a:rPr sz="3200" spc="-5" dirty="0">
                <a:latin typeface="Calibri"/>
                <a:cs typeface="Calibri"/>
              </a:rPr>
              <a:t>guess.</a:t>
            </a:r>
            <a:endParaRPr sz="3200">
              <a:latin typeface="Calibri"/>
              <a:cs typeface="Calibri"/>
            </a:endParaRPr>
          </a:p>
          <a:p>
            <a:pPr marL="355600" marR="106680" indent="-342900">
              <a:lnSpc>
                <a:spcPct val="100000"/>
              </a:lnSpc>
              <a:spcBef>
                <a:spcPts val="800"/>
              </a:spcBef>
            </a:pPr>
            <a:r>
              <a:rPr sz="3200" dirty="0">
                <a:latin typeface="Calibri"/>
                <a:cs typeface="Calibri"/>
              </a:rPr>
              <a:t>It is </a:t>
            </a:r>
            <a:r>
              <a:rPr sz="3200" spc="-5" dirty="0">
                <a:latin typeface="Calibri"/>
                <a:cs typeface="Calibri"/>
              </a:rPr>
              <a:t>based on the  information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gathered.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01259" y="1643379"/>
            <a:ext cx="3481070" cy="382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1620">
              <a:lnSpc>
                <a:spcPct val="100000"/>
              </a:lnSpc>
            </a:pPr>
            <a:r>
              <a:rPr dirty="0"/>
              <a:t>Step</a:t>
            </a:r>
            <a:r>
              <a:rPr spc="-105" dirty="0"/>
              <a:t> </a:t>
            </a:r>
            <a:r>
              <a:rPr dirty="0"/>
              <a:t>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6514465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Perform Experiment and Collect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Data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00450" y="2209800"/>
            <a:ext cx="1943100" cy="243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10">
              <a:lnSpc>
                <a:spcPct val="100000"/>
              </a:lnSpc>
            </a:pPr>
            <a:r>
              <a:rPr spc="-10" dirty="0"/>
              <a:t>V</a:t>
            </a:r>
            <a:r>
              <a:rPr dirty="0"/>
              <a:t>ar</a:t>
            </a:r>
            <a:r>
              <a:rPr spc="-5" dirty="0"/>
              <a:t>ia</a:t>
            </a:r>
            <a:r>
              <a:rPr dirty="0"/>
              <a:t>b</a:t>
            </a:r>
            <a:r>
              <a:rPr spc="-15" dirty="0"/>
              <a:t>l</a:t>
            </a:r>
            <a:r>
              <a:rPr spc="5" dirty="0"/>
              <a:t>e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8045450" cy="975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A </a:t>
            </a:r>
            <a:r>
              <a:rPr sz="3200" b="1" spc="-5" dirty="0">
                <a:latin typeface="Calibri"/>
                <a:cs typeface="Calibri"/>
              </a:rPr>
              <a:t>variable </a:t>
            </a:r>
            <a:r>
              <a:rPr sz="3200" spc="-5" dirty="0">
                <a:latin typeface="Calibri"/>
                <a:cs typeface="Calibri"/>
              </a:rPr>
              <a:t>is anything in </a:t>
            </a:r>
            <a:r>
              <a:rPr sz="3200" dirty="0">
                <a:latin typeface="Calibri"/>
                <a:cs typeface="Calibri"/>
              </a:rPr>
              <a:t>an </a:t>
            </a:r>
            <a:r>
              <a:rPr sz="3200" spc="-5" dirty="0">
                <a:latin typeface="Calibri"/>
                <a:cs typeface="Calibri"/>
              </a:rPr>
              <a:t>experiment that may  be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u="heavy" spc="-5" dirty="0">
                <a:latin typeface="Calibri"/>
                <a:cs typeface="Calibri"/>
              </a:rPr>
              <a:t>changed</a:t>
            </a:r>
            <a:r>
              <a:rPr sz="3200" spc="-5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1220470">
              <a:lnSpc>
                <a:spcPct val="100000"/>
              </a:lnSpc>
            </a:pPr>
            <a:r>
              <a:rPr spc="-10" dirty="0"/>
              <a:t>V</a:t>
            </a:r>
            <a:r>
              <a:rPr dirty="0"/>
              <a:t>ar</a:t>
            </a:r>
            <a:r>
              <a:rPr spc="-5" dirty="0"/>
              <a:t>ia</a:t>
            </a:r>
            <a:r>
              <a:rPr dirty="0"/>
              <a:t>b</a:t>
            </a:r>
            <a:r>
              <a:rPr spc="-15" dirty="0"/>
              <a:t>l</a:t>
            </a:r>
            <a:r>
              <a:rPr spc="5" dirty="0"/>
              <a:t>e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743190" cy="287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Most experiments change only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two: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7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b="1" u="heavy" spc="-5" dirty="0">
                <a:latin typeface="Calibri"/>
                <a:cs typeface="Calibri"/>
              </a:rPr>
              <a:t>manipulated </a:t>
            </a:r>
            <a:r>
              <a:rPr sz="3200" spc="-5" dirty="0">
                <a:latin typeface="Calibri"/>
                <a:cs typeface="Calibri"/>
              </a:rPr>
              <a:t>variable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790"/>
              </a:spcBef>
            </a:pPr>
            <a:r>
              <a:rPr sz="3200" spc="-5" dirty="0">
                <a:latin typeface="Calibri"/>
                <a:cs typeface="Calibri"/>
              </a:rPr>
              <a:t>(also called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b="1" u="heavy" spc="-5" dirty="0">
                <a:latin typeface="Calibri"/>
                <a:cs typeface="Calibri"/>
              </a:rPr>
              <a:t>independent</a:t>
            </a:r>
            <a:r>
              <a:rPr sz="3200" b="1" u="heavy" spc="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variable)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800"/>
              </a:spcBef>
            </a:pPr>
            <a:r>
              <a:rPr sz="3200" spc="-5" dirty="0">
                <a:latin typeface="Calibri"/>
                <a:cs typeface="Calibri"/>
              </a:rPr>
              <a:t>is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variable changed by the</a:t>
            </a:r>
            <a:r>
              <a:rPr sz="3200" spc="60" dirty="0">
                <a:latin typeface="Calibri"/>
                <a:cs typeface="Calibri"/>
              </a:rPr>
              <a:t> </a:t>
            </a:r>
            <a:r>
              <a:rPr sz="3200" u="heavy" spc="-5" dirty="0">
                <a:latin typeface="Calibri"/>
                <a:cs typeface="Calibri"/>
              </a:rPr>
              <a:t>experimenter</a:t>
            </a:r>
            <a:r>
              <a:rPr sz="3200" spc="-5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1220470">
              <a:lnSpc>
                <a:spcPct val="100000"/>
              </a:lnSpc>
            </a:pPr>
            <a:r>
              <a:rPr spc="-10" dirty="0"/>
              <a:t>V</a:t>
            </a:r>
            <a:r>
              <a:rPr dirty="0"/>
              <a:t>ar</a:t>
            </a:r>
            <a:r>
              <a:rPr spc="-5" dirty="0"/>
              <a:t>ia</a:t>
            </a:r>
            <a:r>
              <a:rPr dirty="0"/>
              <a:t>b</a:t>
            </a:r>
            <a:r>
              <a:rPr spc="-15" dirty="0"/>
              <a:t>l</a:t>
            </a:r>
            <a:r>
              <a:rPr spc="5" dirty="0"/>
              <a:t>e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990205" cy="287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Most experiments change only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two: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7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b="1" u="heavy" spc="-5" dirty="0">
                <a:latin typeface="Calibri"/>
                <a:cs typeface="Calibri"/>
              </a:rPr>
              <a:t>responding</a:t>
            </a:r>
            <a:r>
              <a:rPr sz="3200" b="1" u="heavy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variable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790"/>
              </a:spcBef>
            </a:pPr>
            <a:r>
              <a:rPr sz="3200" spc="-5" dirty="0">
                <a:latin typeface="Calibri"/>
                <a:cs typeface="Calibri"/>
              </a:rPr>
              <a:t>(also called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b="1" u="heavy" spc="-5" dirty="0">
                <a:latin typeface="Calibri"/>
                <a:cs typeface="Calibri"/>
              </a:rPr>
              <a:t>dependent </a:t>
            </a:r>
            <a:r>
              <a:rPr sz="3200" spc="-5" dirty="0">
                <a:latin typeface="Calibri"/>
                <a:cs typeface="Calibri"/>
              </a:rPr>
              <a:t>variable)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800"/>
              </a:spcBef>
            </a:pPr>
            <a:r>
              <a:rPr sz="3200" spc="-5" dirty="0">
                <a:latin typeface="Calibri"/>
                <a:cs typeface="Calibri"/>
              </a:rPr>
              <a:t>is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variable </a:t>
            </a:r>
            <a:r>
              <a:rPr sz="3200" u="heavy" spc="-5" dirty="0">
                <a:latin typeface="Calibri"/>
                <a:cs typeface="Calibri"/>
              </a:rPr>
              <a:t>measured </a:t>
            </a:r>
            <a:r>
              <a:rPr sz="3200" spc="-5" dirty="0">
                <a:latin typeface="Calibri"/>
                <a:cs typeface="Calibri"/>
              </a:rPr>
              <a:t>by the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experimenter.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116839">
              <a:lnSpc>
                <a:spcPct val="100000"/>
              </a:lnSpc>
            </a:pPr>
            <a:r>
              <a:rPr spc="-5" dirty="0"/>
              <a:t>Variables:</a:t>
            </a:r>
            <a:r>
              <a:rPr spc="-80" dirty="0"/>
              <a:t> </a:t>
            </a:r>
            <a:r>
              <a:rPr spc="-5" dirty="0"/>
              <a:t>Example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 </a:t>
            </a:r>
            <a:r>
              <a:rPr spc="-5" dirty="0"/>
              <a:t>the</a:t>
            </a:r>
            <a:r>
              <a:rPr spc="-65" dirty="0"/>
              <a:t> </a:t>
            </a:r>
            <a:r>
              <a:rPr spc="-10" dirty="0"/>
              <a:t>Question,</a:t>
            </a: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</a:pPr>
            <a:r>
              <a:rPr i="1" dirty="0">
                <a:latin typeface="Calibri"/>
                <a:cs typeface="Calibri"/>
              </a:rPr>
              <a:t>“How </a:t>
            </a:r>
            <a:r>
              <a:rPr i="1" spc="-5" dirty="0">
                <a:latin typeface="Calibri"/>
                <a:cs typeface="Calibri"/>
              </a:rPr>
              <a:t>does changing the length of </a:t>
            </a:r>
            <a:r>
              <a:rPr i="1" dirty="0">
                <a:latin typeface="Calibri"/>
                <a:cs typeface="Calibri"/>
              </a:rPr>
              <a:t>a </a:t>
            </a:r>
            <a:r>
              <a:rPr i="1" spc="-5" dirty="0">
                <a:latin typeface="Calibri"/>
                <a:cs typeface="Calibri"/>
              </a:rPr>
              <a:t>pendulum  affect the time it takes to</a:t>
            </a:r>
            <a:r>
              <a:rPr i="1" spc="-6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swing?”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3900170"/>
            <a:ext cx="5212715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The manipulated variable is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31025" y="3900170"/>
            <a:ext cx="128270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078729"/>
            <a:ext cx="4976495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The responding variable is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94906" y="5078729"/>
            <a:ext cx="128270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929119" y="427990"/>
            <a:ext cx="1548129" cy="15989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28589" y="4365802"/>
            <a:ext cx="1214755" cy="0"/>
          </a:xfrm>
          <a:custGeom>
            <a:avLst/>
            <a:gdLst/>
            <a:ahLst/>
            <a:cxnLst/>
            <a:rect l="l" t="t" r="r" b="b"/>
            <a:pathLst>
              <a:path w="1214754">
                <a:moveTo>
                  <a:pt x="0" y="0"/>
                </a:moveTo>
                <a:lnTo>
                  <a:pt x="1214748" y="0"/>
                </a:lnTo>
              </a:path>
            </a:pathLst>
          </a:custGeom>
          <a:ln w="263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92470" y="5544362"/>
            <a:ext cx="1214755" cy="0"/>
          </a:xfrm>
          <a:custGeom>
            <a:avLst/>
            <a:gdLst/>
            <a:ahLst/>
            <a:cxnLst/>
            <a:rect l="l" t="t" r="r" b="b"/>
            <a:pathLst>
              <a:path w="1214754">
                <a:moveTo>
                  <a:pt x="0" y="0"/>
                </a:moveTo>
                <a:lnTo>
                  <a:pt x="1214748" y="0"/>
                </a:lnTo>
              </a:path>
            </a:pathLst>
          </a:custGeom>
          <a:ln w="263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116839">
              <a:lnSpc>
                <a:spcPct val="100000"/>
              </a:lnSpc>
            </a:pPr>
            <a:r>
              <a:rPr spc="-5" dirty="0"/>
              <a:t>Variables:</a:t>
            </a:r>
            <a:r>
              <a:rPr spc="-80" dirty="0"/>
              <a:t> </a:t>
            </a: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651115" cy="2774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the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Question,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</a:pPr>
            <a:r>
              <a:rPr sz="3200" i="1" dirty="0">
                <a:latin typeface="Calibri"/>
                <a:cs typeface="Calibri"/>
              </a:rPr>
              <a:t>“How </a:t>
            </a:r>
            <a:r>
              <a:rPr sz="3200" i="1" spc="-5" dirty="0">
                <a:latin typeface="Calibri"/>
                <a:cs typeface="Calibri"/>
              </a:rPr>
              <a:t>does changing the length of </a:t>
            </a:r>
            <a:r>
              <a:rPr sz="3200" i="1" dirty="0">
                <a:latin typeface="Calibri"/>
                <a:cs typeface="Calibri"/>
              </a:rPr>
              <a:t>a </a:t>
            </a:r>
            <a:r>
              <a:rPr sz="3200" i="1" spc="-5" dirty="0">
                <a:latin typeface="Calibri"/>
                <a:cs typeface="Calibri"/>
              </a:rPr>
              <a:t>pendulum  affect the time it takes to</a:t>
            </a:r>
            <a:r>
              <a:rPr sz="3200" i="1" spc="-65" dirty="0">
                <a:latin typeface="Calibri"/>
                <a:cs typeface="Calibri"/>
              </a:rPr>
              <a:t> </a:t>
            </a:r>
            <a:r>
              <a:rPr sz="3200" i="1" spc="-5" dirty="0">
                <a:latin typeface="Calibri"/>
                <a:cs typeface="Calibri"/>
              </a:rPr>
              <a:t>swing?”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The manipulated variable is </a:t>
            </a:r>
            <a:r>
              <a:rPr sz="3200" spc="-10" dirty="0">
                <a:latin typeface="Calibri"/>
                <a:cs typeface="Calibri"/>
              </a:rPr>
              <a:t>the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length.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5078729"/>
            <a:ext cx="4976495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The responding variable is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94906" y="5078729"/>
            <a:ext cx="128270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929119" y="427990"/>
            <a:ext cx="1548129" cy="15989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92470" y="5544362"/>
            <a:ext cx="1214755" cy="0"/>
          </a:xfrm>
          <a:custGeom>
            <a:avLst/>
            <a:gdLst/>
            <a:ahLst/>
            <a:cxnLst/>
            <a:rect l="l" t="t" r="r" b="b"/>
            <a:pathLst>
              <a:path w="1214754">
                <a:moveTo>
                  <a:pt x="0" y="0"/>
                </a:moveTo>
                <a:lnTo>
                  <a:pt x="1214748" y="0"/>
                </a:lnTo>
              </a:path>
            </a:pathLst>
          </a:custGeom>
          <a:ln w="263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116839">
              <a:lnSpc>
                <a:spcPct val="100000"/>
              </a:lnSpc>
            </a:pPr>
            <a:r>
              <a:rPr spc="-5" dirty="0"/>
              <a:t>Variables:</a:t>
            </a:r>
            <a:r>
              <a:rPr spc="-80" dirty="0"/>
              <a:t> </a:t>
            </a:r>
            <a:r>
              <a:rPr spc="-5" dirty="0"/>
              <a:t>Example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For </a:t>
            </a:r>
            <a:r>
              <a:rPr spc="-5" dirty="0"/>
              <a:t>the</a:t>
            </a:r>
            <a:r>
              <a:rPr spc="-65" dirty="0"/>
              <a:t> </a:t>
            </a:r>
            <a:r>
              <a:rPr spc="-10" dirty="0"/>
              <a:t>Question,</a:t>
            </a: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</a:pPr>
            <a:r>
              <a:rPr i="1" dirty="0">
                <a:latin typeface="Calibri"/>
                <a:cs typeface="Calibri"/>
              </a:rPr>
              <a:t>“How </a:t>
            </a:r>
            <a:r>
              <a:rPr i="1" spc="-5" dirty="0">
                <a:latin typeface="Calibri"/>
                <a:cs typeface="Calibri"/>
              </a:rPr>
              <a:t>does changing the length of </a:t>
            </a:r>
            <a:r>
              <a:rPr i="1" dirty="0">
                <a:latin typeface="Calibri"/>
                <a:cs typeface="Calibri"/>
              </a:rPr>
              <a:t>a </a:t>
            </a:r>
            <a:r>
              <a:rPr i="1" spc="-5" dirty="0">
                <a:latin typeface="Calibri"/>
                <a:cs typeface="Calibri"/>
              </a:rPr>
              <a:t>pendulum  affect the time it takes to</a:t>
            </a:r>
            <a:r>
              <a:rPr i="1" spc="-6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swing?”</a:t>
            </a:r>
          </a:p>
          <a:p>
            <a:pPr marL="12700" marR="1198880">
              <a:lnSpc>
                <a:spcPts val="9280"/>
              </a:lnSpc>
              <a:spcBef>
                <a:spcPts val="1205"/>
              </a:spcBef>
            </a:pPr>
            <a:r>
              <a:rPr spc="-5" dirty="0"/>
              <a:t>The manipulated variable is </a:t>
            </a:r>
            <a:r>
              <a:rPr spc="-10" dirty="0"/>
              <a:t>the </a:t>
            </a:r>
            <a:r>
              <a:rPr spc="-5" dirty="0"/>
              <a:t>length.  The responding variable is </a:t>
            </a:r>
            <a:r>
              <a:rPr spc="-10" dirty="0"/>
              <a:t>the</a:t>
            </a:r>
            <a:r>
              <a:rPr spc="-30" dirty="0"/>
              <a:t> </a:t>
            </a:r>
            <a:r>
              <a:rPr spc="-5" dirty="0"/>
              <a:t>time.</a:t>
            </a:r>
          </a:p>
        </p:txBody>
      </p:sp>
      <p:sp>
        <p:nvSpPr>
          <p:cNvPr id="4" name="object 4"/>
          <p:cNvSpPr/>
          <p:nvPr/>
        </p:nvSpPr>
        <p:spPr>
          <a:xfrm>
            <a:off x="6929119" y="427990"/>
            <a:ext cx="1548129" cy="15989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7610">
              <a:lnSpc>
                <a:spcPct val="100000"/>
              </a:lnSpc>
            </a:pPr>
            <a:r>
              <a:rPr spc="-10" dirty="0"/>
              <a:t>V</a:t>
            </a:r>
            <a:r>
              <a:rPr dirty="0"/>
              <a:t>ar</a:t>
            </a:r>
            <a:r>
              <a:rPr spc="-5" dirty="0"/>
              <a:t>ia</a:t>
            </a:r>
            <a:r>
              <a:rPr dirty="0"/>
              <a:t>b</a:t>
            </a:r>
            <a:r>
              <a:rPr spc="-15" dirty="0"/>
              <a:t>l</a:t>
            </a:r>
            <a:r>
              <a:rPr spc="5" dirty="0"/>
              <a:t>e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489190" cy="975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All other variables that are kept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u="heavy" spc="-5" dirty="0">
                <a:latin typeface="Calibri"/>
                <a:cs typeface="Calibri"/>
              </a:rPr>
              <a:t>same </a:t>
            </a:r>
            <a:r>
              <a:rPr sz="3200" spc="-5" dirty="0">
                <a:latin typeface="Calibri"/>
                <a:cs typeface="Calibri"/>
              </a:rPr>
              <a:t>are  called </a:t>
            </a:r>
            <a:r>
              <a:rPr sz="3200" b="1" u="heavy" spc="-5" dirty="0">
                <a:latin typeface="Calibri"/>
                <a:cs typeface="Calibri"/>
              </a:rPr>
              <a:t>controlled </a:t>
            </a:r>
            <a:r>
              <a:rPr sz="3200" spc="-5" dirty="0">
                <a:latin typeface="Calibri"/>
                <a:cs typeface="Calibri"/>
              </a:rPr>
              <a:t>variables.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1220470">
              <a:lnSpc>
                <a:spcPct val="100000"/>
              </a:lnSpc>
            </a:pPr>
            <a:r>
              <a:rPr spc="-10" dirty="0"/>
              <a:t>V</a:t>
            </a:r>
            <a:r>
              <a:rPr dirty="0"/>
              <a:t>ar</a:t>
            </a:r>
            <a:r>
              <a:rPr spc="-5" dirty="0"/>
              <a:t>ia</a:t>
            </a:r>
            <a:r>
              <a:rPr dirty="0"/>
              <a:t>b</a:t>
            </a:r>
            <a:r>
              <a:rPr spc="-15" dirty="0"/>
              <a:t>l</a:t>
            </a:r>
            <a:r>
              <a:rPr spc="5" dirty="0"/>
              <a:t>e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604125" cy="2673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25095" indent="-3429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All other variables that are kept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same are  called </a:t>
            </a:r>
            <a:r>
              <a:rPr sz="3200" b="1" spc="-5" dirty="0">
                <a:latin typeface="Calibri"/>
                <a:cs typeface="Calibri"/>
              </a:rPr>
              <a:t>controlled </a:t>
            </a:r>
            <a:r>
              <a:rPr sz="3200" spc="-5" dirty="0">
                <a:latin typeface="Calibri"/>
                <a:cs typeface="Calibri"/>
              </a:rPr>
              <a:t>variables.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In </a:t>
            </a:r>
            <a:r>
              <a:rPr sz="3200" spc="-5" dirty="0">
                <a:latin typeface="Calibri"/>
                <a:cs typeface="Calibri"/>
              </a:rPr>
              <a:t>the pendulum experiment, what would </a:t>
            </a:r>
            <a:r>
              <a:rPr sz="3200" dirty="0">
                <a:latin typeface="Calibri"/>
                <a:cs typeface="Calibri"/>
              </a:rPr>
              <a:t>you  </a:t>
            </a:r>
            <a:r>
              <a:rPr sz="3200" spc="-5" dirty="0">
                <a:latin typeface="Calibri"/>
                <a:cs typeface="Calibri"/>
              </a:rPr>
              <a:t>have to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control?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72509" y="4572000"/>
            <a:ext cx="1548130" cy="15989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1620">
              <a:lnSpc>
                <a:spcPct val="100000"/>
              </a:lnSpc>
            </a:pPr>
            <a:r>
              <a:rPr dirty="0"/>
              <a:t>Step</a:t>
            </a:r>
            <a:r>
              <a:rPr spc="-105" dirty="0"/>
              <a:t> </a:t>
            </a:r>
            <a:r>
              <a:rPr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3691254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Define the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Question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91559" y="2209800"/>
            <a:ext cx="1962150" cy="243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1220470">
              <a:lnSpc>
                <a:spcPct val="100000"/>
              </a:lnSpc>
            </a:pPr>
            <a:r>
              <a:rPr spc="-10" dirty="0"/>
              <a:t>V</a:t>
            </a:r>
            <a:r>
              <a:rPr dirty="0"/>
              <a:t>ar</a:t>
            </a:r>
            <a:r>
              <a:rPr spc="-5" dirty="0"/>
              <a:t>ia</a:t>
            </a:r>
            <a:r>
              <a:rPr dirty="0"/>
              <a:t>b</a:t>
            </a:r>
            <a:r>
              <a:rPr spc="-15" dirty="0"/>
              <a:t>l</a:t>
            </a:r>
            <a:r>
              <a:rPr spc="5" dirty="0"/>
              <a:t>e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604125" cy="3750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25730" indent="-3429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All other variables that are kept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same </a:t>
            </a:r>
            <a:r>
              <a:rPr sz="3200" dirty="0">
                <a:latin typeface="Calibri"/>
                <a:cs typeface="Calibri"/>
              </a:rPr>
              <a:t>are  </a:t>
            </a:r>
            <a:r>
              <a:rPr sz="3200" spc="-5" dirty="0">
                <a:latin typeface="Calibri"/>
                <a:cs typeface="Calibri"/>
              </a:rPr>
              <a:t>called </a:t>
            </a:r>
            <a:r>
              <a:rPr sz="3200" b="1" spc="-5" dirty="0">
                <a:latin typeface="Calibri"/>
                <a:cs typeface="Calibri"/>
              </a:rPr>
              <a:t>controlled </a:t>
            </a:r>
            <a:r>
              <a:rPr sz="3200" spc="-5" dirty="0">
                <a:latin typeface="Calibri"/>
                <a:cs typeface="Calibri"/>
              </a:rPr>
              <a:t>variables.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In the pendulum experiment, what would you  have to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control?</a:t>
            </a:r>
            <a:endParaRPr sz="3200">
              <a:latin typeface="Calibri"/>
              <a:cs typeface="Calibri"/>
            </a:endParaRPr>
          </a:p>
          <a:p>
            <a:pPr marL="355600" marR="603250" indent="-342900">
              <a:lnSpc>
                <a:spcPct val="100000"/>
              </a:lnSpc>
              <a:spcBef>
                <a:spcPts val="800"/>
              </a:spcBef>
            </a:pPr>
            <a:r>
              <a:rPr sz="3200" i="1" spc="-5" dirty="0">
                <a:latin typeface="Calibri"/>
                <a:cs typeface="Calibri"/>
              </a:rPr>
              <a:t>the angle from which the pendulum is  dropped, the mass of the pendulum,</a:t>
            </a:r>
            <a:r>
              <a:rPr sz="3200" i="1" spc="-55" dirty="0">
                <a:latin typeface="Calibri"/>
                <a:cs typeface="Calibri"/>
              </a:rPr>
              <a:t> </a:t>
            </a:r>
            <a:r>
              <a:rPr sz="3200" i="1" spc="-5" dirty="0">
                <a:latin typeface="Calibri"/>
                <a:cs typeface="Calibri"/>
              </a:rPr>
              <a:t>etc.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120650">
              <a:lnSpc>
                <a:spcPct val="100000"/>
              </a:lnSpc>
            </a:pPr>
            <a:r>
              <a:rPr spc="-5" dirty="0"/>
              <a:t>Experimental</a:t>
            </a:r>
            <a:r>
              <a:rPr spc="-55" dirty="0"/>
              <a:t> </a:t>
            </a:r>
            <a:r>
              <a:rPr spc="-5" dirty="0"/>
              <a:t>Error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501255" cy="3648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5880" indent="-3429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Because </a:t>
            </a:r>
            <a:r>
              <a:rPr sz="3200" dirty="0">
                <a:latin typeface="Calibri"/>
                <a:cs typeface="Calibri"/>
              </a:rPr>
              <a:t>you </a:t>
            </a:r>
            <a:r>
              <a:rPr sz="3200" spc="-5" dirty="0">
                <a:latin typeface="Calibri"/>
                <a:cs typeface="Calibri"/>
              </a:rPr>
              <a:t>can never control everything  completely (what if there’s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wobble in </a:t>
            </a:r>
            <a:r>
              <a:rPr sz="3200" spc="-10" dirty="0">
                <a:latin typeface="Calibri"/>
                <a:cs typeface="Calibri"/>
              </a:rPr>
              <a:t>the  </a:t>
            </a:r>
            <a:r>
              <a:rPr sz="3200" spc="-5" dirty="0">
                <a:latin typeface="Calibri"/>
                <a:cs typeface="Calibri"/>
              </a:rPr>
              <a:t>pendulum?), you should perform multiple  </a:t>
            </a:r>
            <a:r>
              <a:rPr sz="3200" b="1" u="heavy" dirty="0">
                <a:latin typeface="Calibri"/>
                <a:cs typeface="Calibri"/>
              </a:rPr>
              <a:t>trials </a:t>
            </a:r>
            <a:r>
              <a:rPr sz="3200" spc="-5" dirty="0">
                <a:latin typeface="Calibri"/>
                <a:cs typeface="Calibri"/>
              </a:rPr>
              <a:t>and </a:t>
            </a:r>
            <a:r>
              <a:rPr sz="3200" u="heavy" spc="-5" dirty="0">
                <a:latin typeface="Calibri"/>
                <a:cs typeface="Calibri"/>
              </a:rPr>
              <a:t>average </a:t>
            </a:r>
            <a:r>
              <a:rPr sz="3200" spc="-5" dirty="0">
                <a:latin typeface="Calibri"/>
                <a:cs typeface="Calibri"/>
              </a:rPr>
              <a:t>the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results.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This reduces the effect of </a:t>
            </a:r>
            <a:r>
              <a:rPr sz="3200" b="1" u="heavy" spc="-5" dirty="0">
                <a:latin typeface="Calibri"/>
                <a:cs typeface="Calibri"/>
              </a:rPr>
              <a:t>experimental</a:t>
            </a:r>
            <a:r>
              <a:rPr sz="3200" b="1" u="heavy" spc="-15" dirty="0">
                <a:latin typeface="Calibri"/>
                <a:cs typeface="Calibri"/>
              </a:rPr>
              <a:t> </a:t>
            </a:r>
            <a:r>
              <a:rPr sz="3200" b="1" u="heavy" spc="-5" dirty="0">
                <a:latin typeface="Calibri"/>
                <a:cs typeface="Calibri"/>
              </a:rPr>
              <a:t>error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(error </a:t>
            </a:r>
            <a:r>
              <a:rPr sz="3200" u="heavy" spc="-5" dirty="0">
                <a:latin typeface="Calibri"/>
                <a:cs typeface="Calibri"/>
              </a:rPr>
              <a:t>beyond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experimenter’s</a:t>
            </a:r>
            <a:r>
              <a:rPr sz="3200" spc="-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control).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246379">
              <a:lnSpc>
                <a:spcPct val="100000"/>
              </a:lnSpc>
            </a:pPr>
            <a:r>
              <a:rPr dirty="0"/>
              <a:t>Paper</a:t>
            </a:r>
            <a:r>
              <a:rPr spc="-70" dirty="0"/>
              <a:t> </a:t>
            </a:r>
            <a:r>
              <a:rPr spc="-5" dirty="0"/>
              <a:t>Helicopters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Today’s Question</a:t>
            </a:r>
            <a:r>
              <a:rPr spc="-80" dirty="0"/>
              <a:t> </a:t>
            </a:r>
            <a:r>
              <a:rPr spc="-5" dirty="0"/>
              <a:t>is,</a:t>
            </a: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</a:pPr>
            <a:r>
              <a:rPr i="1" dirty="0">
                <a:latin typeface="Calibri"/>
                <a:cs typeface="Calibri"/>
              </a:rPr>
              <a:t>“How </a:t>
            </a:r>
            <a:r>
              <a:rPr i="1" spc="-5" dirty="0">
                <a:latin typeface="Calibri"/>
                <a:cs typeface="Calibri"/>
              </a:rPr>
              <a:t>does the length of the rotor blades affect  the flight time </a:t>
            </a:r>
            <a:r>
              <a:rPr i="1" dirty="0">
                <a:latin typeface="Calibri"/>
                <a:cs typeface="Calibri"/>
              </a:rPr>
              <a:t>of </a:t>
            </a:r>
            <a:r>
              <a:rPr i="1" spc="-5" dirty="0">
                <a:latin typeface="Calibri"/>
                <a:cs typeface="Calibri"/>
              </a:rPr>
              <a:t>your paper</a:t>
            </a:r>
            <a:r>
              <a:rPr i="1" spc="-6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helicopter?”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3900170"/>
            <a:ext cx="5212715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The manipulated variable is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31025" y="3900170"/>
            <a:ext cx="128270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5078729"/>
            <a:ext cx="4976495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The responding variable is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94906" y="5078729"/>
            <a:ext cx="128270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287259" y="356870"/>
            <a:ext cx="1484629" cy="1305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828589" y="4365802"/>
            <a:ext cx="1214755" cy="0"/>
          </a:xfrm>
          <a:custGeom>
            <a:avLst/>
            <a:gdLst/>
            <a:ahLst/>
            <a:cxnLst/>
            <a:rect l="l" t="t" r="r" b="b"/>
            <a:pathLst>
              <a:path w="1214754">
                <a:moveTo>
                  <a:pt x="0" y="0"/>
                </a:moveTo>
                <a:lnTo>
                  <a:pt x="1214748" y="0"/>
                </a:lnTo>
              </a:path>
            </a:pathLst>
          </a:custGeom>
          <a:ln w="263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92470" y="5544362"/>
            <a:ext cx="1214755" cy="0"/>
          </a:xfrm>
          <a:custGeom>
            <a:avLst/>
            <a:gdLst/>
            <a:ahLst/>
            <a:cxnLst/>
            <a:rect l="l" t="t" r="r" b="b"/>
            <a:pathLst>
              <a:path w="1214754">
                <a:moveTo>
                  <a:pt x="0" y="0"/>
                </a:moveTo>
                <a:lnTo>
                  <a:pt x="1214748" y="0"/>
                </a:lnTo>
              </a:path>
            </a:pathLst>
          </a:custGeom>
          <a:ln w="263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246379">
              <a:lnSpc>
                <a:spcPct val="100000"/>
              </a:lnSpc>
            </a:pPr>
            <a:r>
              <a:rPr dirty="0"/>
              <a:t>Paper</a:t>
            </a:r>
            <a:r>
              <a:rPr spc="-70" dirty="0"/>
              <a:t> </a:t>
            </a:r>
            <a:r>
              <a:rPr spc="-5" dirty="0"/>
              <a:t>Helicopters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767320" cy="2774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Today’s Question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is,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</a:pPr>
            <a:r>
              <a:rPr sz="3200" i="1" dirty="0">
                <a:latin typeface="Calibri"/>
                <a:cs typeface="Calibri"/>
              </a:rPr>
              <a:t>“How </a:t>
            </a:r>
            <a:r>
              <a:rPr sz="3200" i="1" spc="-5" dirty="0">
                <a:latin typeface="Calibri"/>
                <a:cs typeface="Calibri"/>
              </a:rPr>
              <a:t>does the length of the rotor blades affect  the flight time </a:t>
            </a:r>
            <a:r>
              <a:rPr sz="3200" i="1" dirty="0">
                <a:latin typeface="Calibri"/>
                <a:cs typeface="Calibri"/>
              </a:rPr>
              <a:t>of </a:t>
            </a:r>
            <a:r>
              <a:rPr sz="3200" i="1" spc="-5" dirty="0">
                <a:latin typeface="Calibri"/>
                <a:cs typeface="Calibri"/>
              </a:rPr>
              <a:t>your paper</a:t>
            </a:r>
            <a:r>
              <a:rPr sz="3200" i="1" spc="-65" dirty="0">
                <a:latin typeface="Calibri"/>
                <a:cs typeface="Calibri"/>
              </a:rPr>
              <a:t> </a:t>
            </a:r>
            <a:r>
              <a:rPr sz="3200" i="1" spc="-5" dirty="0">
                <a:latin typeface="Calibri"/>
                <a:cs typeface="Calibri"/>
              </a:rPr>
              <a:t>helicopter?”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The manipulated variable is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blade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length.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5078729"/>
            <a:ext cx="4976495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The responding variable is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94906" y="5078729"/>
            <a:ext cx="128270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87259" y="356870"/>
            <a:ext cx="1484629" cy="1305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92470" y="5544362"/>
            <a:ext cx="1214755" cy="0"/>
          </a:xfrm>
          <a:custGeom>
            <a:avLst/>
            <a:gdLst/>
            <a:ahLst/>
            <a:cxnLst/>
            <a:rect l="l" t="t" r="r" b="b"/>
            <a:pathLst>
              <a:path w="1214754">
                <a:moveTo>
                  <a:pt x="0" y="0"/>
                </a:moveTo>
                <a:lnTo>
                  <a:pt x="1214748" y="0"/>
                </a:lnTo>
              </a:path>
            </a:pathLst>
          </a:custGeom>
          <a:ln w="263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246379">
              <a:lnSpc>
                <a:spcPct val="100000"/>
              </a:lnSpc>
            </a:pPr>
            <a:r>
              <a:rPr dirty="0"/>
              <a:t>Paper</a:t>
            </a:r>
            <a:r>
              <a:rPr spc="-70" dirty="0"/>
              <a:t> </a:t>
            </a:r>
            <a:r>
              <a:rPr spc="-5" dirty="0"/>
              <a:t>Helicopters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Today’s Question</a:t>
            </a:r>
            <a:r>
              <a:rPr spc="-80" dirty="0"/>
              <a:t> </a:t>
            </a:r>
            <a:r>
              <a:rPr spc="-5" dirty="0"/>
              <a:t>is,</a:t>
            </a: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</a:pPr>
            <a:r>
              <a:rPr i="1" dirty="0">
                <a:latin typeface="Calibri"/>
                <a:cs typeface="Calibri"/>
              </a:rPr>
              <a:t>“How </a:t>
            </a:r>
            <a:r>
              <a:rPr i="1" spc="-5" dirty="0">
                <a:latin typeface="Calibri"/>
                <a:cs typeface="Calibri"/>
              </a:rPr>
              <a:t>does the length of the rotor blades affect  the flight time </a:t>
            </a:r>
            <a:r>
              <a:rPr i="1" dirty="0">
                <a:latin typeface="Calibri"/>
                <a:cs typeface="Calibri"/>
              </a:rPr>
              <a:t>of </a:t>
            </a:r>
            <a:r>
              <a:rPr i="1" spc="-5" dirty="0">
                <a:latin typeface="Calibri"/>
                <a:cs typeface="Calibri"/>
              </a:rPr>
              <a:t>your paper</a:t>
            </a:r>
            <a:r>
              <a:rPr i="1" spc="-65" dirty="0">
                <a:latin typeface="Calibri"/>
                <a:cs typeface="Calibri"/>
              </a:rPr>
              <a:t> </a:t>
            </a:r>
            <a:r>
              <a:rPr i="1" spc="-5" dirty="0">
                <a:latin typeface="Calibri"/>
                <a:cs typeface="Calibri"/>
              </a:rPr>
              <a:t>helicopter?”</a:t>
            </a:r>
          </a:p>
          <a:p>
            <a:pPr marL="12700" marR="306705">
              <a:lnSpc>
                <a:spcPts val="9280"/>
              </a:lnSpc>
              <a:spcBef>
                <a:spcPts val="1205"/>
              </a:spcBef>
            </a:pPr>
            <a:r>
              <a:rPr spc="-5" dirty="0"/>
              <a:t>The manipulated variable is </a:t>
            </a:r>
            <a:r>
              <a:rPr spc="-10" dirty="0"/>
              <a:t>the </a:t>
            </a:r>
            <a:r>
              <a:rPr spc="-5" dirty="0"/>
              <a:t>blade length.  The responding variable is </a:t>
            </a:r>
            <a:r>
              <a:rPr spc="-10" dirty="0"/>
              <a:t>the </a:t>
            </a:r>
            <a:r>
              <a:rPr spc="-5" dirty="0"/>
              <a:t>flight</a:t>
            </a:r>
            <a:r>
              <a:rPr spc="-30" dirty="0"/>
              <a:t> </a:t>
            </a:r>
            <a:r>
              <a:rPr spc="-5" dirty="0"/>
              <a:t>time.</a:t>
            </a:r>
          </a:p>
        </p:txBody>
      </p:sp>
      <p:sp>
        <p:nvSpPr>
          <p:cNvPr id="4" name="object 4"/>
          <p:cNvSpPr/>
          <p:nvPr/>
        </p:nvSpPr>
        <p:spPr>
          <a:xfrm>
            <a:off x="7287259" y="356870"/>
            <a:ext cx="1484629" cy="1305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246379">
              <a:lnSpc>
                <a:spcPct val="100000"/>
              </a:lnSpc>
            </a:pPr>
            <a:r>
              <a:rPr dirty="0"/>
              <a:t>Paper</a:t>
            </a:r>
            <a:r>
              <a:rPr spc="-70" dirty="0"/>
              <a:t> </a:t>
            </a:r>
            <a:r>
              <a:rPr spc="-5" dirty="0"/>
              <a:t>Helicopters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767320" cy="2774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Today’s Question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is,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</a:pPr>
            <a:r>
              <a:rPr sz="3200" i="1" dirty="0">
                <a:latin typeface="Calibri"/>
                <a:cs typeface="Calibri"/>
              </a:rPr>
              <a:t>“How </a:t>
            </a:r>
            <a:r>
              <a:rPr sz="3200" i="1" spc="-5" dirty="0">
                <a:latin typeface="Calibri"/>
                <a:cs typeface="Calibri"/>
              </a:rPr>
              <a:t>does the length of the rotor blades affect  the flight time </a:t>
            </a:r>
            <a:r>
              <a:rPr sz="3200" i="1" dirty="0">
                <a:latin typeface="Calibri"/>
                <a:cs typeface="Calibri"/>
              </a:rPr>
              <a:t>of </a:t>
            </a:r>
            <a:r>
              <a:rPr sz="3200" i="1" spc="-5" dirty="0">
                <a:latin typeface="Calibri"/>
                <a:cs typeface="Calibri"/>
              </a:rPr>
              <a:t>your paper</a:t>
            </a:r>
            <a:r>
              <a:rPr sz="3200" i="1" spc="-65" dirty="0">
                <a:latin typeface="Calibri"/>
                <a:cs typeface="Calibri"/>
              </a:rPr>
              <a:t> </a:t>
            </a:r>
            <a:r>
              <a:rPr sz="3200" i="1" spc="-5" dirty="0">
                <a:latin typeface="Calibri"/>
                <a:cs typeface="Calibri"/>
              </a:rPr>
              <a:t>helicopter?”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What variables would you have to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control?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87259" y="356870"/>
            <a:ext cx="1484629" cy="1305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246379">
              <a:lnSpc>
                <a:spcPct val="100000"/>
              </a:lnSpc>
            </a:pPr>
            <a:r>
              <a:rPr dirty="0"/>
              <a:t>Paper</a:t>
            </a:r>
            <a:r>
              <a:rPr spc="-70" dirty="0"/>
              <a:t> </a:t>
            </a:r>
            <a:r>
              <a:rPr spc="-5" dirty="0"/>
              <a:t>Helicopters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767320" cy="3364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Today’s Question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is,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</a:pPr>
            <a:r>
              <a:rPr sz="3200" i="1" dirty="0">
                <a:latin typeface="Calibri"/>
                <a:cs typeface="Calibri"/>
              </a:rPr>
              <a:t>“How </a:t>
            </a:r>
            <a:r>
              <a:rPr sz="3200" i="1" spc="-5" dirty="0">
                <a:latin typeface="Calibri"/>
                <a:cs typeface="Calibri"/>
              </a:rPr>
              <a:t>does the length of the rotor blades affect  the flight time </a:t>
            </a:r>
            <a:r>
              <a:rPr sz="3200" i="1" dirty="0">
                <a:latin typeface="Calibri"/>
                <a:cs typeface="Calibri"/>
              </a:rPr>
              <a:t>of </a:t>
            </a:r>
            <a:r>
              <a:rPr sz="3200" i="1" spc="-5" dirty="0">
                <a:latin typeface="Calibri"/>
                <a:cs typeface="Calibri"/>
              </a:rPr>
              <a:t>your paper</a:t>
            </a:r>
            <a:r>
              <a:rPr sz="3200" i="1" spc="-65" dirty="0">
                <a:latin typeface="Calibri"/>
                <a:cs typeface="Calibri"/>
              </a:rPr>
              <a:t> </a:t>
            </a:r>
            <a:r>
              <a:rPr sz="3200" i="1" spc="-5" dirty="0">
                <a:latin typeface="Calibri"/>
                <a:cs typeface="Calibri"/>
              </a:rPr>
              <a:t>helicopter?”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What variables would you have to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control?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800"/>
              </a:spcBef>
            </a:pPr>
            <a:r>
              <a:rPr sz="3200" i="1" spc="-5" dirty="0">
                <a:latin typeface="Calibri"/>
                <a:cs typeface="Calibri"/>
              </a:rPr>
              <a:t>design, drop height,</a:t>
            </a:r>
            <a:r>
              <a:rPr sz="3200" i="1" spc="-75" dirty="0">
                <a:latin typeface="Calibri"/>
                <a:cs typeface="Calibri"/>
              </a:rPr>
              <a:t> </a:t>
            </a:r>
            <a:r>
              <a:rPr sz="3200" i="1" spc="-5" dirty="0">
                <a:latin typeface="Calibri"/>
                <a:cs typeface="Calibri"/>
              </a:rPr>
              <a:t>etc.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87259" y="356870"/>
            <a:ext cx="1484629" cy="1305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1554480">
              <a:lnSpc>
                <a:spcPct val="100000"/>
              </a:lnSpc>
            </a:pPr>
            <a:r>
              <a:rPr dirty="0"/>
              <a:t>Step</a:t>
            </a:r>
            <a:r>
              <a:rPr spc="-105" dirty="0"/>
              <a:t> </a:t>
            </a:r>
            <a:r>
              <a:rPr dirty="0"/>
              <a:t>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2515870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Analyze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Data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5180329"/>
            <a:ext cx="3325495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(often using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graphs)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00450" y="2194560"/>
            <a:ext cx="1943100" cy="24676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1554480">
              <a:lnSpc>
                <a:spcPct val="100000"/>
              </a:lnSpc>
            </a:pPr>
            <a:r>
              <a:rPr dirty="0"/>
              <a:t>Step</a:t>
            </a:r>
            <a:r>
              <a:rPr spc="-105" dirty="0"/>
              <a:t> </a:t>
            </a:r>
            <a:r>
              <a:rPr dirty="0"/>
              <a:t>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3296920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Draw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Conclusions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5180329"/>
            <a:ext cx="7724775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(Your conclusion should </a:t>
            </a:r>
            <a:r>
              <a:rPr sz="3200" u="heavy" spc="-5" dirty="0">
                <a:latin typeface="Calibri"/>
                <a:cs typeface="Calibri"/>
              </a:rPr>
              <a:t>answer </a:t>
            </a:r>
            <a:r>
              <a:rPr sz="3200" u="heavy" spc="-10" dirty="0">
                <a:latin typeface="Calibri"/>
                <a:cs typeface="Calibri"/>
              </a:rPr>
              <a:t>the </a:t>
            </a:r>
            <a:r>
              <a:rPr sz="3200" u="heavy" spc="-5" dirty="0">
                <a:latin typeface="Calibri"/>
                <a:cs typeface="Calibri"/>
              </a:rPr>
              <a:t>Question</a:t>
            </a:r>
            <a:r>
              <a:rPr sz="3200" spc="-5" dirty="0">
                <a:latin typeface="Calibri"/>
                <a:cs typeface="Calibri"/>
              </a:rPr>
              <a:t>.)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52520" y="2204720"/>
            <a:ext cx="1838960" cy="2448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Scientific</a:t>
            </a:r>
            <a:r>
              <a:rPr spc="-5" dirty="0"/>
              <a:t> Questions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649845" cy="1463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A </a:t>
            </a:r>
            <a:r>
              <a:rPr sz="3200" b="1" spc="-5" dirty="0">
                <a:latin typeface="Calibri"/>
                <a:cs typeface="Calibri"/>
              </a:rPr>
              <a:t>scientific question </a:t>
            </a:r>
            <a:r>
              <a:rPr sz="3200" spc="-5" dirty="0">
                <a:latin typeface="Calibri"/>
                <a:cs typeface="Calibri"/>
              </a:rPr>
              <a:t>is any question that can  be answered </a:t>
            </a:r>
            <a:r>
              <a:rPr sz="3200" spc="-10" dirty="0">
                <a:latin typeface="Calibri"/>
                <a:cs typeface="Calibri"/>
              </a:rPr>
              <a:t>using the </a:t>
            </a:r>
            <a:r>
              <a:rPr sz="3200" spc="-5" dirty="0">
                <a:latin typeface="Calibri"/>
                <a:cs typeface="Calibri"/>
              </a:rPr>
              <a:t>scientific method (by  experiment or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observation).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35560">
              <a:lnSpc>
                <a:spcPct val="100000"/>
              </a:lnSpc>
            </a:pPr>
            <a:r>
              <a:rPr spc="-10" dirty="0"/>
              <a:t>Scientific</a:t>
            </a:r>
            <a:r>
              <a:rPr spc="-5" dirty="0"/>
              <a:t> Questions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649845" cy="3161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A </a:t>
            </a:r>
            <a:r>
              <a:rPr sz="3200" b="1" spc="-5" dirty="0">
                <a:latin typeface="Calibri"/>
                <a:cs typeface="Calibri"/>
              </a:rPr>
              <a:t>scientific question </a:t>
            </a:r>
            <a:r>
              <a:rPr sz="3200" spc="-5" dirty="0">
                <a:latin typeface="Calibri"/>
                <a:cs typeface="Calibri"/>
              </a:rPr>
              <a:t>is any question that can  be answered </a:t>
            </a:r>
            <a:r>
              <a:rPr sz="3200" spc="-10" dirty="0">
                <a:latin typeface="Calibri"/>
                <a:cs typeface="Calibri"/>
              </a:rPr>
              <a:t>using the </a:t>
            </a:r>
            <a:r>
              <a:rPr sz="3200" spc="-5" dirty="0">
                <a:latin typeface="Calibri"/>
                <a:cs typeface="Calibri"/>
              </a:rPr>
              <a:t>scientific method (by  experiment or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observation).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“What </a:t>
            </a:r>
            <a:r>
              <a:rPr sz="3200" spc="-5" dirty="0">
                <a:latin typeface="Calibri"/>
                <a:cs typeface="Calibri"/>
              </a:rPr>
              <a:t>is the meaning of life” </a:t>
            </a:r>
            <a:r>
              <a:rPr sz="3200" u="heavy" spc="-5" dirty="0">
                <a:latin typeface="Calibri"/>
                <a:cs typeface="Calibri"/>
              </a:rPr>
              <a:t>is not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5" dirty="0">
                <a:latin typeface="Calibri"/>
                <a:cs typeface="Calibri"/>
              </a:rPr>
              <a:t>scientific  </a:t>
            </a:r>
            <a:r>
              <a:rPr sz="3200" spc="-10" dirty="0">
                <a:latin typeface="Calibri"/>
                <a:cs typeface="Calibri"/>
              </a:rPr>
              <a:t>question.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35560">
              <a:lnSpc>
                <a:spcPct val="100000"/>
              </a:lnSpc>
            </a:pPr>
            <a:r>
              <a:rPr spc="-10" dirty="0"/>
              <a:t>Scientific</a:t>
            </a:r>
            <a:r>
              <a:rPr spc="-5" dirty="0"/>
              <a:t> Questions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649845" cy="3648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A </a:t>
            </a:r>
            <a:r>
              <a:rPr sz="3200" b="1" spc="-5" dirty="0">
                <a:latin typeface="Calibri"/>
                <a:cs typeface="Calibri"/>
              </a:rPr>
              <a:t>scientific question </a:t>
            </a:r>
            <a:r>
              <a:rPr sz="3200" spc="-5" dirty="0">
                <a:latin typeface="Calibri"/>
                <a:cs typeface="Calibri"/>
              </a:rPr>
              <a:t>is any question that can  be answered </a:t>
            </a:r>
            <a:r>
              <a:rPr sz="3200" spc="-10" dirty="0">
                <a:latin typeface="Calibri"/>
                <a:cs typeface="Calibri"/>
              </a:rPr>
              <a:t>using the </a:t>
            </a:r>
            <a:r>
              <a:rPr sz="3200" spc="-5" dirty="0">
                <a:latin typeface="Calibri"/>
                <a:cs typeface="Calibri"/>
              </a:rPr>
              <a:t>scientific method (by  experiment or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observation).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355600" marR="1617345" indent="-342900">
              <a:lnSpc>
                <a:spcPct val="100000"/>
              </a:lnSpc>
              <a:tabLst>
                <a:tab pos="2083435" algn="l"/>
              </a:tabLst>
            </a:pPr>
            <a:r>
              <a:rPr sz="3200" dirty="0">
                <a:latin typeface="Calibri"/>
                <a:cs typeface="Calibri"/>
              </a:rPr>
              <a:t>“Is </a:t>
            </a:r>
            <a:r>
              <a:rPr sz="3200" spc="-5" dirty="0">
                <a:latin typeface="Calibri"/>
                <a:cs typeface="Calibri"/>
              </a:rPr>
              <a:t>there life on Mars?” </a:t>
            </a:r>
            <a:r>
              <a:rPr sz="3200" u="heavy" spc="-5" dirty="0">
                <a:latin typeface="Calibri"/>
                <a:cs typeface="Calibri"/>
              </a:rPr>
              <a:t>is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scientific  question.	</a:t>
            </a:r>
            <a:r>
              <a:rPr sz="3200" spc="-5" dirty="0">
                <a:latin typeface="Calibri"/>
                <a:cs typeface="Calibri"/>
              </a:rPr>
              <a:t>It </a:t>
            </a:r>
            <a:r>
              <a:rPr sz="3200" u="heavy" spc="-5" dirty="0">
                <a:latin typeface="Calibri"/>
                <a:cs typeface="Calibri"/>
              </a:rPr>
              <a:t>can </a:t>
            </a:r>
            <a:r>
              <a:rPr sz="3200" spc="-5" dirty="0">
                <a:latin typeface="Calibri"/>
                <a:cs typeface="Calibri"/>
              </a:rPr>
              <a:t>be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answered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by  experiment or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observation.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43879" y="4786629"/>
            <a:ext cx="2857500" cy="160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6429" y="510540"/>
            <a:ext cx="530098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“Is there life on</a:t>
            </a:r>
            <a:r>
              <a:rPr spc="-30" dirty="0"/>
              <a:t> </a:t>
            </a:r>
            <a:r>
              <a:rPr spc="-5" dirty="0"/>
              <a:t>Mars?”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4274185" cy="4136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To design an experiment,  however, </a:t>
            </a:r>
            <a:r>
              <a:rPr sz="3200" dirty="0">
                <a:latin typeface="Calibri"/>
                <a:cs typeface="Calibri"/>
              </a:rPr>
              <a:t>we </a:t>
            </a:r>
            <a:r>
              <a:rPr sz="3200" spc="-5" dirty="0">
                <a:latin typeface="Calibri"/>
                <a:cs typeface="Calibri"/>
              </a:rPr>
              <a:t>would  need to come up with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  </a:t>
            </a:r>
            <a:r>
              <a:rPr sz="3200" spc="-5" dirty="0">
                <a:latin typeface="Calibri"/>
                <a:cs typeface="Calibri"/>
              </a:rPr>
              <a:t>more specific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question.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700">
              <a:latin typeface="Times New Roman"/>
              <a:cs typeface="Times New Roman"/>
            </a:endParaRPr>
          </a:p>
          <a:p>
            <a:pPr marL="355600" marR="276225" indent="-342900">
              <a:lnSpc>
                <a:spcPct val="100000"/>
              </a:lnSpc>
            </a:pPr>
            <a:r>
              <a:rPr sz="3200" spc="5" dirty="0">
                <a:latin typeface="Calibri"/>
                <a:cs typeface="Calibri"/>
              </a:rPr>
              <a:t>We </a:t>
            </a:r>
            <a:r>
              <a:rPr sz="3200" spc="-5" dirty="0">
                <a:latin typeface="Calibri"/>
                <a:cs typeface="Calibri"/>
              </a:rPr>
              <a:t>would need to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think  about </a:t>
            </a:r>
            <a:r>
              <a:rPr sz="3200" dirty="0">
                <a:latin typeface="Calibri"/>
                <a:cs typeface="Calibri"/>
              </a:rPr>
              <a:t>how we </a:t>
            </a:r>
            <a:r>
              <a:rPr sz="3200" spc="-5" dirty="0">
                <a:latin typeface="Calibri"/>
                <a:cs typeface="Calibri"/>
              </a:rPr>
              <a:t>would  </a:t>
            </a:r>
            <a:r>
              <a:rPr sz="3200" spc="-10" dirty="0">
                <a:latin typeface="Calibri"/>
                <a:cs typeface="Calibri"/>
              </a:rPr>
              <a:t>test </a:t>
            </a:r>
            <a:r>
              <a:rPr sz="3200" spc="-5" dirty="0">
                <a:latin typeface="Calibri"/>
                <a:cs typeface="Calibri"/>
              </a:rPr>
              <a:t>for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life.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57750" y="2571750"/>
            <a:ext cx="3810000" cy="3467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5869" y="510540"/>
            <a:ext cx="6643370" cy="67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“Is </a:t>
            </a:r>
            <a:r>
              <a:rPr dirty="0"/>
              <a:t>there </a:t>
            </a:r>
            <a:r>
              <a:rPr spc="-5" dirty="0"/>
              <a:t>methane </a:t>
            </a:r>
            <a:r>
              <a:rPr dirty="0"/>
              <a:t>on</a:t>
            </a:r>
            <a:r>
              <a:rPr spc="-40" dirty="0"/>
              <a:t> </a:t>
            </a:r>
            <a:r>
              <a:rPr spc="-5" dirty="0"/>
              <a:t>Mars?”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7854315" cy="1949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example, methane is </a:t>
            </a:r>
            <a:r>
              <a:rPr sz="3200" dirty="0">
                <a:latin typeface="Calibri"/>
                <a:cs typeface="Calibri"/>
              </a:rPr>
              <a:t>an </a:t>
            </a:r>
            <a:r>
              <a:rPr sz="3200" spc="-5" dirty="0">
                <a:latin typeface="Calibri"/>
                <a:cs typeface="Calibri"/>
              </a:rPr>
              <a:t>unstable </a:t>
            </a:r>
            <a:r>
              <a:rPr sz="3200" dirty="0">
                <a:latin typeface="Calibri"/>
                <a:cs typeface="Calibri"/>
              </a:rPr>
              <a:t>gas </a:t>
            </a:r>
            <a:r>
              <a:rPr sz="3200" spc="-5" dirty="0">
                <a:latin typeface="Calibri"/>
                <a:cs typeface="Calibri"/>
              </a:rPr>
              <a:t>that is  produced by biological processes. Significant  levels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methane in the Martian atmosphere  would </a:t>
            </a:r>
            <a:r>
              <a:rPr sz="3200" dirty="0">
                <a:latin typeface="Calibri"/>
                <a:cs typeface="Calibri"/>
              </a:rPr>
              <a:t>be </a:t>
            </a:r>
            <a:r>
              <a:rPr sz="3200" spc="-5" dirty="0">
                <a:latin typeface="Calibri"/>
                <a:cs typeface="Calibri"/>
              </a:rPr>
              <a:t>evidence that there may be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life.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43250" y="4284979"/>
            <a:ext cx="2620010" cy="17437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1554480">
              <a:lnSpc>
                <a:spcPct val="100000"/>
              </a:lnSpc>
            </a:pPr>
            <a:r>
              <a:rPr dirty="0"/>
              <a:t>Step</a:t>
            </a:r>
            <a:r>
              <a:rPr spc="-105" dirty="0"/>
              <a:t> </a:t>
            </a:r>
            <a:r>
              <a:rPr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6390"/>
            <a:ext cx="6061075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Gather Information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Resources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927600"/>
            <a:ext cx="6851015" cy="902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3450"/>
              </a:lnSpc>
              <a:tabLst>
                <a:tab pos="1824355" algn="l"/>
              </a:tabLst>
            </a:pPr>
            <a:r>
              <a:rPr sz="3200" spc="-5" dirty="0">
                <a:latin typeface="Calibri"/>
                <a:cs typeface="Calibri"/>
              </a:rPr>
              <a:t>(Has anyone else worked </a:t>
            </a:r>
            <a:r>
              <a:rPr sz="3200" dirty="0">
                <a:latin typeface="Calibri"/>
                <a:cs typeface="Calibri"/>
              </a:rPr>
              <a:t>on </a:t>
            </a: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question  </a:t>
            </a:r>
            <a:r>
              <a:rPr sz="3200" spc="-5" dirty="0">
                <a:latin typeface="Calibri"/>
                <a:cs typeface="Calibri"/>
              </a:rPr>
              <a:t>before?	What did they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discover?)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52520" y="2204720"/>
            <a:ext cx="1838960" cy="2448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360" rIns="0" bIns="0" rtlCol="0">
            <a:spAutoFit/>
          </a:bodyPr>
          <a:lstStyle/>
          <a:p>
            <a:pPr marL="1554480">
              <a:lnSpc>
                <a:spcPct val="100000"/>
              </a:lnSpc>
            </a:pPr>
            <a:r>
              <a:rPr dirty="0"/>
              <a:t>Step</a:t>
            </a:r>
            <a:r>
              <a:rPr spc="-105" dirty="0"/>
              <a:t> </a:t>
            </a:r>
            <a:r>
              <a:rPr dirty="0"/>
              <a:t>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45920"/>
            <a:ext cx="3439795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Form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Hypothesis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5180329"/>
            <a:ext cx="4704715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A </a:t>
            </a:r>
            <a:r>
              <a:rPr sz="3200" b="1" spc="-5" dirty="0">
                <a:latin typeface="Calibri"/>
                <a:cs typeface="Calibri"/>
              </a:rPr>
              <a:t>hypothesis </a:t>
            </a:r>
            <a:r>
              <a:rPr sz="3200" spc="-5" dirty="0">
                <a:latin typeface="Calibri"/>
                <a:cs typeface="Calibri"/>
              </a:rPr>
              <a:t>is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prediction.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14420" y="2213610"/>
            <a:ext cx="1915160" cy="2429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737</Words>
  <Application>Microsoft Office PowerPoint</Application>
  <PresentationFormat>On-screen Show (4:3)</PresentationFormat>
  <Paragraphs>114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The Scientific Method SNC2P</vt:lpstr>
      <vt:lpstr>Step 1</vt:lpstr>
      <vt:lpstr>Scientific Questions</vt:lpstr>
      <vt:lpstr>Scientific Questions</vt:lpstr>
      <vt:lpstr>Scientific Questions</vt:lpstr>
      <vt:lpstr>“Is there life on Mars?”</vt:lpstr>
      <vt:lpstr>“Is there methane on Mars?”</vt:lpstr>
      <vt:lpstr>Step 2</vt:lpstr>
      <vt:lpstr>Step 3</vt:lpstr>
      <vt:lpstr>Step 3</vt:lpstr>
      <vt:lpstr>Step 4</vt:lpstr>
      <vt:lpstr>Variables</vt:lpstr>
      <vt:lpstr>Variables</vt:lpstr>
      <vt:lpstr>Variables</vt:lpstr>
      <vt:lpstr>Variables: Example</vt:lpstr>
      <vt:lpstr>Variables: Example</vt:lpstr>
      <vt:lpstr>Variables: Example</vt:lpstr>
      <vt:lpstr>Variables</vt:lpstr>
      <vt:lpstr>Variables</vt:lpstr>
      <vt:lpstr>Variables</vt:lpstr>
      <vt:lpstr>Experimental Error</vt:lpstr>
      <vt:lpstr>Paper Helicopters</vt:lpstr>
      <vt:lpstr>Paper Helicopters</vt:lpstr>
      <vt:lpstr>Paper Helicopters</vt:lpstr>
      <vt:lpstr>Paper Helicopters</vt:lpstr>
      <vt:lpstr>Paper Helicopters</vt:lpstr>
      <vt:lpstr>Step 5</vt:lpstr>
      <vt:lpstr>Step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Method: Scientific Questions</dc:title>
  <dc:creator>officeuser</dc:creator>
  <cp:lastModifiedBy>Morrison, Brent</cp:lastModifiedBy>
  <cp:revision>1</cp:revision>
  <dcterms:created xsi:type="dcterms:W3CDTF">2017-02-06T15:08:51Z</dcterms:created>
  <dcterms:modified xsi:type="dcterms:W3CDTF">2017-02-06T20:42:47Z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2014-02-05T00:00:00Z</vt:filetime>
  </property>
  <property fmtid="{D5CDD505-2E9C-101B-9397-08002B2CF9AE}" pid="3" name="Creator">
    <vt:lpwstr>Impress</vt:lpwstr>
  </property>
  <property fmtid="{D5CDD505-2E9C-101B-9397-08002B2CF9AE}" pid="4" name="LastSaved">
    <vt:filetime>2017-02-06T00:00:00Z</vt:filetime>
  </property>
</Properties>
</file>