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1" r:id="rId5"/>
    <p:sldId id="309" r:id="rId6"/>
    <p:sldId id="258" r:id="rId7"/>
    <p:sldId id="260" r:id="rId8"/>
    <p:sldId id="287" r:id="rId9"/>
    <p:sldId id="292" r:id="rId10"/>
    <p:sldId id="293" r:id="rId11"/>
    <p:sldId id="261" r:id="rId12"/>
    <p:sldId id="262" r:id="rId13"/>
    <p:sldId id="294" r:id="rId14"/>
    <p:sldId id="295" r:id="rId15"/>
    <p:sldId id="263" r:id="rId16"/>
    <p:sldId id="296" r:id="rId17"/>
    <p:sldId id="297" r:id="rId18"/>
    <p:sldId id="264" r:id="rId19"/>
    <p:sldId id="298" r:id="rId20"/>
    <p:sldId id="265" r:id="rId21"/>
    <p:sldId id="299" r:id="rId22"/>
    <p:sldId id="266" r:id="rId23"/>
    <p:sldId id="267" r:id="rId24"/>
    <p:sldId id="268" r:id="rId25"/>
    <p:sldId id="300" r:id="rId26"/>
    <p:sldId id="301" r:id="rId27"/>
    <p:sldId id="285" r:id="rId28"/>
    <p:sldId id="269" r:id="rId29"/>
    <p:sldId id="270" r:id="rId30"/>
    <p:sldId id="271" r:id="rId31"/>
    <p:sldId id="302" r:id="rId32"/>
    <p:sldId id="272" r:id="rId33"/>
    <p:sldId id="286" r:id="rId34"/>
    <p:sldId id="273" r:id="rId35"/>
    <p:sldId id="274" r:id="rId36"/>
    <p:sldId id="275" r:id="rId37"/>
    <p:sldId id="303" r:id="rId38"/>
    <p:sldId id="304" r:id="rId39"/>
    <p:sldId id="276" r:id="rId40"/>
    <p:sldId id="277" r:id="rId41"/>
    <p:sldId id="278" r:id="rId42"/>
    <p:sldId id="279" r:id="rId43"/>
    <p:sldId id="305" r:id="rId44"/>
    <p:sldId id="280" r:id="rId45"/>
    <p:sldId id="289" r:id="rId46"/>
    <p:sldId id="281" r:id="rId47"/>
    <p:sldId id="306" r:id="rId48"/>
    <p:sldId id="282" r:id="rId49"/>
    <p:sldId id="283" r:id="rId50"/>
    <p:sldId id="308" r:id="rId51"/>
    <p:sldId id="2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CA765-D64B-411F-9F35-53A724A69067}" type="datetimeFigureOut">
              <a:rPr lang="en-US" smtClean="0"/>
              <a:t>2017/02/22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354080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CA765-D64B-411F-9F35-53A724A69067}" type="datetimeFigureOut">
              <a:rPr lang="en-US" smtClean="0"/>
              <a:t>2017/02/22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251764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CA765-D64B-411F-9F35-53A724A69067}" type="datetimeFigureOut">
              <a:rPr lang="en-US" smtClean="0"/>
              <a:t>2017/02/22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411409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CA765-D64B-411F-9F35-53A724A69067}" type="datetimeFigureOut">
              <a:rPr lang="en-US" smtClean="0"/>
              <a:t>2017/02/22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116575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CA765-D64B-411F-9F35-53A724A69067}" type="datetimeFigureOut">
              <a:rPr lang="en-US" smtClean="0"/>
              <a:t>2017/02/22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382433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CA765-D64B-411F-9F35-53A724A69067}" type="datetimeFigureOut">
              <a:rPr lang="en-US" smtClean="0"/>
              <a:t>2017/02/22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312201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CA765-D64B-411F-9F35-53A724A69067}" type="datetimeFigureOut">
              <a:rPr lang="en-US" smtClean="0"/>
              <a:t>2017/02/22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280295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CA765-D64B-411F-9F35-53A724A69067}" type="datetimeFigureOut">
              <a:rPr lang="en-US" smtClean="0"/>
              <a:t>2017/02/22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218857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CA765-D64B-411F-9F35-53A724A69067}" type="datetimeFigureOut">
              <a:rPr lang="en-US" smtClean="0"/>
              <a:t>2017/02/22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33891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CA765-D64B-411F-9F35-53A724A69067}" type="datetimeFigureOut">
              <a:rPr lang="en-US" smtClean="0"/>
              <a:t>2017/02/22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333507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CA765-D64B-411F-9F35-53A724A69067}" type="datetimeFigureOut">
              <a:rPr lang="en-US" smtClean="0"/>
              <a:t>2017/02/22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45CD-5532-4589-B39F-69550FCCE07F}" type="slidenum">
              <a:rPr lang="en-US" smtClean="0"/>
              <a:t>‹#›</a:t>
            </a:fld>
            <a:endParaRPr lang="en-US"/>
          </a:p>
        </p:txBody>
      </p:sp>
    </p:spTree>
    <p:extLst>
      <p:ext uri="{BB962C8B-B14F-4D97-AF65-F5344CB8AC3E}">
        <p14:creationId xmlns:p14="http://schemas.microsoft.com/office/powerpoint/2010/main" val="115576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CA765-D64B-411F-9F35-53A724A69067}" type="datetimeFigureOut">
              <a:rPr lang="en-US" smtClean="0"/>
              <a:t>2017/02/22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445CD-5532-4589-B39F-69550FCCE07F}" type="slidenum">
              <a:rPr lang="en-US" smtClean="0"/>
              <a:t>‹#›</a:t>
            </a:fld>
            <a:endParaRPr lang="en-US"/>
          </a:p>
        </p:txBody>
      </p:sp>
    </p:spTree>
    <p:extLst>
      <p:ext uri="{BB962C8B-B14F-4D97-AF65-F5344CB8AC3E}">
        <p14:creationId xmlns:p14="http://schemas.microsoft.com/office/powerpoint/2010/main" val="98387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229200"/>
            <a:ext cx="7772400" cy="1470025"/>
          </a:xfrm>
          <a:solidFill>
            <a:schemeClr val="bg1"/>
          </a:solidFill>
        </p:spPr>
        <p:txBody>
          <a:bodyPr/>
          <a:lstStyle/>
          <a:p>
            <a:r>
              <a:rPr lang="en-US" dirty="0" smtClean="0"/>
              <a:t>1.1 Components of Soil</a:t>
            </a:r>
            <a:endParaRPr lang="en-US" dirty="0"/>
          </a:p>
        </p:txBody>
      </p:sp>
    </p:spTree>
    <p:extLst>
      <p:ext uri="{BB962C8B-B14F-4D97-AF65-F5344CB8AC3E}">
        <p14:creationId xmlns:p14="http://schemas.microsoft.com/office/powerpoint/2010/main" val="252225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96752"/>
            <a:ext cx="7776864" cy="2062103"/>
          </a:xfrm>
          <a:prstGeom prst="rect">
            <a:avLst/>
          </a:prstGeom>
        </p:spPr>
        <p:txBody>
          <a:bodyPr wrap="square">
            <a:spAutoFit/>
          </a:bodyPr>
          <a:lstStyle/>
          <a:p>
            <a:r>
              <a:rPr lang="en-US" sz="3200" dirty="0"/>
              <a:t>Humus helps soil to hold water. By so doing, it also helps provide plants with much of the nitrogen, phosphorus, and potassium that they need.</a:t>
            </a:r>
          </a:p>
        </p:txBody>
      </p:sp>
    </p:spTree>
    <p:extLst>
      <p:ext uri="{BB962C8B-B14F-4D97-AF65-F5344CB8AC3E}">
        <p14:creationId xmlns:p14="http://schemas.microsoft.com/office/powerpoint/2010/main" val="315333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4906888" cy="5865515"/>
          </a:xfrm>
        </p:spPr>
        <p:txBody>
          <a:bodyPr>
            <a:normAutofit/>
          </a:bodyPr>
          <a:lstStyle/>
          <a:p>
            <a:pPr marL="0" indent="0">
              <a:buNone/>
            </a:pPr>
            <a:endParaRPr lang="en-US" dirty="0" smtClean="0"/>
          </a:p>
          <a:p>
            <a:r>
              <a:rPr lang="en-US" dirty="0" smtClean="0"/>
              <a:t>Soils containing more than 20% organic matter hold too much water for most plants. Known as peat or muck, only specialized plants will grow in them. For instance, pitcher plants and sundews grow in peat. </a:t>
            </a:r>
          </a:p>
          <a:p>
            <a:pPr marL="0" indent="0">
              <a:buNone/>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4663"/>
            <a:ext cx="2664296" cy="322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24128" y="3717032"/>
            <a:ext cx="2787686" cy="1754326"/>
          </a:xfrm>
          <a:prstGeom prst="rect">
            <a:avLst/>
          </a:prstGeom>
          <a:noFill/>
        </p:spPr>
        <p:txBody>
          <a:bodyPr wrap="none" rtlCol="0">
            <a:spAutoFit/>
          </a:bodyPr>
          <a:lstStyle/>
          <a:p>
            <a:r>
              <a:rPr lang="en-US" b="1" dirty="0"/>
              <a:t>Figure 1.3 </a:t>
            </a:r>
            <a:r>
              <a:rPr lang="en-US" dirty="0"/>
              <a:t>The purple</a:t>
            </a:r>
          </a:p>
          <a:p>
            <a:r>
              <a:rPr lang="en-US" dirty="0"/>
              <a:t>pitcher plant grows in peat</a:t>
            </a:r>
          </a:p>
          <a:p>
            <a:r>
              <a:rPr lang="en-US" dirty="0"/>
              <a:t>bogs. The pitchers trap</a:t>
            </a:r>
          </a:p>
          <a:p>
            <a:r>
              <a:rPr lang="en-US" dirty="0"/>
              <a:t>insects to help supply the</a:t>
            </a:r>
          </a:p>
          <a:p>
            <a:r>
              <a:rPr lang="en-US" dirty="0"/>
              <a:t>plant with the nitrogen that</a:t>
            </a:r>
          </a:p>
          <a:p>
            <a:r>
              <a:rPr lang="en-US" dirty="0"/>
              <a:t>peat lacks.</a:t>
            </a:r>
          </a:p>
        </p:txBody>
      </p:sp>
    </p:spTree>
    <p:extLst>
      <p:ext uri="{BB962C8B-B14F-4D97-AF65-F5344CB8AC3E}">
        <p14:creationId xmlns:p14="http://schemas.microsoft.com/office/powerpoint/2010/main" val="334919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r>
              <a:rPr lang="en-US" dirty="0" smtClean="0"/>
              <a:t>The mineral component of soil is rock broken into very small particles, or pieces, over thousands of years by ice, rain, wind, and other natural forces. </a:t>
            </a:r>
            <a:endParaRPr lang="en-US" dirty="0"/>
          </a:p>
        </p:txBody>
      </p:sp>
    </p:spTree>
    <p:extLst>
      <p:ext uri="{BB962C8B-B14F-4D97-AF65-F5344CB8AC3E}">
        <p14:creationId xmlns:p14="http://schemas.microsoft.com/office/powerpoint/2010/main" val="136525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rock pieces are defined by their sizes: sand (diameter 2.0–0.05 mm), silt (diameter 0.05–0.002 mm), and clay (diameter less than 0.002 mm). </a:t>
            </a:r>
          </a:p>
        </p:txBody>
      </p:sp>
    </p:spTree>
    <p:extLst>
      <p:ext uri="{BB962C8B-B14F-4D97-AF65-F5344CB8AC3E}">
        <p14:creationId xmlns:p14="http://schemas.microsoft.com/office/powerpoint/2010/main" val="2769026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Sand allows spaces called pore spaces to form in the soil. Silt and clay provide nutrients like phosphorus, potassium, </a:t>
            </a:r>
            <a:r>
              <a:rPr lang="en-US" dirty="0" err="1"/>
              <a:t>sulphur</a:t>
            </a:r>
            <a:r>
              <a:rPr lang="en-US" dirty="0"/>
              <a:t>, magnesium, boron, and zinc.</a:t>
            </a:r>
          </a:p>
          <a:p>
            <a:endParaRPr lang="en-US" dirty="0"/>
          </a:p>
        </p:txBody>
      </p:sp>
    </p:spTree>
    <p:extLst>
      <p:ext uri="{BB962C8B-B14F-4D97-AF65-F5344CB8AC3E}">
        <p14:creationId xmlns:p14="http://schemas.microsoft.com/office/powerpoint/2010/main" val="227855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r>
              <a:rPr lang="en-US" b="1" dirty="0"/>
              <a:t>Porosity </a:t>
            </a:r>
            <a:r>
              <a:rPr lang="en-US" dirty="0"/>
              <a:t>is the pore space in a soil. It is important because pore spaces contain air and water. Air in soil contains gases like oxygen. </a:t>
            </a:r>
          </a:p>
        </p:txBody>
      </p:sp>
    </p:spTree>
    <p:extLst>
      <p:ext uri="{BB962C8B-B14F-4D97-AF65-F5344CB8AC3E}">
        <p14:creationId xmlns:p14="http://schemas.microsoft.com/office/powerpoint/2010/main" val="770886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plant roots cannot get enough oxygen, they die. This starves the plant of water and nutrients. Water in pore spaces dissolves nutrients, which plant roots can then absorb. This nutrient-rich water is carried to plant cells. Water also helps plants to produce their own food through the process of photosynthesis. </a:t>
            </a:r>
          </a:p>
          <a:p>
            <a:endParaRPr lang="en-US" dirty="0"/>
          </a:p>
        </p:txBody>
      </p:sp>
    </p:spTree>
    <p:extLst>
      <p:ext uri="{BB962C8B-B14F-4D97-AF65-F5344CB8AC3E}">
        <p14:creationId xmlns:p14="http://schemas.microsoft.com/office/powerpoint/2010/main" val="150786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guide.makebonsai.com/guide/images/Plants-and-Water-Rel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1761"/>
            <a:ext cx="5544616" cy="619079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978200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Water</a:t>
            </a:r>
            <a:endParaRPr lang="en-US" dirty="0"/>
          </a:p>
        </p:txBody>
      </p:sp>
      <p:sp>
        <p:nvSpPr>
          <p:cNvPr id="3" name="Content Placeholder 2"/>
          <p:cNvSpPr>
            <a:spLocks noGrp="1"/>
          </p:cNvSpPr>
          <p:nvPr>
            <p:ph idx="1"/>
          </p:nvPr>
        </p:nvSpPr>
        <p:spPr/>
        <p:txBody>
          <a:bodyPr>
            <a:normAutofit/>
          </a:bodyPr>
          <a:lstStyle/>
          <a:p>
            <a:r>
              <a:rPr lang="en-US" dirty="0" smtClean="0"/>
              <a:t>Pure </a:t>
            </a:r>
            <a:r>
              <a:rPr lang="en-US" dirty="0"/>
              <a:t>water (H</a:t>
            </a:r>
            <a:r>
              <a:rPr lang="en-US" baseline="-25000" dirty="0"/>
              <a:t>2</a:t>
            </a:r>
            <a:r>
              <a:rPr lang="en-US" dirty="0"/>
              <a:t>O) is a simple chemical compound. It is just two atoms of hydrogen joined to one atom of oxygen. A </a:t>
            </a:r>
            <a:r>
              <a:rPr lang="en-US" b="1" dirty="0"/>
              <a:t>solvent </a:t>
            </a:r>
            <a:r>
              <a:rPr lang="en-US" dirty="0"/>
              <a:t>is a substance that can dissolve other substances within it. Water is one of the very best solvents. So many substances will dissolve in it that it is often called the universal solvent.</a:t>
            </a:r>
          </a:p>
          <a:p>
            <a:endParaRPr lang="en-US" dirty="0"/>
          </a:p>
        </p:txBody>
      </p:sp>
    </p:spTree>
    <p:extLst>
      <p:ext uri="{BB962C8B-B14F-4D97-AF65-F5344CB8AC3E}">
        <p14:creationId xmlns:p14="http://schemas.microsoft.com/office/powerpoint/2010/main" val="109028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a:t>
            </a:r>
            <a:r>
              <a:rPr lang="en-US" b="1" dirty="0"/>
              <a:t>solvent </a:t>
            </a:r>
            <a:r>
              <a:rPr lang="en-US" dirty="0"/>
              <a:t>is a substance that can dissolve other substances within it. Water is one of the very best solvents. So many substances will dissolve in it that it is often called the universal solvent.</a:t>
            </a:r>
          </a:p>
          <a:p>
            <a:endParaRPr lang="en-US" dirty="0"/>
          </a:p>
        </p:txBody>
      </p:sp>
    </p:spTree>
    <p:extLst>
      <p:ext uri="{BB962C8B-B14F-4D97-AF65-F5344CB8AC3E}">
        <p14:creationId xmlns:p14="http://schemas.microsoft.com/office/powerpoint/2010/main" val="322185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Three Environmental Spheres</a:t>
            </a:r>
            <a:endParaRPr lang="en-US" dirty="0"/>
          </a:p>
        </p:txBody>
      </p:sp>
      <p:sp>
        <p:nvSpPr>
          <p:cNvPr id="3" name="Content Placeholder 2"/>
          <p:cNvSpPr>
            <a:spLocks noGrp="1"/>
          </p:cNvSpPr>
          <p:nvPr>
            <p:ph idx="1"/>
          </p:nvPr>
        </p:nvSpPr>
        <p:spPr/>
        <p:txBody>
          <a:bodyPr>
            <a:normAutofit/>
          </a:bodyPr>
          <a:lstStyle/>
          <a:p>
            <a:r>
              <a:rPr lang="en-US" dirty="0" smtClean="0"/>
              <a:t>Usually </a:t>
            </a:r>
            <a:r>
              <a:rPr lang="en-US" dirty="0"/>
              <a:t>we think of Earth as a single sphere, or globe, in space. However, environmentally it helps to think of Earth as having three main parts, also called spheres. </a:t>
            </a:r>
          </a:p>
        </p:txBody>
      </p:sp>
    </p:spTree>
    <p:extLst>
      <p:ext uri="{BB962C8B-B14F-4D97-AF65-F5344CB8AC3E}">
        <p14:creationId xmlns:p14="http://schemas.microsoft.com/office/powerpoint/2010/main" val="266046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25963"/>
          </a:xfrm>
        </p:spPr>
        <p:txBody>
          <a:bodyPr>
            <a:noAutofit/>
          </a:bodyPr>
          <a:lstStyle/>
          <a:p>
            <a:r>
              <a:rPr lang="en-US" dirty="0" smtClean="0"/>
              <a:t>Table salt or sodium chloride (</a:t>
            </a:r>
            <a:r>
              <a:rPr lang="en-US" dirty="0" err="1" smtClean="0"/>
              <a:t>NaCl</a:t>
            </a:r>
            <a:r>
              <a:rPr lang="en-US" dirty="0" smtClean="0"/>
              <a:t>), for instance, easily dissolves in water. It is a compound made of one ion of sodium (Na) joined to one ion of chlorine (</a:t>
            </a:r>
            <a:r>
              <a:rPr lang="en-US" dirty="0" err="1" smtClean="0"/>
              <a:t>Cl</a:t>
            </a:r>
            <a:r>
              <a:rPr lang="en-US" dirty="0" smtClean="0"/>
              <a:t>). </a:t>
            </a:r>
          </a:p>
          <a:p>
            <a:endParaRPr lang="en-US" dirty="0"/>
          </a:p>
        </p:txBody>
      </p:sp>
    </p:spTree>
    <p:extLst>
      <p:ext uri="{BB962C8B-B14F-4D97-AF65-F5344CB8AC3E}">
        <p14:creationId xmlns:p14="http://schemas.microsoft.com/office/powerpoint/2010/main" val="288381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a:t>
            </a:r>
            <a:r>
              <a:rPr lang="en-US" b="1" dirty="0"/>
              <a:t>ion </a:t>
            </a:r>
            <a:r>
              <a:rPr lang="en-US" dirty="0"/>
              <a:t>is an electrically charged particle. An ion forms when an atom loses or gains an electron. This process is called </a:t>
            </a:r>
            <a:r>
              <a:rPr lang="en-US" b="1" dirty="0"/>
              <a:t>ionization</a:t>
            </a:r>
            <a:r>
              <a:rPr lang="en-US" dirty="0"/>
              <a:t>. In </a:t>
            </a:r>
            <a:r>
              <a:rPr lang="en-US" dirty="0" err="1"/>
              <a:t>NaCl</a:t>
            </a:r>
            <a:r>
              <a:rPr lang="en-US" dirty="0"/>
              <a:t>, Na is a positive ion. The Na atom lost an electron so the Na ion is positively charged. The </a:t>
            </a:r>
            <a:r>
              <a:rPr lang="en-US" dirty="0" err="1"/>
              <a:t>Cl</a:t>
            </a:r>
            <a:r>
              <a:rPr lang="en-US" dirty="0"/>
              <a:t> atom gained an electron so it is negatively charged. Negative ions formed from a single atom have an -ide ending, so the </a:t>
            </a:r>
            <a:r>
              <a:rPr lang="en-US" dirty="0" err="1"/>
              <a:t>Cl</a:t>
            </a:r>
            <a:r>
              <a:rPr lang="en-US" dirty="0"/>
              <a:t> ion is called a chloride ion.</a:t>
            </a:r>
          </a:p>
          <a:p>
            <a:endParaRPr lang="en-US" dirty="0"/>
          </a:p>
        </p:txBody>
      </p:sp>
    </p:spTree>
    <p:extLst>
      <p:ext uri="{BB962C8B-B14F-4D97-AF65-F5344CB8AC3E}">
        <p14:creationId xmlns:p14="http://schemas.microsoft.com/office/powerpoint/2010/main" val="3156386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ion’s charge is shown with a superscript number and a plus or minus sign after its chemical symbol. The number and sign show the electrons gained (e.g.2+) or lost (e.g.2–). If the number is 1, it is not shown. So a sodium ion is shown as Na+ and a chloride ion as </a:t>
            </a:r>
            <a:r>
              <a:rPr lang="en-US" dirty="0" err="1" smtClean="0"/>
              <a:t>Cl</a:t>
            </a:r>
            <a:r>
              <a:rPr lang="en-US" dirty="0" smtClean="0"/>
              <a:t>–.</a:t>
            </a:r>
          </a:p>
          <a:p>
            <a:endParaRPr lang="en-US" dirty="0"/>
          </a:p>
        </p:txBody>
      </p:sp>
    </p:spTree>
    <p:extLst>
      <p:ext uri="{BB962C8B-B14F-4D97-AF65-F5344CB8AC3E}">
        <p14:creationId xmlns:p14="http://schemas.microsoft.com/office/powerpoint/2010/main" val="91164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water cycle</a:t>
            </a:r>
            <a:endParaRPr lang="en-US" dirty="0"/>
          </a:p>
        </p:txBody>
      </p:sp>
      <p:sp>
        <p:nvSpPr>
          <p:cNvPr id="3" name="Content Placeholder 2"/>
          <p:cNvSpPr>
            <a:spLocks noGrp="1"/>
          </p:cNvSpPr>
          <p:nvPr>
            <p:ph idx="1"/>
          </p:nvPr>
        </p:nvSpPr>
        <p:spPr/>
        <p:txBody>
          <a:bodyPr>
            <a:normAutofit/>
          </a:bodyPr>
          <a:lstStyle/>
          <a:p>
            <a:r>
              <a:rPr lang="en-US" dirty="0" smtClean="0"/>
              <a:t>Water </a:t>
            </a:r>
            <a:r>
              <a:rPr lang="en-US" dirty="0"/>
              <a:t>on land, such as ponds, lakes, and rivers, is called </a:t>
            </a:r>
            <a:r>
              <a:rPr lang="en-US" b="1" dirty="0"/>
              <a:t>surface water</a:t>
            </a:r>
            <a:r>
              <a:rPr lang="en-US" dirty="0"/>
              <a:t>. Some surface water moves into the ground in a process called percolation. Water in the soil or rock below Earth’s surface is called </a:t>
            </a:r>
            <a:r>
              <a:rPr lang="en-US" b="1" dirty="0"/>
              <a:t>ground water</a:t>
            </a:r>
            <a:r>
              <a:rPr lang="en-US" dirty="0"/>
              <a:t>. Both surface water and ground water eventually </a:t>
            </a:r>
            <a:r>
              <a:rPr lang="en-US" dirty="0" smtClean="0"/>
              <a:t>flow </a:t>
            </a:r>
            <a:r>
              <a:rPr lang="en-US" dirty="0"/>
              <a:t>to the oceans.</a:t>
            </a:r>
          </a:p>
          <a:p>
            <a:pPr marL="0" indent="0">
              <a:buNone/>
            </a:pPr>
            <a:endParaRPr lang="en-US" dirty="0"/>
          </a:p>
          <a:p>
            <a:endParaRPr lang="en-US" dirty="0"/>
          </a:p>
        </p:txBody>
      </p:sp>
    </p:spTree>
    <p:extLst>
      <p:ext uri="{BB962C8B-B14F-4D97-AF65-F5344CB8AC3E}">
        <p14:creationId xmlns:p14="http://schemas.microsoft.com/office/powerpoint/2010/main" val="380821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Some of the surface water evaporates into the air, forming a gas called water </a:t>
            </a:r>
            <a:r>
              <a:rPr lang="en-US" dirty="0" err="1" smtClean="0"/>
              <a:t>vapour</a:t>
            </a:r>
            <a:r>
              <a:rPr lang="en-US" dirty="0" smtClean="0"/>
              <a:t>. As water </a:t>
            </a:r>
            <a:r>
              <a:rPr lang="en-US" dirty="0" err="1" smtClean="0"/>
              <a:t>vapour</a:t>
            </a:r>
            <a:r>
              <a:rPr lang="en-US" dirty="0" smtClean="0"/>
              <a:t> cools, it forms clouds. Precipitation in the form of rain, snow, or sleet falls from the clouds, bringing the water back down to Earth’s surface. </a:t>
            </a:r>
          </a:p>
          <a:p>
            <a:endParaRPr lang="en-US" dirty="0"/>
          </a:p>
        </p:txBody>
      </p:sp>
    </p:spTree>
    <p:extLst>
      <p:ext uri="{BB962C8B-B14F-4D97-AF65-F5344CB8AC3E}">
        <p14:creationId xmlns:p14="http://schemas.microsoft.com/office/powerpoint/2010/main" val="1777353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of this water runs off the land and into lakes, rivers, oceans, and other bodies of water. This is called runoff. Some of the water soaks into the ground. This constant movement of water into the atmosphere, back to Earth, and back into the atmosphere is called the </a:t>
            </a:r>
            <a:r>
              <a:rPr lang="en-US" b="1" dirty="0"/>
              <a:t>water </a:t>
            </a:r>
            <a:r>
              <a:rPr lang="en-US" b="1" dirty="0" smtClean="0"/>
              <a:t>cycle</a:t>
            </a:r>
            <a:r>
              <a:rPr lang="en-US" dirty="0" smtClean="0"/>
              <a:t>.</a:t>
            </a:r>
            <a:endParaRPr lang="en-US" dirty="0"/>
          </a:p>
          <a:p>
            <a:endParaRPr lang="en-US" dirty="0"/>
          </a:p>
        </p:txBody>
      </p:sp>
    </p:spTree>
    <p:extLst>
      <p:ext uri="{BB962C8B-B14F-4D97-AF65-F5344CB8AC3E}">
        <p14:creationId xmlns:p14="http://schemas.microsoft.com/office/powerpoint/2010/main" val="3236535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enchantedlearning.com/wgifs/Water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509181"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04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344816" cy="5400600"/>
          </a:xfrm>
          <a:prstGeom prst="rect">
            <a:avLst/>
          </a:prstGeom>
          <a:noFill/>
          <a:ln>
            <a:noFill/>
          </a:ln>
        </p:spPr>
      </p:pic>
    </p:spTree>
    <p:extLst>
      <p:ext uri="{BB962C8B-B14F-4D97-AF65-F5344CB8AC3E}">
        <p14:creationId xmlns:p14="http://schemas.microsoft.com/office/powerpoint/2010/main" val="2385465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During the water cycle, water is in the air either as </a:t>
            </a:r>
            <a:r>
              <a:rPr lang="en-US" dirty="0" err="1" smtClean="0"/>
              <a:t>vapour</a:t>
            </a:r>
            <a:r>
              <a:rPr lang="en-US" dirty="0" smtClean="0"/>
              <a:t> or as droplets in clouds and precipitation. The carbon dioxide (CO</a:t>
            </a:r>
            <a:r>
              <a:rPr lang="en-US" baseline="-25000" dirty="0" smtClean="0"/>
              <a:t>2</a:t>
            </a:r>
            <a:r>
              <a:rPr lang="en-US" dirty="0" smtClean="0"/>
              <a:t>) in the air reacts with the water (H</a:t>
            </a:r>
            <a:r>
              <a:rPr lang="en-US" baseline="-25000" dirty="0" smtClean="0"/>
              <a:t>2</a:t>
            </a:r>
            <a:r>
              <a:rPr lang="en-US" dirty="0" smtClean="0"/>
              <a:t>O) in the air to form carbonic acid (H</a:t>
            </a:r>
            <a:r>
              <a:rPr lang="en-US" baseline="-25000" dirty="0" smtClean="0"/>
              <a:t>2</a:t>
            </a:r>
            <a:r>
              <a:rPr lang="en-US" dirty="0" smtClean="0"/>
              <a:t>CO</a:t>
            </a:r>
            <a:r>
              <a:rPr lang="en-US" baseline="-25000" dirty="0" smtClean="0"/>
              <a:t>3</a:t>
            </a:r>
            <a:r>
              <a:rPr lang="en-US" dirty="0" smtClean="0"/>
              <a:t>).</a:t>
            </a:r>
          </a:p>
          <a:p>
            <a:endParaRPr lang="en-US" dirty="0"/>
          </a:p>
        </p:txBody>
      </p:sp>
    </p:spTree>
    <p:extLst>
      <p:ext uri="{BB962C8B-B14F-4D97-AF65-F5344CB8AC3E}">
        <p14:creationId xmlns:p14="http://schemas.microsoft.com/office/powerpoint/2010/main" val="1342371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Acidic and basic solutions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b="1" dirty="0"/>
              <a:t>acid </a:t>
            </a:r>
            <a:r>
              <a:rPr lang="en-US" dirty="0"/>
              <a:t>is a substance that produces hydrogen ions (H+) when dissolved in water. Its solution is </a:t>
            </a:r>
            <a:r>
              <a:rPr lang="en-US" b="1" dirty="0"/>
              <a:t>acidic</a:t>
            </a:r>
            <a:r>
              <a:rPr lang="en-US" dirty="0"/>
              <a:t>. The more hydrogen ions produced, the more acidic the solution. The rain or snow that eventually falls is therefore slightly acidic. This makes it an even more effective solvent than pure water alone.</a:t>
            </a:r>
          </a:p>
          <a:p>
            <a:pPr marL="0" indent="0">
              <a:buNone/>
            </a:pPr>
            <a:endParaRPr lang="en-US" dirty="0"/>
          </a:p>
        </p:txBody>
      </p:sp>
    </p:spTree>
    <p:extLst>
      <p:ext uri="{BB962C8B-B14F-4D97-AF65-F5344CB8AC3E}">
        <p14:creationId xmlns:p14="http://schemas.microsoft.com/office/powerpoint/2010/main" val="1613310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One of these spheres is the soil on which we live. Another is water. This sphere includes the salt water oceans, the fresh water rivers and lakes, and the water below ground. The third sphere is the air above land and water.</a:t>
            </a:r>
          </a:p>
          <a:p>
            <a:endParaRPr lang="en-US" dirty="0"/>
          </a:p>
        </p:txBody>
      </p:sp>
    </p:spTree>
    <p:extLst>
      <p:ext uri="{BB962C8B-B14F-4D97-AF65-F5344CB8AC3E}">
        <p14:creationId xmlns:p14="http://schemas.microsoft.com/office/powerpoint/2010/main" val="651354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a:t>
            </a:r>
            <a:r>
              <a:rPr lang="en-US" b="1" dirty="0" smtClean="0"/>
              <a:t>base </a:t>
            </a:r>
            <a:r>
              <a:rPr lang="en-US" dirty="0" smtClean="0"/>
              <a:t>is a substance that produces hydroxide (OH–) ions when dissolved in water. Its solution is </a:t>
            </a:r>
            <a:r>
              <a:rPr lang="en-US" b="1" dirty="0" smtClean="0"/>
              <a:t>basic </a:t>
            </a:r>
            <a:r>
              <a:rPr lang="en-US" dirty="0" smtClean="0"/>
              <a:t>or </a:t>
            </a:r>
            <a:r>
              <a:rPr lang="en-US" b="1" dirty="0" smtClean="0"/>
              <a:t>alkaline</a:t>
            </a:r>
            <a:r>
              <a:rPr lang="en-US" dirty="0" smtClean="0"/>
              <a:t>. </a:t>
            </a:r>
          </a:p>
        </p:txBody>
      </p:sp>
    </p:spTree>
    <p:extLst>
      <p:ext uri="{BB962C8B-B14F-4D97-AF65-F5344CB8AC3E}">
        <p14:creationId xmlns:p14="http://schemas.microsoft.com/office/powerpoint/2010/main" val="2968782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more hydroxide ions produced, the more basic the solution. Pure water produces very few hydrogen (H+) ions along with an equal number of hydroxide (OH–) ions. Since the numbers of these ions cancel each other out, pure water is said to be </a:t>
            </a:r>
            <a:r>
              <a:rPr lang="en-US" b="1" dirty="0"/>
              <a:t>neutral</a:t>
            </a:r>
            <a:r>
              <a:rPr lang="en-US" dirty="0"/>
              <a:t>.</a:t>
            </a:r>
          </a:p>
          <a:p>
            <a:endParaRPr lang="en-US" dirty="0"/>
          </a:p>
        </p:txBody>
      </p:sp>
    </p:spTree>
    <p:extLst>
      <p:ext uri="{BB962C8B-B14F-4D97-AF65-F5344CB8AC3E}">
        <p14:creationId xmlns:p14="http://schemas.microsoft.com/office/powerpoint/2010/main" val="331704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degree to which solutions are acidic or basic can be shown using the </a:t>
            </a:r>
            <a:r>
              <a:rPr lang="en-US" b="1" dirty="0" smtClean="0"/>
              <a:t>pH scale </a:t>
            </a:r>
            <a:r>
              <a:rPr lang="en-US" dirty="0" smtClean="0"/>
              <a:t>(pH stands for the power of hydrogen). On this scale, 0 is very acidic, 7 is neutral, and 14 is very basic. </a:t>
            </a:r>
          </a:p>
          <a:p>
            <a:endParaRPr lang="en-US" dirty="0" smtClean="0"/>
          </a:p>
          <a:p>
            <a:endParaRPr lang="en-US" dirty="0"/>
          </a:p>
        </p:txBody>
      </p:sp>
    </p:spTree>
    <p:extLst>
      <p:ext uri="{BB962C8B-B14F-4D97-AF65-F5344CB8AC3E}">
        <p14:creationId xmlns:p14="http://schemas.microsoft.com/office/powerpoint/2010/main" val="2668487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49080"/>
            <a:ext cx="8229600" cy="1977083"/>
          </a:xfrm>
        </p:spPr>
        <p:txBody>
          <a:bodyPr>
            <a:normAutofit lnSpcReduction="10000"/>
          </a:bodyPr>
          <a:lstStyle/>
          <a:p>
            <a:r>
              <a:rPr lang="en-US" dirty="0"/>
              <a:t>Note that a difference of 1 represents a solution 10 times more or less acidic. A value of 4.0 is 10 times more acidic than 5.0, and 5.0 is 10 times less acidic than 4.0.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352928" cy="2592288"/>
          </a:xfrm>
          <a:prstGeom prst="rect">
            <a:avLst/>
          </a:prstGeom>
          <a:noFill/>
          <a:ln>
            <a:noFill/>
          </a:ln>
        </p:spPr>
      </p:pic>
    </p:spTree>
    <p:extLst>
      <p:ext uri="{BB962C8B-B14F-4D97-AF65-F5344CB8AC3E}">
        <p14:creationId xmlns:p14="http://schemas.microsoft.com/office/powerpoint/2010/main" val="186646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Soils are naturally acidic, neutral, or basic (alkaline) when moist. Soils that come from limestone, for example, are normally slightly alkaline. This is because water reacts with the limestone to create calcium hydroxide. Some of this compound dissolves to release hydroxide ions into the soil water, making it basic.</a:t>
            </a:r>
          </a:p>
          <a:p>
            <a:endParaRPr lang="en-US" dirty="0"/>
          </a:p>
        </p:txBody>
      </p:sp>
    </p:spTree>
    <p:extLst>
      <p:ext uri="{BB962C8B-B14F-4D97-AF65-F5344CB8AC3E}">
        <p14:creationId xmlns:p14="http://schemas.microsoft.com/office/powerpoint/2010/main" val="394217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a:t>
            </a:r>
            <a:endParaRPr lang="en-US" dirty="0"/>
          </a:p>
        </p:txBody>
      </p:sp>
      <p:sp>
        <p:nvSpPr>
          <p:cNvPr id="3" name="Content Placeholder 2"/>
          <p:cNvSpPr>
            <a:spLocks noGrp="1"/>
          </p:cNvSpPr>
          <p:nvPr>
            <p:ph idx="1"/>
          </p:nvPr>
        </p:nvSpPr>
        <p:spPr/>
        <p:txBody>
          <a:bodyPr>
            <a:normAutofit/>
          </a:bodyPr>
          <a:lstStyle/>
          <a:p>
            <a:r>
              <a:rPr lang="en-US" dirty="0" smtClean="0"/>
              <a:t>Water </a:t>
            </a:r>
            <a:r>
              <a:rPr lang="en-US" dirty="0"/>
              <a:t>even affects Earth’s climate. The oceans have a significant effect on climate worldwide. Sea water is not the same everywhere. At the surface in the tropics, it is saltier and denser. This is the result of warmer temperatures and increased evaporation. In polar regions and where rivers empty into the sea, it is fresher and less dense</a:t>
            </a:r>
            <a:r>
              <a:rPr lang="en-US" dirty="0" smtClean="0"/>
              <a:t>.</a:t>
            </a:r>
            <a:endParaRPr lang="en-US" dirty="0"/>
          </a:p>
        </p:txBody>
      </p:sp>
    </p:spTree>
    <p:extLst>
      <p:ext uri="{BB962C8B-B14F-4D97-AF65-F5344CB8AC3E}">
        <p14:creationId xmlns:p14="http://schemas.microsoft.com/office/powerpoint/2010/main" val="2528267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These differences are one of the factors that drive ocean currents. Other factors are Earth’s rotation and prevailing winds. </a:t>
            </a:r>
          </a:p>
          <a:p>
            <a:endParaRPr lang="en-US" dirty="0"/>
          </a:p>
        </p:txBody>
      </p:sp>
    </p:spTree>
    <p:extLst>
      <p:ext uri="{BB962C8B-B14F-4D97-AF65-F5344CB8AC3E}">
        <p14:creationId xmlns:p14="http://schemas.microsoft.com/office/powerpoint/2010/main" val="4243456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Ocean currents affect climates around the world. One of the best known currents is the Gulf Stream. It brings warm tropical water across the Atlantic to the coasts of England and </a:t>
            </a:r>
            <a:r>
              <a:rPr lang="en-US" dirty="0" smtClean="0"/>
              <a:t>France. </a:t>
            </a:r>
            <a:r>
              <a:rPr lang="en-US" dirty="0"/>
              <a:t>If the Gulf Stream did not exist, these areas would be much colder.</a:t>
            </a:r>
          </a:p>
          <a:p>
            <a:endParaRPr lang="en-US" dirty="0"/>
          </a:p>
        </p:txBody>
      </p:sp>
    </p:spTree>
    <p:extLst>
      <p:ext uri="{BB962C8B-B14F-4D97-AF65-F5344CB8AC3E}">
        <p14:creationId xmlns:p14="http://schemas.microsoft.com/office/powerpoint/2010/main" val="1687745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Ocean currents pic</a:t>
            </a:r>
            <a:endParaRPr lang="en-US" dirty="0"/>
          </a:p>
        </p:txBody>
      </p:sp>
      <p:pic>
        <p:nvPicPr>
          <p:cNvPr id="3074" name="Picture 2" descr="http://www.windows2universe.org/earth/Water/images/surface_currents_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42395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Check Your Understanding</a:t>
            </a:r>
            <a:endParaRPr lang="en-US" dirty="0"/>
          </a:p>
        </p:txBody>
      </p:sp>
      <p:sp>
        <p:nvSpPr>
          <p:cNvPr id="3" name="Content Placeholder 2"/>
          <p:cNvSpPr>
            <a:spLocks noGrp="1"/>
          </p:cNvSpPr>
          <p:nvPr>
            <p:ph idx="1"/>
          </p:nvPr>
        </p:nvSpPr>
        <p:spPr/>
        <p:txBody>
          <a:bodyPr/>
          <a:lstStyle/>
          <a:p>
            <a:pPr marL="0" indent="0">
              <a:buNone/>
            </a:pPr>
            <a:r>
              <a:rPr lang="en-US" b="1" dirty="0" smtClean="0"/>
              <a:t>1</a:t>
            </a:r>
            <a:r>
              <a:rPr lang="en-US" b="1" dirty="0"/>
              <a:t>. </a:t>
            </a:r>
            <a:r>
              <a:rPr lang="en-US" dirty="0"/>
              <a:t>Why is porosity important for having good soil?</a:t>
            </a:r>
          </a:p>
          <a:p>
            <a:pPr marL="0" indent="0">
              <a:buNone/>
            </a:pPr>
            <a:endParaRPr lang="en-US" b="1" dirty="0" smtClean="0"/>
          </a:p>
          <a:p>
            <a:pPr marL="0" indent="0">
              <a:buNone/>
            </a:pPr>
            <a:r>
              <a:rPr lang="en-US" b="1" dirty="0" smtClean="0"/>
              <a:t>2</a:t>
            </a:r>
            <a:r>
              <a:rPr lang="en-US" b="1" dirty="0"/>
              <a:t>. </a:t>
            </a:r>
            <a:r>
              <a:rPr lang="en-US" dirty="0"/>
              <a:t>Explain why water is considered a universal solvent.</a:t>
            </a:r>
          </a:p>
          <a:p>
            <a:pPr marL="0" indent="0">
              <a:buNone/>
            </a:pPr>
            <a:endParaRPr lang="en-US" b="1" dirty="0" smtClean="0"/>
          </a:p>
          <a:p>
            <a:pPr marL="0" indent="0">
              <a:buNone/>
            </a:pPr>
            <a:r>
              <a:rPr lang="en-US" b="1" dirty="0" smtClean="0"/>
              <a:t>3</a:t>
            </a:r>
            <a:r>
              <a:rPr lang="en-US" b="1" dirty="0"/>
              <a:t>. </a:t>
            </a:r>
            <a:r>
              <a:rPr lang="en-US" dirty="0"/>
              <a:t>Describe the difference between ground water and surface water.</a:t>
            </a:r>
          </a:p>
          <a:p>
            <a:endParaRPr lang="en-US" dirty="0"/>
          </a:p>
        </p:txBody>
      </p:sp>
    </p:spTree>
    <p:extLst>
      <p:ext uri="{BB962C8B-B14F-4D97-AF65-F5344CB8AC3E}">
        <p14:creationId xmlns:p14="http://schemas.microsoft.com/office/powerpoint/2010/main" val="284305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tutorvista.com/content/environment/biosphere-illustr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9362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66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62" y="53752"/>
            <a:ext cx="8229600" cy="1143000"/>
          </a:xfrm>
        </p:spPr>
        <p:txBody>
          <a:bodyPr>
            <a:normAutofit/>
          </a:bodyPr>
          <a:lstStyle/>
          <a:p>
            <a:r>
              <a:rPr lang="en-US" b="1" dirty="0" smtClean="0"/>
              <a:t>Air</a:t>
            </a:r>
            <a:endParaRPr lang="en-US" dirty="0"/>
          </a:p>
        </p:txBody>
      </p:sp>
      <p:sp>
        <p:nvSpPr>
          <p:cNvPr id="3" name="Content Placeholder 2"/>
          <p:cNvSpPr>
            <a:spLocks noGrp="1"/>
          </p:cNvSpPr>
          <p:nvPr>
            <p:ph idx="1"/>
          </p:nvPr>
        </p:nvSpPr>
        <p:spPr>
          <a:xfrm>
            <a:off x="457200" y="1600200"/>
            <a:ext cx="4042792" cy="4525963"/>
          </a:xfrm>
        </p:spPr>
        <p:txBody>
          <a:bodyPr/>
          <a:lstStyle/>
          <a:p>
            <a:r>
              <a:rPr lang="en-US" dirty="0" smtClean="0"/>
              <a:t>The </a:t>
            </a:r>
            <a:r>
              <a:rPr lang="en-US" dirty="0"/>
              <a:t>air we breathe is a mixture of gases. The most environmentally important of these, by volume, are shown </a:t>
            </a:r>
            <a:r>
              <a:rPr lang="en-US" dirty="0" smtClean="0"/>
              <a:t>at right. </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60032" y="980728"/>
            <a:ext cx="4104456" cy="5616624"/>
          </a:xfrm>
          <a:prstGeom prst="rect">
            <a:avLst/>
          </a:prstGeom>
          <a:noFill/>
          <a:ln>
            <a:noFill/>
          </a:ln>
        </p:spPr>
      </p:pic>
    </p:spTree>
    <p:extLst>
      <p:ext uri="{BB962C8B-B14F-4D97-AF65-F5344CB8AC3E}">
        <p14:creationId xmlns:p14="http://schemas.microsoft.com/office/powerpoint/2010/main" val="2825507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Carbon dioxide and oxygen</a:t>
            </a:r>
            <a:endParaRPr lang="en-US" dirty="0"/>
          </a:p>
        </p:txBody>
      </p:sp>
      <p:sp>
        <p:nvSpPr>
          <p:cNvPr id="3" name="Content Placeholder 2"/>
          <p:cNvSpPr>
            <a:spLocks noGrp="1"/>
          </p:cNvSpPr>
          <p:nvPr>
            <p:ph idx="1"/>
          </p:nvPr>
        </p:nvSpPr>
        <p:spPr/>
        <p:txBody>
          <a:bodyPr>
            <a:normAutofit/>
          </a:bodyPr>
          <a:lstStyle/>
          <a:p>
            <a:r>
              <a:rPr lang="en-US" dirty="0" smtClean="0"/>
              <a:t>Plants </a:t>
            </a:r>
            <a:r>
              <a:rPr lang="en-US" dirty="0"/>
              <a:t>and animals need oxygen and carbon dioxide to live. Animals need energy. They constantly need to take in air from their surroundings so their bodies can perform cellular respiration. </a:t>
            </a:r>
            <a:r>
              <a:rPr lang="en-US" b="1" dirty="0"/>
              <a:t>Cellular respiration </a:t>
            </a:r>
            <a:r>
              <a:rPr lang="en-US" dirty="0"/>
              <a:t>is a process in which oxygen combines with sugar to form carbon dioxide, water, and energy.</a:t>
            </a:r>
          </a:p>
          <a:p>
            <a:endParaRPr lang="en-US" dirty="0"/>
          </a:p>
        </p:txBody>
      </p:sp>
    </p:spTree>
    <p:extLst>
      <p:ext uri="{BB962C8B-B14F-4D97-AF65-F5344CB8AC3E}">
        <p14:creationId xmlns:p14="http://schemas.microsoft.com/office/powerpoint/2010/main" val="2427838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Animals also need carbohydrates. These are sugars made by plants through </a:t>
            </a:r>
            <a:r>
              <a:rPr lang="en-US" b="1" dirty="0" smtClean="0"/>
              <a:t>photosynthesis</a:t>
            </a:r>
            <a:r>
              <a:rPr lang="en-US" dirty="0" smtClean="0"/>
              <a:t>. During this process, the green plant pigment </a:t>
            </a:r>
            <a:r>
              <a:rPr lang="en-US" b="1" dirty="0" smtClean="0"/>
              <a:t>chlorophyll </a:t>
            </a:r>
            <a:r>
              <a:rPr lang="en-US" dirty="0" smtClean="0"/>
              <a:t>captures energy from sunlight. The energy allows carbon dioxide to combine with water to make carbohydrates and oxygen.</a:t>
            </a:r>
            <a:endParaRPr lang="en-US" dirty="0"/>
          </a:p>
        </p:txBody>
      </p:sp>
    </p:spTree>
    <p:extLst>
      <p:ext uri="{BB962C8B-B14F-4D97-AF65-F5344CB8AC3E}">
        <p14:creationId xmlns:p14="http://schemas.microsoft.com/office/powerpoint/2010/main" val="2266339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Photosynthesis pic</a:t>
            </a:r>
            <a:endParaRPr lang="en-US" dirty="0"/>
          </a:p>
        </p:txBody>
      </p:sp>
      <p:pic>
        <p:nvPicPr>
          <p:cNvPr id="4098" name="Picture 2" descr="http://www.phschool.com/science/biology_place/biocoach/images/photosynth/photo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092" y="260648"/>
            <a:ext cx="8880987"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63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Both processes form part of the </a:t>
            </a:r>
            <a:r>
              <a:rPr lang="en-US" b="1" dirty="0" smtClean="0"/>
              <a:t>carbon cycle</a:t>
            </a:r>
            <a:r>
              <a:rPr lang="en-US" dirty="0" smtClean="0"/>
              <a:t>. In this cycle, carbon from carbon dioxide in the air becomes part of living things. These organisms eventually die and are decomposed by bacteria and fungi. Then the carbon that was once part of their tissues is returned to the air. Oxygen from the air is also part of this cycle.</a:t>
            </a:r>
          </a:p>
          <a:p>
            <a:endParaRPr lang="en-US" dirty="0"/>
          </a:p>
        </p:txBody>
      </p:sp>
    </p:spTree>
    <p:extLst>
      <p:ext uri="{BB962C8B-B14F-4D97-AF65-F5344CB8AC3E}">
        <p14:creationId xmlns:p14="http://schemas.microsoft.com/office/powerpoint/2010/main" val="1724334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7200800" cy="4968552"/>
          </a:xfrm>
          <a:prstGeom prst="rect">
            <a:avLst/>
          </a:prstGeom>
          <a:noFill/>
          <a:ln>
            <a:noFill/>
          </a:ln>
        </p:spPr>
      </p:pic>
    </p:spTree>
    <p:extLst>
      <p:ext uri="{BB962C8B-B14F-4D97-AF65-F5344CB8AC3E}">
        <p14:creationId xmlns:p14="http://schemas.microsoft.com/office/powerpoint/2010/main" val="3743447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Nitrogen</a:t>
            </a:r>
            <a:endParaRPr lang="en-US" dirty="0"/>
          </a:p>
        </p:txBody>
      </p:sp>
      <p:sp>
        <p:nvSpPr>
          <p:cNvPr id="3" name="Content Placeholder 2"/>
          <p:cNvSpPr>
            <a:spLocks noGrp="1"/>
          </p:cNvSpPr>
          <p:nvPr>
            <p:ph idx="1"/>
          </p:nvPr>
        </p:nvSpPr>
        <p:spPr/>
        <p:txBody>
          <a:bodyPr>
            <a:normAutofit/>
          </a:bodyPr>
          <a:lstStyle/>
          <a:p>
            <a:r>
              <a:rPr lang="en-US" dirty="0" smtClean="0"/>
              <a:t>Nitrogen </a:t>
            </a:r>
            <a:r>
              <a:rPr lang="en-US" dirty="0"/>
              <a:t>is also important for living things. However, few organisms can use it directly from the air. It must first be combined with hydrogen or oxygen to form ions such as ammonium (NH</a:t>
            </a:r>
            <a:r>
              <a:rPr lang="en-US" baseline="-25000" dirty="0"/>
              <a:t>4</a:t>
            </a:r>
            <a:r>
              <a:rPr lang="en-US" dirty="0"/>
              <a:t>+) or nitrate (</a:t>
            </a:r>
            <a:r>
              <a:rPr lang="en-US" dirty="0" smtClean="0"/>
              <a:t>NO</a:t>
            </a:r>
            <a:r>
              <a:rPr lang="en-US" baseline="-25000" dirty="0" smtClean="0"/>
              <a:t>3</a:t>
            </a:r>
            <a:r>
              <a:rPr lang="en-US" baseline="30000" dirty="0"/>
              <a:t>-</a:t>
            </a:r>
            <a:r>
              <a:rPr lang="en-US" dirty="0" smtClean="0"/>
              <a:t>). </a:t>
            </a:r>
            <a:endParaRPr lang="en-US" dirty="0"/>
          </a:p>
        </p:txBody>
      </p:sp>
    </p:spTree>
    <p:extLst>
      <p:ext uri="{BB962C8B-B14F-4D97-AF65-F5344CB8AC3E}">
        <p14:creationId xmlns:p14="http://schemas.microsoft.com/office/powerpoint/2010/main" val="889673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Special bacteria that live in the roots of legumes like peas and beans do this work. Nitrates can also be created by lightning. These nitrates then dissolve in water </a:t>
            </a:r>
            <a:r>
              <a:rPr lang="en-US" dirty="0" err="1"/>
              <a:t>vapour</a:t>
            </a:r>
            <a:r>
              <a:rPr lang="en-US" dirty="0"/>
              <a:t> and fall to Earth in precipitation. Like carbon, nitrogen also moves from the air into living things and back to the air again. This process is known as the </a:t>
            </a:r>
            <a:r>
              <a:rPr lang="en-US" b="1" dirty="0"/>
              <a:t>nitrogen cycle</a:t>
            </a:r>
            <a:r>
              <a:rPr lang="en-US" dirty="0"/>
              <a:t>.</a:t>
            </a:r>
          </a:p>
          <a:p>
            <a:endParaRPr lang="en-US" dirty="0"/>
          </a:p>
        </p:txBody>
      </p:sp>
    </p:spTree>
    <p:extLst>
      <p:ext uri="{BB962C8B-B14F-4D97-AF65-F5344CB8AC3E}">
        <p14:creationId xmlns:p14="http://schemas.microsoft.com/office/powerpoint/2010/main" val="406357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Other gases in the atmosphere</a:t>
            </a:r>
            <a:endParaRPr lang="en-US" dirty="0"/>
          </a:p>
        </p:txBody>
      </p:sp>
      <p:sp>
        <p:nvSpPr>
          <p:cNvPr id="3" name="Content Placeholder 2"/>
          <p:cNvSpPr>
            <a:spLocks noGrp="1"/>
          </p:cNvSpPr>
          <p:nvPr>
            <p:ph idx="1"/>
          </p:nvPr>
        </p:nvSpPr>
        <p:spPr/>
        <p:txBody>
          <a:bodyPr>
            <a:normAutofit/>
          </a:bodyPr>
          <a:lstStyle/>
          <a:p>
            <a:r>
              <a:rPr lang="en-US" dirty="0" smtClean="0"/>
              <a:t>Ozone </a:t>
            </a:r>
            <a:r>
              <a:rPr lang="en-US" dirty="0"/>
              <a:t>(O</a:t>
            </a:r>
            <a:r>
              <a:rPr lang="en-US" baseline="-25000" dirty="0"/>
              <a:t>3</a:t>
            </a:r>
            <a:r>
              <a:rPr lang="en-US" dirty="0"/>
              <a:t>) is a toxic form of oxygen. It is formed from oxygen by the energy of the sun’s ultraviolet rays. Ozone is normally found about 45 km above Earth in a zone called the stratosphere. Here it absorbs much of the sun’s dangerous ultraviolet rays</a:t>
            </a:r>
            <a:r>
              <a:rPr lang="en-US" dirty="0" smtClean="0"/>
              <a:t>.</a:t>
            </a:r>
            <a:endParaRPr lang="en-US" dirty="0"/>
          </a:p>
          <a:p>
            <a:endParaRPr lang="en-US" dirty="0"/>
          </a:p>
        </p:txBody>
      </p:sp>
    </p:spTree>
    <p:extLst>
      <p:ext uri="{BB962C8B-B14F-4D97-AF65-F5344CB8AC3E}">
        <p14:creationId xmlns:p14="http://schemas.microsoft.com/office/powerpoint/2010/main" val="2283999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Methane (CH</a:t>
            </a:r>
            <a:r>
              <a:rPr lang="en-US" baseline="-25000" dirty="0" smtClean="0"/>
              <a:t>4</a:t>
            </a:r>
            <a:r>
              <a:rPr lang="en-US" dirty="0" smtClean="0"/>
              <a:t>) reacts readily with oxygen and other organic compounds. Decaying plants, grazing animals, and termites produce it. It is also a major component of natural gas. </a:t>
            </a:r>
            <a:endParaRPr lang="en-US" dirty="0"/>
          </a:p>
        </p:txBody>
      </p:sp>
    </p:spTree>
    <p:extLst>
      <p:ext uri="{BB962C8B-B14F-4D97-AF65-F5344CB8AC3E}">
        <p14:creationId xmlns:p14="http://schemas.microsoft.com/office/powerpoint/2010/main" val="97877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7478" y="655007"/>
            <a:ext cx="7488831" cy="4320480"/>
          </a:xfrm>
          <a:prstGeom prst="rect">
            <a:avLst/>
          </a:prstGeom>
          <a:noFill/>
          <a:ln>
            <a:noFill/>
          </a:ln>
        </p:spPr>
      </p:pic>
      <p:sp>
        <p:nvSpPr>
          <p:cNvPr id="5" name="Oval 4"/>
          <p:cNvSpPr/>
          <p:nvPr/>
        </p:nvSpPr>
        <p:spPr>
          <a:xfrm>
            <a:off x="1331640" y="620688"/>
            <a:ext cx="180020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23928" y="1544363"/>
            <a:ext cx="180020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27784" y="3044908"/>
            <a:ext cx="180020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55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Nitrous oxide (N</a:t>
            </a:r>
            <a:r>
              <a:rPr lang="en-US" baseline="-25000" dirty="0"/>
              <a:t>2</a:t>
            </a:r>
            <a:r>
              <a:rPr lang="en-US" dirty="0"/>
              <a:t>O) is the laughing gas that dentists use. Carbon dioxide and, to a lesser extent, methane, carbon monoxide, and </a:t>
            </a:r>
            <a:r>
              <a:rPr lang="en-US" dirty="0" err="1"/>
              <a:t>sulphur</a:t>
            </a:r>
            <a:r>
              <a:rPr lang="en-US" dirty="0"/>
              <a:t> dioxide are naturally present in Earth’s atmosphere. However, if their levels and that of nitrous oxide get too high they can cause changes in the atmosphere and in precipitation.</a:t>
            </a:r>
          </a:p>
          <a:p>
            <a:endParaRPr lang="en-US" dirty="0"/>
          </a:p>
        </p:txBody>
      </p:sp>
    </p:spTree>
    <p:extLst>
      <p:ext uri="{BB962C8B-B14F-4D97-AF65-F5344CB8AC3E}">
        <p14:creationId xmlns:p14="http://schemas.microsoft.com/office/powerpoint/2010/main" val="3717930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Check Your Understanding</a:t>
            </a:r>
            <a:endParaRPr lang="en-US" dirty="0"/>
          </a:p>
        </p:txBody>
      </p:sp>
      <p:sp>
        <p:nvSpPr>
          <p:cNvPr id="3" name="Content Placeholder 2"/>
          <p:cNvSpPr>
            <a:spLocks noGrp="1"/>
          </p:cNvSpPr>
          <p:nvPr>
            <p:ph idx="1"/>
          </p:nvPr>
        </p:nvSpPr>
        <p:spPr/>
        <p:txBody>
          <a:bodyPr/>
          <a:lstStyle/>
          <a:p>
            <a:pPr marL="0" indent="0">
              <a:buNone/>
            </a:pPr>
            <a:r>
              <a:rPr lang="en-US" b="1" dirty="0" smtClean="0"/>
              <a:t>1</a:t>
            </a:r>
            <a:r>
              <a:rPr lang="en-US" b="1" dirty="0"/>
              <a:t>. </a:t>
            </a:r>
            <a:r>
              <a:rPr lang="en-US" dirty="0"/>
              <a:t>Living things need oxygen to live. When humans breathe in air, are they mostly breathing in oxygen?</a:t>
            </a:r>
          </a:p>
          <a:p>
            <a:pPr marL="0" indent="0">
              <a:buNone/>
            </a:pPr>
            <a:endParaRPr lang="en-US" b="1" dirty="0" smtClean="0"/>
          </a:p>
          <a:p>
            <a:pPr marL="0" indent="0">
              <a:buNone/>
            </a:pPr>
            <a:r>
              <a:rPr lang="en-US" b="1" dirty="0" smtClean="0"/>
              <a:t>2</a:t>
            </a:r>
            <a:r>
              <a:rPr lang="en-US" b="1" dirty="0"/>
              <a:t>. </a:t>
            </a:r>
            <a:r>
              <a:rPr lang="en-US" dirty="0"/>
              <a:t>How do living things take in the nitrogen required for survival?</a:t>
            </a:r>
          </a:p>
          <a:p>
            <a:endParaRPr lang="en-US" dirty="0"/>
          </a:p>
        </p:txBody>
      </p:sp>
    </p:spTree>
    <p:extLst>
      <p:ext uri="{BB962C8B-B14F-4D97-AF65-F5344CB8AC3E}">
        <p14:creationId xmlns:p14="http://schemas.microsoft.com/office/powerpoint/2010/main" val="4022106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three spheres appear to be separate from one another. However, they are not. Soil contains air and water, for example. Water covers some soils, carries soil particles, and normally has air in solution. Similarly, air often carries soil particles in the wind, as well as water </a:t>
            </a:r>
            <a:r>
              <a:rPr lang="en-US" dirty="0" err="1" smtClean="0"/>
              <a:t>vapour</a:t>
            </a:r>
            <a:r>
              <a:rPr lang="en-US" dirty="0" smtClean="0"/>
              <a:t>.</a:t>
            </a:r>
          </a:p>
          <a:p>
            <a:endParaRPr lang="en-US" dirty="0"/>
          </a:p>
        </p:txBody>
      </p:sp>
    </p:spTree>
    <p:extLst>
      <p:ext uri="{BB962C8B-B14F-4D97-AF65-F5344CB8AC3E}">
        <p14:creationId xmlns:p14="http://schemas.microsoft.com/office/powerpoint/2010/main" val="155346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Soil</a:t>
            </a:r>
            <a:endParaRPr lang="en-US" dirty="0"/>
          </a:p>
        </p:txBody>
      </p:sp>
      <p:sp>
        <p:nvSpPr>
          <p:cNvPr id="3" name="Content Placeholder 2"/>
          <p:cNvSpPr>
            <a:spLocks noGrp="1"/>
          </p:cNvSpPr>
          <p:nvPr>
            <p:ph idx="1"/>
          </p:nvPr>
        </p:nvSpPr>
        <p:spPr/>
        <p:txBody>
          <a:bodyPr>
            <a:normAutofit/>
          </a:bodyPr>
          <a:lstStyle/>
          <a:p>
            <a:r>
              <a:rPr lang="en-US" b="1" dirty="0" smtClean="0"/>
              <a:t>Soil </a:t>
            </a:r>
            <a:r>
              <a:rPr lang="en-US" dirty="0"/>
              <a:t>is a mixture of organic matter, minerals, air, and </a:t>
            </a:r>
            <a:r>
              <a:rPr lang="en-US" dirty="0" smtClean="0"/>
              <a:t>water. </a:t>
            </a:r>
            <a:r>
              <a:rPr lang="en-US" dirty="0"/>
              <a:t>Different soils contain these components in different amounts. </a:t>
            </a:r>
          </a:p>
        </p:txBody>
      </p:sp>
    </p:spTree>
    <p:extLst>
      <p:ext uri="{BB962C8B-B14F-4D97-AF65-F5344CB8AC3E}">
        <p14:creationId xmlns:p14="http://schemas.microsoft.com/office/powerpoint/2010/main" val="231665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ream2.cma.gov.cn/pub/comet/HydrologyFlooding/UnderstandingtheHydrologicCycleInternationalEdition/comet/hydro/basic_int/hydrologic_cycle/media/graphics/soil_compon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76064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1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24744"/>
            <a:ext cx="7992888" cy="2062103"/>
          </a:xfrm>
          <a:prstGeom prst="rect">
            <a:avLst/>
          </a:prstGeom>
        </p:spPr>
        <p:txBody>
          <a:bodyPr wrap="square">
            <a:spAutoFit/>
          </a:bodyPr>
          <a:lstStyle/>
          <a:p>
            <a:r>
              <a:rPr lang="en-US" sz="3200" dirty="0"/>
              <a:t>Organic matter is plant and animal tissues along with bacteria and fungi. When these are very well rotted and decayed, the result is </a:t>
            </a:r>
            <a:r>
              <a:rPr lang="en-US" sz="3200" dirty="0" smtClean="0"/>
              <a:t>fine</a:t>
            </a:r>
            <a:r>
              <a:rPr lang="en-US" sz="3200" dirty="0"/>
              <a:t>, crumbly, dark dirt. We call this product </a:t>
            </a:r>
            <a:r>
              <a:rPr lang="en-US" sz="3200" b="1" dirty="0"/>
              <a:t>humus</a:t>
            </a:r>
            <a:r>
              <a:rPr lang="en-US" sz="3200" dirty="0"/>
              <a:t>. </a:t>
            </a:r>
          </a:p>
        </p:txBody>
      </p:sp>
      <p:pic>
        <p:nvPicPr>
          <p:cNvPr id="2050" name="Picture 2" descr="http://images.plant-care.com/humus-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01008"/>
            <a:ext cx="523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20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1886</Words>
  <Application>Microsoft Office PowerPoint</Application>
  <PresentationFormat>On-screen Show (4:3)</PresentationFormat>
  <Paragraphs>69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1.1 Components of Soil</vt:lpstr>
      <vt:lpstr>Three Environmental Spheres</vt:lpstr>
      <vt:lpstr>PowerPoint Presentation</vt:lpstr>
      <vt:lpstr>PowerPoint Presentation</vt:lpstr>
      <vt:lpstr>PowerPoint Presentation</vt:lpstr>
      <vt:lpstr>PowerPoint Presentation</vt:lpstr>
      <vt:lpstr>Soil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vt:lpstr>
      <vt:lpstr>PowerPoint Presentation</vt:lpstr>
      <vt:lpstr>PowerPoint Presentation</vt:lpstr>
      <vt:lpstr>PowerPoint Presentation</vt:lpstr>
      <vt:lpstr>PowerPoint Presentation</vt:lpstr>
      <vt:lpstr>The water cycle</vt:lpstr>
      <vt:lpstr>PowerPoint Presentation</vt:lpstr>
      <vt:lpstr>PowerPoint Presentation</vt:lpstr>
      <vt:lpstr>PowerPoint Presentation</vt:lpstr>
      <vt:lpstr>PowerPoint Presentation</vt:lpstr>
      <vt:lpstr>PowerPoint Presentation</vt:lpstr>
      <vt:lpstr>Acidic and basic solutions</vt:lpstr>
      <vt:lpstr>PowerPoint Presentation</vt:lpstr>
      <vt:lpstr>PowerPoint Presentation</vt:lpstr>
      <vt:lpstr>PowerPoint Presentation</vt:lpstr>
      <vt:lpstr>PowerPoint Presentation</vt:lpstr>
      <vt:lpstr>PowerPoint Presentation</vt:lpstr>
      <vt:lpstr>Climate</vt:lpstr>
      <vt:lpstr>PowerPoint Presentation</vt:lpstr>
      <vt:lpstr>PowerPoint Presentation</vt:lpstr>
      <vt:lpstr>PowerPoint Presentation</vt:lpstr>
      <vt:lpstr>Check Your Understanding</vt:lpstr>
      <vt:lpstr>Air</vt:lpstr>
      <vt:lpstr>Carbon dioxide and oxygen</vt:lpstr>
      <vt:lpstr>PowerPoint Presentation</vt:lpstr>
      <vt:lpstr>PowerPoint Presentation</vt:lpstr>
      <vt:lpstr>PowerPoint Presentation</vt:lpstr>
      <vt:lpstr>PowerPoint Presentation</vt:lpstr>
      <vt:lpstr>Nitrogen</vt:lpstr>
      <vt:lpstr>PowerPoint Presentation</vt:lpstr>
      <vt:lpstr>Other gases in the atmosphere</vt:lpstr>
      <vt:lpstr>PowerPoint Presentation</vt:lpstr>
      <vt:lpstr>PowerPoint Presentation</vt:lpstr>
      <vt:lpstr>Check Your Understanding</vt:lpstr>
    </vt:vector>
  </TitlesOfParts>
  <Company>Upper Canada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Components of Soil</dc:title>
  <dc:creator>UCDSB</dc:creator>
  <cp:lastModifiedBy>Morrison, Brent</cp:lastModifiedBy>
  <cp:revision>13</cp:revision>
  <dcterms:created xsi:type="dcterms:W3CDTF">2013-08-29T16:59:02Z</dcterms:created>
  <dcterms:modified xsi:type="dcterms:W3CDTF">2017-02-22T13:07:04Z</dcterms:modified>
</cp:coreProperties>
</file>