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6119" y="2957829"/>
            <a:ext cx="7620000" cy="3745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9080" y="510540"/>
            <a:ext cx="6085839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1239" y="510540"/>
            <a:ext cx="708152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7125" y="1638300"/>
            <a:ext cx="6889749" cy="2589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260" y="1405890"/>
            <a:ext cx="4213860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0145" marR="5080" indent="-1148080">
              <a:lnSpc>
                <a:spcPct val="100000"/>
              </a:lnSpc>
            </a:pPr>
            <a:r>
              <a:rPr dirty="0"/>
              <a:t>An </a:t>
            </a:r>
            <a:r>
              <a:rPr spc="-5" dirty="0"/>
              <a:t>Introduction</a:t>
            </a:r>
            <a:r>
              <a:rPr spc="-80" dirty="0"/>
              <a:t> </a:t>
            </a:r>
            <a:r>
              <a:rPr dirty="0"/>
              <a:t>to  </a:t>
            </a:r>
            <a:r>
              <a:rPr spc="-5" dirty="0"/>
              <a:t>SNC</a:t>
            </a:r>
            <a:r>
              <a:rPr spc="-80" dirty="0"/>
              <a:t> </a:t>
            </a:r>
            <a:r>
              <a:rPr spc="-5" dirty="0"/>
              <a:t>2P1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40" y="882650"/>
            <a:ext cx="7663815" cy="441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spc="-5" dirty="0">
                <a:latin typeface="Calibri"/>
                <a:cs typeface="Calibri"/>
              </a:rPr>
              <a:t>SAFETY PRACTICES FOR SCIENCE</a:t>
            </a:r>
            <a:r>
              <a:rPr sz="2400" b="1" u="heavy" spc="-20" dirty="0">
                <a:latin typeface="Calibri"/>
                <a:cs typeface="Calibri"/>
              </a:rPr>
              <a:t> </a:t>
            </a:r>
            <a:r>
              <a:rPr sz="2400" b="1" u="heavy" spc="-5" dirty="0">
                <a:latin typeface="Calibri"/>
                <a:cs typeface="Calibri"/>
              </a:rPr>
              <a:t>CLASSES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Food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drinks </a:t>
            </a:r>
            <a:r>
              <a:rPr sz="2400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not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brought </a:t>
            </a:r>
            <a:r>
              <a:rPr sz="2400" spc="-5" dirty="0">
                <a:latin typeface="Calibri"/>
                <a:cs typeface="Calibri"/>
              </a:rPr>
              <a:t>into 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lab.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Coats </a:t>
            </a:r>
            <a:r>
              <a:rPr sz="2400" dirty="0">
                <a:latin typeface="Calibri"/>
                <a:cs typeface="Calibri"/>
              </a:rPr>
              <a:t>&amp; </a:t>
            </a:r>
            <a:r>
              <a:rPr sz="2400" spc="-5" dirty="0">
                <a:latin typeface="Calibri"/>
                <a:cs typeface="Calibri"/>
              </a:rPr>
              <a:t>bags </a:t>
            </a:r>
            <a:r>
              <a:rPr sz="2400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not be brought into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Safety glasses must </a:t>
            </a:r>
            <a:r>
              <a:rPr sz="2400" spc="-1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worn when using Bunsen burners or  hazardous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chemicals.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Students must stand up during lab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work.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Accidents must </a:t>
            </a:r>
            <a:r>
              <a:rPr sz="2400" spc="-1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reported to the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teacher.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Long hair must be tied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back.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Wash </a:t>
            </a:r>
            <a:r>
              <a:rPr sz="2400" dirty="0">
                <a:latin typeface="Calibri"/>
                <a:cs typeface="Calibri"/>
              </a:rPr>
              <a:t>hands </a:t>
            </a:r>
            <a:r>
              <a:rPr sz="2400" spc="-5" dirty="0">
                <a:latin typeface="Calibri"/>
                <a:cs typeface="Calibri"/>
              </a:rPr>
              <a:t>after contact with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chemicals.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dirty="0">
                <a:latin typeface="Calibri"/>
                <a:cs typeface="Calibri"/>
              </a:rPr>
              <a:t>Keep </a:t>
            </a:r>
            <a:r>
              <a:rPr sz="2400" spc="-5" dirty="0">
                <a:latin typeface="Calibri"/>
                <a:cs typeface="Calibri"/>
              </a:rPr>
              <a:t>lab bench clutter </a:t>
            </a:r>
            <a:r>
              <a:rPr sz="2400" dirty="0">
                <a:latin typeface="Calibri"/>
                <a:cs typeface="Calibri"/>
              </a:rPr>
              <a:t>to a </a:t>
            </a:r>
            <a:r>
              <a:rPr sz="2400" spc="-5" dirty="0">
                <a:latin typeface="Calibri"/>
                <a:cs typeface="Calibri"/>
              </a:rPr>
              <a:t>minimum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prevent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accidents.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Students </a:t>
            </a:r>
            <a:r>
              <a:rPr sz="2400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not enter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science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office.</a:t>
            </a:r>
            <a:endParaRPr sz="2400">
              <a:latin typeface="Calibri"/>
              <a:cs typeface="Calibri"/>
            </a:endParaRPr>
          </a:p>
          <a:p>
            <a:pPr marL="480695" indent="-467995">
              <a:lnSpc>
                <a:spcPct val="100000"/>
              </a:lnSpc>
              <a:buAutoNum type="arabicParenR"/>
              <a:tabLst>
                <a:tab pos="481330" algn="l"/>
              </a:tabLst>
            </a:pPr>
            <a:r>
              <a:rPr sz="2400" spc="-5" dirty="0">
                <a:latin typeface="Calibri"/>
                <a:cs typeface="Calibri"/>
              </a:rPr>
              <a:t>Never leave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lit Bunsen burner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unattended.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380" y="679450"/>
            <a:ext cx="7059295" cy="259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Absences</a:t>
            </a:r>
            <a:r>
              <a:rPr sz="2800" spc="-5" dirty="0">
                <a:latin typeface="Calibri"/>
                <a:cs typeface="Calibri"/>
              </a:rPr>
              <a:t>: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Tests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329304" algn="l"/>
              </a:tabLst>
            </a:pPr>
            <a:r>
              <a:rPr sz="2800" dirty="0">
                <a:latin typeface="Calibri"/>
                <a:cs typeface="Calibri"/>
              </a:rPr>
              <a:t>An </a:t>
            </a:r>
            <a:r>
              <a:rPr sz="2800" spc="-5" dirty="0">
                <a:latin typeface="Calibri"/>
                <a:cs typeface="Calibri"/>
              </a:rPr>
              <a:t>absence on the day </a:t>
            </a:r>
            <a:r>
              <a:rPr sz="2800" dirty="0">
                <a:latin typeface="Calibri"/>
                <a:cs typeface="Calibri"/>
              </a:rPr>
              <a:t>of a </a:t>
            </a:r>
            <a:r>
              <a:rPr sz="2800" spc="-5" dirty="0">
                <a:latin typeface="Calibri"/>
                <a:cs typeface="Calibri"/>
              </a:rPr>
              <a:t>test </a:t>
            </a:r>
            <a:r>
              <a:rPr sz="2800" spc="-10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fully  </a:t>
            </a:r>
            <a:r>
              <a:rPr sz="2800" spc="-5" dirty="0">
                <a:latin typeface="Calibri"/>
                <a:cs typeface="Calibri"/>
              </a:rPr>
              <a:t>accountable </a:t>
            </a:r>
            <a:r>
              <a:rPr sz="2800" spc="-10" dirty="0">
                <a:latin typeface="Calibri"/>
                <a:cs typeface="Calibri"/>
              </a:rPr>
              <a:t>(through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dated, written </a:t>
            </a:r>
            <a:r>
              <a:rPr sz="2800" spc="-10" dirty="0">
                <a:latin typeface="Calibri"/>
                <a:cs typeface="Calibri"/>
              </a:rPr>
              <a:t>note </a:t>
            </a:r>
            <a:r>
              <a:rPr sz="2800" spc="-5" dirty="0">
                <a:latin typeface="Calibri"/>
                <a:cs typeface="Calibri"/>
              </a:rPr>
              <a:t>from 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parent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guardian).	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unexplained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absence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during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test will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result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mark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zero.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380" y="680720"/>
            <a:ext cx="7030720" cy="4723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Absences</a:t>
            </a:r>
            <a:r>
              <a:rPr sz="2800" spc="-5" dirty="0">
                <a:latin typeface="Calibri"/>
                <a:cs typeface="Calibri"/>
              </a:rPr>
              <a:t>: </a:t>
            </a:r>
            <a:r>
              <a:rPr sz="2800" b="1" spc="-5" dirty="0">
                <a:latin typeface="Calibri"/>
                <a:cs typeface="Calibri"/>
              </a:rPr>
              <a:t>Laboratory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Activities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540510" algn="l"/>
                <a:tab pos="5212715" algn="l"/>
              </a:tabLst>
            </a:pPr>
            <a:r>
              <a:rPr sz="2800" spc="-5" dirty="0">
                <a:latin typeface="Calibri"/>
                <a:cs typeface="Calibri"/>
              </a:rPr>
              <a:t>The expectations in </a:t>
            </a:r>
            <a:r>
              <a:rPr sz="2800" spc="-10" dirty="0">
                <a:latin typeface="Calibri"/>
                <a:cs typeface="Calibri"/>
              </a:rPr>
              <a:t>science courses </a:t>
            </a:r>
            <a:r>
              <a:rPr sz="2800" dirty="0">
                <a:latin typeface="Calibri"/>
                <a:cs typeface="Calibri"/>
              </a:rPr>
              <a:t>call </a:t>
            </a:r>
            <a:r>
              <a:rPr sz="2800" spc="-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an  </a:t>
            </a:r>
            <a:r>
              <a:rPr sz="2800" spc="-5" dirty="0">
                <a:latin typeface="Calibri"/>
                <a:cs typeface="Calibri"/>
              </a:rPr>
              <a:t>active, experimental approach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learning, </a:t>
            </a:r>
            <a:r>
              <a:rPr sz="2800" spc="-5" dirty="0">
                <a:latin typeface="Calibri"/>
                <a:cs typeface="Calibri"/>
              </a:rPr>
              <a:t>with  </a:t>
            </a:r>
            <a:r>
              <a:rPr sz="2800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students participating regularly </a:t>
            </a:r>
            <a:r>
              <a:rPr sz="2800" spc="-5" dirty="0">
                <a:latin typeface="Calibri"/>
                <a:cs typeface="Calibri"/>
              </a:rPr>
              <a:t>in laboratory  activities.	Laboratory activities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reinforce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learning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scientific </a:t>
            </a:r>
            <a:r>
              <a:rPr sz="2800" spc="-5" dirty="0">
                <a:latin typeface="Calibri"/>
                <a:cs typeface="Calibri"/>
              </a:rPr>
              <a:t>concepts and promote </a:t>
            </a:r>
            <a:r>
              <a:rPr sz="2800" spc="-10" dirty="0">
                <a:latin typeface="Calibri"/>
                <a:cs typeface="Calibri"/>
              </a:rPr>
              <a:t>the  development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skills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scientific  investigations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communication.	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28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discretion of the teacher,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students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may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be  required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make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up any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missed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lab</a:t>
            </a:r>
            <a:r>
              <a:rPr sz="28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work.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380" y="680720"/>
            <a:ext cx="7012940" cy="4324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Safety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Sheets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969010" algn="l"/>
              </a:tabLst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Students will not be allowed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participate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in 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laboratory activities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until they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have </a:t>
            </a:r>
            <a:r>
              <a:rPr lang="en-US"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completed the safety quiz and </a:t>
            </a:r>
            <a:r>
              <a:rPr sz="2800" spc="-10" dirty="0" smtClean="0">
                <a:solidFill>
                  <a:srgbClr val="FF0000"/>
                </a:solidFill>
                <a:latin typeface="Calibri"/>
                <a:cs typeface="Calibri"/>
              </a:rPr>
              <a:t>returned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safety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sheet signed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by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parent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guardian </a:t>
            </a:r>
            <a:r>
              <a:rPr sz="280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indicate </a:t>
            </a:r>
            <a:r>
              <a:rPr sz="2800" spc="-5" dirty="0">
                <a:latin typeface="Calibri"/>
                <a:cs typeface="Calibri"/>
              </a:rPr>
              <a:t>that the </a:t>
            </a:r>
            <a:r>
              <a:rPr sz="2800" spc="-10" dirty="0">
                <a:latin typeface="Calibri"/>
                <a:cs typeface="Calibri"/>
              </a:rPr>
              <a:t>student understands </a:t>
            </a:r>
            <a:r>
              <a:rPr sz="2800" spc="-5" dirty="0">
                <a:latin typeface="Calibri"/>
                <a:cs typeface="Calibri"/>
              </a:rPr>
              <a:t>and  agrees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abide by </a:t>
            </a:r>
            <a:r>
              <a:rPr sz="2800" spc="-5" dirty="0">
                <a:latin typeface="Calibri"/>
                <a:cs typeface="Calibri"/>
              </a:rPr>
              <a:t>the departmental safety  </a:t>
            </a:r>
            <a:r>
              <a:rPr sz="2800" spc="-10" dirty="0">
                <a:latin typeface="Calibri"/>
                <a:cs typeface="Calibri"/>
              </a:rPr>
              <a:t>rules.	</a:t>
            </a:r>
            <a:r>
              <a:rPr sz="2800" spc="-5" dirty="0">
                <a:latin typeface="Calibri"/>
                <a:cs typeface="Calibri"/>
              </a:rPr>
              <a:t>Lab activities that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student </a:t>
            </a:r>
            <a:r>
              <a:rPr sz="2800" spc="-5" dirty="0">
                <a:latin typeface="Calibri"/>
                <a:cs typeface="Calibri"/>
              </a:rPr>
              <a:t>misses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expected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be  </a:t>
            </a:r>
            <a:r>
              <a:rPr sz="2800" spc="-5" dirty="0">
                <a:latin typeface="Calibri"/>
                <a:cs typeface="Calibri"/>
              </a:rPr>
              <a:t>made up </a:t>
            </a:r>
            <a:r>
              <a:rPr sz="2800" spc="-10" dirty="0">
                <a:latin typeface="Calibri"/>
                <a:cs typeface="Calibri"/>
              </a:rPr>
              <a:t>independently by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student.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380" y="680720"/>
            <a:ext cx="7002145" cy="301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Work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Completion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804795" algn="l"/>
                <a:tab pos="3486785" algn="l"/>
              </a:tabLst>
            </a:pP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assignments </a:t>
            </a:r>
            <a:r>
              <a:rPr sz="2800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labs </a:t>
            </a:r>
            <a:r>
              <a:rPr sz="2800" dirty="0">
                <a:latin typeface="Calibri"/>
                <a:cs typeface="Calibri"/>
              </a:rPr>
              <a:t>are 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handed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by 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assigned.	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Late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assignments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will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receive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a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10%</a:t>
            </a:r>
            <a:r>
              <a:rPr sz="28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mark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deduction.	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No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assignments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will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be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accepted after the marked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assignments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have  been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handed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back to the rest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class.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735704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3036570" algn="just">
              <a:lnSpc>
                <a:spcPct val="999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C  R  E  P  P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944620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Calculator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(scientific)  </a:t>
            </a:r>
            <a:r>
              <a:rPr sz="320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469900" marR="3256279" algn="just">
              <a:lnSpc>
                <a:spcPct val="99900"/>
              </a:lnSpc>
            </a:pPr>
            <a:r>
              <a:rPr sz="3200" dirty="0">
                <a:latin typeface="Calibri"/>
                <a:cs typeface="Calibri"/>
              </a:rPr>
              <a:t>E  P  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04079" y="2909570"/>
            <a:ext cx="28575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944620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Calculator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(scientific)  </a:t>
            </a:r>
            <a:r>
              <a:rPr sz="320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469900" marR="3256279" algn="just">
              <a:lnSpc>
                <a:spcPct val="99900"/>
              </a:lnSpc>
            </a:pPr>
            <a:r>
              <a:rPr sz="3200" dirty="0">
                <a:latin typeface="Calibri"/>
                <a:cs typeface="Calibri"/>
              </a:rPr>
              <a:t>E  P  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91429" y="3158489"/>
            <a:ext cx="2886710" cy="2734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6952615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Calculator</a:t>
            </a:r>
            <a:endParaRPr sz="3200">
              <a:latin typeface="Calibri"/>
              <a:cs typeface="Calibri"/>
            </a:endParaRPr>
          </a:p>
          <a:p>
            <a:pPr marL="469900" marR="5080">
              <a:lnSpc>
                <a:spcPct val="100000"/>
              </a:lnSpc>
              <a:tabLst>
                <a:tab pos="1932305" algn="l"/>
              </a:tabLst>
            </a:pPr>
            <a:r>
              <a:rPr sz="3200" spc="-5" dirty="0">
                <a:latin typeface="Calibri"/>
                <a:cs typeface="Calibri"/>
              </a:rPr>
              <a:t>Ruler	</a:t>
            </a:r>
            <a:r>
              <a:rPr sz="3200" spc="-10" dirty="0">
                <a:latin typeface="Calibri"/>
                <a:cs typeface="Calibri"/>
              </a:rPr>
              <a:t>12" </a:t>
            </a:r>
            <a:r>
              <a:rPr sz="3200" spc="-5" dirty="0">
                <a:latin typeface="Calibri"/>
                <a:cs typeface="Calibri"/>
              </a:rPr>
              <a:t>see through is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most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useful  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469900" marR="6264910">
              <a:lnSpc>
                <a:spcPts val="3840"/>
              </a:lnSpc>
              <a:spcBef>
                <a:spcPts val="114"/>
              </a:spcBef>
            </a:pPr>
            <a:r>
              <a:rPr sz="3200" dirty="0">
                <a:latin typeface="Calibri"/>
                <a:cs typeface="Calibri"/>
              </a:rPr>
              <a:t>P  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99759" y="3201670"/>
            <a:ext cx="1718310" cy="227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735704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1590040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lcu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ator  Ruler  Eraser</a:t>
            </a:r>
            <a:endParaRPr sz="3200">
              <a:latin typeface="Calibri"/>
              <a:cs typeface="Calibri"/>
            </a:endParaRPr>
          </a:p>
          <a:p>
            <a:pPr marL="469900" marR="3047365">
              <a:lnSpc>
                <a:spcPts val="3840"/>
              </a:lnSpc>
              <a:spcBef>
                <a:spcPts val="114"/>
              </a:spcBef>
            </a:pPr>
            <a:r>
              <a:rPr sz="3200" dirty="0">
                <a:latin typeface="Calibri"/>
                <a:cs typeface="Calibri"/>
              </a:rPr>
              <a:t>P  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97220" y="2364739"/>
            <a:ext cx="2711450" cy="2062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4314190" cy="3423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Assessment </a:t>
            </a:r>
            <a:r>
              <a:rPr sz="2800" dirty="0">
                <a:latin typeface="Arial"/>
                <a:cs typeface="Arial"/>
              </a:rPr>
              <a:t>&amp;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Evaluation: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Term work: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70%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Culminating Activities: </a:t>
            </a:r>
            <a:r>
              <a:rPr sz="2800" dirty="0">
                <a:latin typeface="Arial"/>
                <a:cs typeface="Arial"/>
              </a:rPr>
              <a:t>15%  </a:t>
            </a:r>
            <a:r>
              <a:rPr sz="2800" spc="-5" dirty="0">
                <a:latin typeface="Arial"/>
                <a:cs typeface="Arial"/>
              </a:rPr>
              <a:t>At the end of </a:t>
            </a:r>
            <a:r>
              <a:rPr sz="2800" dirty="0">
                <a:latin typeface="Arial"/>
                <a:cs typeface="Arial"/>
              </a:rPr>
              <a:t>each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unit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Final Exam: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15%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5420" y="3705859"/>
            <a:ext cx="3051810" cy="2842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735704" cy="344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1590040">
              <a:lnSpc>
                <a:spcPct val="99900"/>
              </a:lnSpc>
              <a:spcBef>
                <a:spcPts val="5"/>
              </a:spcBef>
            </a:pPr>
            <a:r>
              <a:rPr sz="3200" spc="-1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lcu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ator  Ruler  Eraser  Pencil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11240" y="2463800"/>
            <a:ext cx="2597150" cy="185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44550"/>
            <a:ext cx="3735704" cy="295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bring 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class: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1590040">
              <a:lnSpc>
                <a:spcPct val="99900"/>
              </a:lnSpc>
              <a:spcBef>
                <a:spcPts val="5"/>
              </a:spcBef>
            </a:pPr>
            <a:r>
              <a:rPr sz="3200" spc="-10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lcu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5" dirty="0">
                <a:latin typeface="Calibri"/>
                <a:cs typeface="Calibri"/>
              </a:rPr>
              <a:t>ator  Ruler  Eraser  Pencil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7450" y="3769359"/>
            <a:ext cx="98742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per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9050" y="3769359"/>
            <a:ext cx="2486025" cy="1008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3 </a:t>
            </a:r>
            <a:r>
              <a:rPr sz="3200" spc="-5" dirty="0">
                <a:latin typeface="Calibri"/>
                <a:cs typeface="Calibri"/>
              </a:rPr>
              <a:t>holes to fit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  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binder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6300" y="2358389"/>
            <a:ext cx="2753359" cy="337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859" y="882650"/>
            <a:ext cx="472757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Term Work: 70% of final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mark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859" y="1736090"/>
            <a:ext cx="417639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Unit Tests:</a:t>
            </a:r>
            <a:r>
              <a:rPr sz="2800" spc="-70" dirty="0"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Labs </a:t>
            </a:r>
            <a:r>
              <a:rPr sz="2800" dirty="0">
                <a:latin typeface="Arial"/>
                <a:cs typeface="Arial"/>
              </a:rPr>
              <a:t>&amp; </a:t>
            </a:r>
            <a:r>
              <a:rPr sz="2800" spc="-5" dirty="0">
                <a:latin typeface="Arial"/>
                <a:cs typeface="Arial"/>
              </a:rPr>
              <a:t>Assignments:</a:t>
            </a:r>
            <a:r>
              <a:rPr sz="2800" spc="-60" dirty="0">
                <a:latin typeface="Arial"/>
                <a:cs typeface="Arial"/>
              </a:rPr>
              <a:t> </a:t>
            </a:r>
            <a:endParaRPr lang="en-US" sz="2800" spc="-6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800" spc="-60" dirty="0" smtClean="0">
                <a:latin typeface="Arial"/>
                <a:cs typeface="Arial"/>
              </a:rPr>
              <a:t>Quizzes Daily Work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6960" y="3262629"/>
            <a:ext cx="570611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Labs and Assignments </a:t>
            </a:r>
            <a:r>
              <a:rPr sz="1800" dirty="0">
                <a:latin typeface="Calibri"/>
                <a:cs typeface="Calibri"/>
              </a:rPr>
              <a:t>may have </a:t>
            </a:r>
            <a:r>
              <a:rPr sz="1800" spc="-5" dirty="0">
                <a:latin typeface="Calibri"/>
                <a:cs typeface="Calibri"/>
              </a:rPr>
              <a:t>an in-class independent quiz  component.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65420" y="3705859"/>
            <a:ext cx="3051810" cy="2842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7569834" cy="183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Strand A: Scientific Investigation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Skills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Students will demonstrate skills related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planning </a:t>
            </a:r>
            <a:r>
              <a:rPr sz="2400" spc="-5" dirty="0">
                <a:latin typeface="Arial"/>
                <a:cs typeface="Arial"/>
              </a:rPr>
              <a:t>and  performing investigations, recording </a:t>
            </a:r>
            <a:r>
              <a:rPr sz="2400" spc="-10" dirty="0">
                <a:latin typeface="Arial"/>
                <a:cs typeface="Arial"/>
              </a:rPr>
              <a:t>and analysing data,  </a:t>
            </a:r>
            <a:r>
              <a:rPr sz="2400" spc="-5" dirty="0">
                <a:latin typeface="Arial"/>
                <a:cs typeface="Arial"/>
              </a:rPr>
              <a:t>and communicating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results.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4210" y="3181350"/>
            <a:ext cx="2978150" cy="297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6997065" cy="183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Strand C: </a:t>
            </a:r>
            <a:r>
              <a:rPr sz="2400" b="1" spc="-10" dirty="0">
                <a:latin typeface="Arial"/>
                <a:cs typeface="Arial"/>
              </a:rPr>
              <a:t>Chemical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Reactions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Students will demonstrate, through investigation, an  understanding of the characteristics and practical  </a:t>
            </a:r>
            <a:r>
              <a:rPr sz="2400" spc="-10" dirty="0">
                <a:latin typeface="Arial"/>
                <a:cs typeface="Arial"/>
              </a:rPr>
              <a:t>applications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chemical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reactions.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6300" y="2960370"/>
            <a:ext cx="5030470" cy="335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7184390" cy="183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Strand B: Tissues, Organs, 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Students will demonstrate, by investigation, an  understanding of cells, the </a:t>
            </a:r>
            <a:r>
              <a:rPr sz="2400" spc="-10" dirty="0">
                <a:latin typeface="Arial"/>
                <a:cs typeface="Arial"/>
              </a:rPr>
              <a:t>organization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systems in  animals,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technologies that can impact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health.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18360" y="3136900"/>
            <a:ext cx="4782820" cy="318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7351395" cy="183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Strand E: Light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Optics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Students will demonstrate, by investigation, an  understanding of the properties of </a:t>
            </a:r>
            <a:r>
              <a:rPr sz="2400" spc="-10" dirty="0">
                <a:latin typeface="Arial"/>
                <a:cs typeface="Arial"/>
              </a:rPr>
              <a:t>light </a:t>
            </a:r>
            <a:r>
              <a:rPr sz="2400" spc="-5" dirty="0">
                <a:latin typeface="Arial"/>
                <a:cs typeface="Arial"/>
              </a:rPr>
              <a:t>and the  application of these properties in various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technologies.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51280" y="3235960"/>
            <a:ext cx="6201410" cy="3115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882650"/>
            <a:ext cx="7351395" cy="183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Strand D: Earth’s </a:t>
            </a:r>
            <a:r>
              <a:rPr sz="2400" b="1" spc="-10" dirty="0">
                <a:latin typeface="Arial"/>
                <a:cs typeface="Arial"/>
              </a:rPr>
              <a:t>Dynamic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Climate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Students will demonstrate, by investigation, an  understanding of the properties of </a:t>
            </a:r>
            <a:r>
              <a:rPr sz="2400" spc="-10" dirty="0">
                <a:latin typeface="Arial"/>
                <a:cs typeface="Arial"/>
              </a:rPr>
              <a:t>light </a:t>
            </a:r>
            <a:r>
              <a:rPr sz="2400" spc="-5" dirty="0">
                <a:latin typeface="Arial"/>
                <a:cs typeface="Arial"/>
              </a:rPr>
              <a:t>and the  application of these properties in various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technologies.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59989" y="3256279"/>
            <a:ext cx="4286250" cy="3194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40" y="882650"/>
            <a:ext cx="6409055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spc="-5" dirty="0">
                <a:latin typeface="Calibri"/>
                <a:cs typeface="Calibri"/>
              </a:rPr>
              <a:t>SAFETY PRACTICES FOR SCIENCE</a:t>
            </a:r>
            <a:r>
              <a:rPr sz="2400" b="1" u="heavy" spc="-20" dirty="0">
                <a:latin typeface="Calibri"/>
                <a:cs typeface="Calibri"/>
              </a:rPr>
              <a:t> </a:t>
            </a:r>
            <a:r>
              <a:rPr sz="2400" b="1" u="heavy" spc="-5" dirty="0">
                <a:latin typeface="Calibri"/>
                <a:cs typeface="Calibri"/>
              </a:rPr>
              <a:t>CLASSES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Food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drinks </a:t>
            </a:r>
            <a:r>
              <a:rPr sz="2400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not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brought </a:t>
            </a:r>
            <a:r>
              <a:rPr sz="2400" spc="-5" dirty="0">
                <a:latin typeface="Calibri"/>
                <a:cs typeface="Calibri"/>
              </a:rPr>
              <a:t>into 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lab.</a:t>
            </a:r>
            <a:endParaRPr sz="2400">
              <a:latin typeface="Calibri"/>
              <a:cs typeface="Calibri"/>
            </a:endParaRPr>
          </a:p>
          <a:p>
            <a:pPr marL="327025" indent="-314325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Coats </a:t>
            </a:r>
            <a:r>
              <a:rPr sz="2400" dirty="0">
                <a:latin typeface="Calibri"/>
                <a:cs typeface="Calibri"/>
              </a:rPr>
              <a:t>&amp; </a:t>
            </a:r>
            <a:r>
              <a:rPr sz="2400" spc="-5" dirty="0">
                <a:latin typeface="Calibri"/>
                <a:cs typeface="Calibri"/>
              </a:rPr>
              <a:t>bags </a:t>
            </a:r>
            <a:r>
              <a:rPr sz="2400" dirty="0">
                <a:latin typeface="Calibri"/>
                <a:cs typeface="Calibri"/>
              </a:rPr>
              <a:t>may </a:t>
            </a:r>
            <a:r>
              <a:rPr sz="2400" spc="-5" dirty="0">
                <a:latin typeface="Calibri"/>
                <a:cs typeface="Calibri"/>
              </a:rPr>
              <a:t>not be brought into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54679" y="2473960"/>
            <a:ext cx="2778760" cy="3718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533</Words>
  <Application>Microsoft Office PowerPoint</Application>
  <PresentationFormat>On-screen Show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An Introduction to  SNC 2P1</vt:lpstr>
      <vt:lpstr>PowerPoint Presentation</vt:lpstr>
      <vt:lpstr>Term Work: 70% of final 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Curtis</dc:creator>
  <cp:lastModifiedBy>Morrison, Brent</cp:lastModifiedBy>
  <cp:revision>2</cp:revision>
  <dcterms:created xsi:type="dcterms:W3CDTF">2017-02-06T15:04:33Z</dcterms:created>
  <dcterms:modified xsi:type="dcterms:W3CDTF">2017-02-06T20:42:36Z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2014-01-30T00:00:00Z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2017-02-06T00:00:00Z</vt:filetime>
  </property>
</Properties>
</file>