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
  </p:notesMasterIdLst>
  <p:sldIdLst>
    <p:sldId id="257" r:id="rId2"/>
    <p:sldId id="258" r:id="rId3"/>
    <p:sldId id="262"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61" autoAdjust="0"/>
  </p:normalViewPr>
  <p:slideViewPr>
    <p:cSldViewPr>
      <p:cViewPr>
        <p:scale>
          <a:sx n="63" d="100"/>
          <a:sy n="63" d="100"/>
        </p:scale>
        <p:origin x="-73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BC9C4-1062-4A83-A637-3802BD4CA898}" type="datetimeFigureOut">
              <a:rPr lang="en-CA" smtClean="0"/>
              <a:t>03/04/2019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608C2-89D5-42EF-A962-29AA8DD41602}" type="slidenum">
              <a:rPr lang="en-CA" smtClean="0"/>
              <a:t>‹#›</a:t>
            </a:fld>
            <a:endParaRPr lang="en-CA"/>
          </a:p>
        </p:txBody>
      </p:sp>
    </p:spTree>
    <p:extLst>
      <p:ext uri="{BB962C8B-B14F-4D97-AF65-F5344CB8AC3E}">
        <p14:creationId xmlns:p14="http://schemas.microsoft.com/office/powerpoint/2010/main" val="1939100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5CA1729-99D2-47A8-8B3A-37CA594D035C}" type="slidenum">
              <a:rPr lang="en-US" altLang="en-US" smtClean="0"/>
              <a:pPr algn="r" eaLnBrk="1" hangingPunct="1">
                <a:spcBef>
                  <a:spcPct val="0"/>
                </a:spcBef>
              </a:pPr>
              <a:t>1</a:t>
            </a:fld>
            <a:endParaRPr lang="en-US" alt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dirty="0" smtClean="0"/>
              <a:t>For Cr (Z=24), the 3d sublevel is only slightly higher in energy than the 4s sublevel.  The electron-electron repulsions of paired electrons in the 4s is enough to cause the electron to jump to the </a:t>
            </a:r>
            <a:r>
              <a:rPr lang="en-US" altLang="en-US" dirty="0" err="1" smtClean="0"/>
              <a:t>sightly</a:t>
            </a:r>
            <a:r>
              <a:rPr lang="en-US" altLang="en-US" dirty="0" smtClean="0"/>
              <a:t> higher 3d sublevel.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F741C08-C691-4A27-AFEF-5C32F912C9B3}" type="slidenum">
              <a:rPr lang="en-US" altLang="en-US" smtClean="0"/>
              <a:pPr algn="r" eaLnBrk="1" hangingPunct="1">
                <a:spcBef>
                  <a:spcPct val="0"/>
                </a:spcBef>
              </a:pPr>
              <a:t>2</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t>This phenomenon can be seen with several other elements of the periodic table.  All of these elements can exhibit ferromagnetism due to their large number of unpaired electrons.  In fact Gd(III) ([Xe]4f7) is used as an MRI contrast agent due to its high number (seven) of unpaired electrons.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80B7E24-E9E9-4B87-BF9A-0BCAB3265F09}" type="slidenum">
              <a:rPr lang="en-US" altLang="en-US" smtClean="0"/>
              <a:pPr algn="r" eaLnBrk="1" hangingPunct="1">
                <a:spcBef>
                  <a:spcPct val="0"/>
                </a:spcBef>
              </a:pPr>
              <a:t>3</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dirty="0" smtClean="0"/>
              <a:t>As the nuclear charge grows, the inner shells contract.  This creates inversions of energy levels.  In the cases in which these inverted energy levels are only partially full, there will be exceptions to the normal pattern on electron configurations.  In the case of copper, the 4s is higher in energy than the 3d.  Note, that one might want to write the electron configuration with the 3d preceding the 4s to abide by the </a:t>
            </a:r>
            <a:r>
              <a:rPr lang="en-US" altLang="en-US" dirty="0" err="1" smtClean="0"/>
              <a:t>aufbau</a:t>
            </a:r>
            <a:r>
              <a:rPr lang="en-US" altLang="en-US" dirty="0" smtClean="0"/>
              <a:t> principle.  The </a:t>
            </a:r>
            <a:r>
              <a:rPr lang="en-US" altLang="en-US" dirty="0" smtClean="0"/>
              <a:t>loss </a:t>
            </a:r>
            <a:r>
              <a:rPr lang="en-US" altLang="en-US" dirty="0" smtClean="0"/>
              <a:t>of the 4s electron accounts for the Cu(I) oxidation state.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1D4049-7425-4A95-88FA-4D333A47EAF5}" type="slidenum">
              <a:rPr lang="en-US" altLang="en-US" smtClean="0"/>
              <a:pPr algn="r" eaLnBrk="1" hangingPunct="1">
                <a:spcBef>
                  <a:spcPct val="0"/>
                </a:spcBef>
              </a:pPr>
              <a:t>4</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mtClean="0"/>
              <a:t>Most transition metals have a 2+ oxidation state although in the atom they often have more than two electron in their highest energy level, nd.  The reason being is that the energy levels invert in the ion.  Note, the inversion of the 4s and 3d energy levels in Fe(II).  Iron has the additional oxidation state of 3+ due to the lose of the electron from the 3d that suffers electron-electron repulsion of its partner.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672D42-47DE-4A55-97B4-3637B943A000}" type="datetimeFigureOut">
              <a:rPr lang="en-CA" smtClean="0"/>
              <a:t>03/04/2019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72D42-47DE-4A55-97B4-3637B943A000}" type="datetimeFigureOut">
              <a:rPr lang="en-CA" smtClean="0"/>
              <a:t>03/04/2019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72D42-47DE-4A55-97B4-3637B943A000}" type="datetimeFigureOut">
              <a:rPr lang="en-CA" smtClean="0"/>
              <a:t>03/04/2019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4C1AE87B-7DB7-4CD2-86FE-0FB9757C65D9}" type="slidenum">
              <a:rPr lang="en-US"/>
              <a:pPr>
                <a:defRPr/>
              </a:pPr>
              <a:t>‹#›</a:t>
            </a:fld>
            <a:endParaRPr lang="en-US"/>
          </a:p>
        </p:txBody>
      </p:sp>
    </p:spTree>
    <p:extLst>
      <p:ext uri="{BB962C8B-B14F-4D97-AF65-F5344CB8AC3E}">
        <p14:creationId xmlns:p14="http://schemas.microsoft.com/office/powerpoint/2010/main" val="105185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672D42-47DE-4A55-97B4-3637B943A000}" type="datetimeFigureOut">
              <a:rPr lang="en-CA" smtClean="0"/>
              <a:t>03/04/2019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7672D42-47DE-4A55-97B4-3637B943A000}" type="datetimeFigureOut">
              <a:rPr lang="en-CA" smtClean="0"/>
              <a:t>03/04/2019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672D42-47DE-4A55-97B4-3637B943A000}" type="datetimeFigureOut">
              <a:rPr lang="en-CA" smtClean="0"/>
              <a:t>03/04/2019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634C677-761F-43DA-84FA-119332DC55A6}" type="slidenum">
              <a:rPr lang="en-CA" smtClean="0"/>
              <a:t>‹#›</a:t>
            </a:fld>
            <a:endParaRPr lang="en-C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672D42-47DE-4A55-97B4-3637B943A000}" type="datetimeFigureOut">
              <a:rPr lang="en-CA" smtClean="0"/>
              <a:t>03/04/2019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672D42-47DE-4A55-97B4-3637B943A000}" type="datetimeFigureOut">
              <a:rPr lang="en-CA" smtClean="0"/>
              <a:t>03/04/2019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72D42-47DE-4A55-97B4-3637B943A000}" type="datetimeFigureOut">
              <a:rPr lang="en-CA" smtClean="0"/>
              <a:t>03/04/2019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7672D42-47DE-4A55-97B4-3637B943A000}" type="datetimeFigureOut">
              <a:rPr lang="en-CA" smtClean="0"/>
              <a:t>03/04/2019</a:t>
            </a:fld>
            <a:endParaRPr lang="en-CA"/>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CA"/>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634C677-761F-43DA-84FA-119332DC55A6}"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72D42-47DE-4A55-97B4-3637B943A000}" type="datetimeFigureOut">
              <a:rPr lang="en-CA" smtClean="0"/>
              <a:t>03/04/2019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634C677-761F-43DA-84FA-119332DC55A6}"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7672D42-47DE-4A55-97B4-3637B943A000}" type="datetimeFigureOut">
              <a:rPr lang="en-CA" smtClean="0"/>
              <a:t>03/04/2019</a:t>
            </a:fld>
            <a:endParaRPr lang="en-CA"/>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CA"/>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634C677-761F-43DA-84FA-119332DC55A6}"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8.wmf"/><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304800"/>
            <a:ext cx="8229600" cy="1554163"/>
          </a:xfrm>
        </p:spPr>
        <p:txBody>
          <a:bodyPr>
            <a:spAutoFit/>
          </a:bodyPr>
          <a:lstStyle/>
          <a:p>
            <a:pPr eaLnBrk="1" hangingPunct="1">
              <a:defRPr/>
            </a:pPr>
            <a:r>
              <a:rPr lang="en-US" sz="3200" smtClean="0"/>
              <a:t>Exceptions to “Normal” Electron Configurations Due to Electron-Electron Repulsions</a:t>
            </a:r>
            <a:endParaRPr lang="en-US" smtClean="0"/>
          </a:p>
        </p:txBody>
      </p:sp>
      <p:sp>
        <p:nvSpPr>
          <p:cNvPr id="66563" name="Rectangle 3"/>
          <p:cNvSpPr>
            <a:spLocks noChangeArrowheads="1"/>
          </p:cNvSpPr>
          <p:nvPr/>
        </p:nvSpPr>
        <p:spPr bwMode="auto">
          <a:xfrm>
            <a:off x="1414463" y="2204462"/>
            <a:ext cx="617496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sz="2800" dirty="0"/>
              <a:t>For example, Cr</a:t>
            </a:r>
          </a:p>
          <a:p>
            <a:pPr>
              <a:defRPr/>
            </a:pPr>
            <a:endParaRPr lang="en-US" sz="1400" dirty="0"/>
          </a:p>
          <a:p>
            <a:pPr>
              <a:defRPr/>
            </a:pPr>
            <a:r>
              <a:rPr lang="en-US" sz="2800" dirty="0"/>
              <a:t>[</a:t>
            </a:r>
            <a:r>
              <a:rPr lang="en-US" sz="2800" dirty="0" err="1"/>
              <a:t>Ar</a:t>
            </a:r>
            <a:r>
              <a:rPr lang="en-US" sz="2800" dirty="0"/>
              <a:t>]4s</a:t>
            </a:r>
            <a:r>
              <a:rPr lang="en-US" sz="2800" baseline="30000" dirty="0"/>
              <a:t>1</a:t>
            </a:r>
            <a:r>
              <a:rPr lang="en-US" sz="2800" dirty="0"/>
              <a:t>3d</a:t>
            </a:r>
            <a:r>
              <a:rPr lang="en-US" sz="2800" baseline="30000" dirty="0"/>
              <a:t>5</a:t>
            </a:r>
            <a:r>
              <a:rPr lang="en-US" sz="2800" dirty="0"/>
              <a:t>             not             [</a:t>
            </a:r>
            <a:r>
              <a:rPr lang="en-US" sz="2800" dirty="0" err="1"/>
              <a:t>Ar</a:t>
            </a:r>
            <a:r>
              <a:rPr lang="en-US" sz="2800" dirty="0"/>
              <a:t>]4s</a:t>
            </a:r>
            <a:r>
              <a:rPr lang="en-US" sz="2800" baseline="30000" dirty="0"/>
              <a:t>2</a:t>
            </a:r>
            <a:r>
              <a:rPr lang="en-US" sz="2800" dirty="0"/>
              <a:t>3d</a:t>
            </a:r>
            <a:r>
              <a:rPr lang="en-US" sz="2800" baseline="30000" dirty="0"/>
              <a:t>4</a:t>
            </a:r>
            <a:endParaRPr lang="en-US" dirty="0"/>
          </a:p>
        </p:txBody>
      </p:sp>
      <p:pic>
        <p:nvPicPr>
          <p:cNvPr id="19460" name="Picture 8" descr="Cr0                                                            0002465Emac hd                         B7AA5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3" y="3733800"/>
            <a:ext cx="80533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70" name="Rectangle 10"/>
          <p:cNvSpPr>
            <a:spLocks noChangeArrowheads="1"/>
          </p:cNvSpPr>
          <p:nvPr/>
        </p:nvSpPr>
        <p:spPr bwMode="auto">
          <a:xfrm>
            <a:off x="914400" y="5334000"/>
            <a:ext cx="72390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buFont typeface="Wingdings" charset="2"/>
              <a:buChar char="§"/>
              <a:defRPr/>
            </a:pPr>
            <a:r>
              <a:rPr lang="en-US" sz="2800" dirty="0"/>
              <a:t> </a:t>
            </a:r>
            <a:r>
              <a:rPr lang="en-US" sz="2400" dirty="0"/>
              <a:t>The energy of repulsion is greater than the energy                	difference between the energy levels</a:t>
            </a:r>
            <a:endParaRPr lang="en-US" sz="2800" dirty="0"/>
          </a:p>
        </p:txBody>
      </p:sp>
    </p:spTree>
    <p:extLst>
      <p:ext uri="{BB962C8B-B14F-4D97-AF65-F5344CB8AC3E}">
        <p14:creationId xmlns:p14="http://schemas.microsoft.com/office/powerpoint/2010/main" val="2303006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315913"/>
            <a:ext cx="8229600" cy="1066800"/>
          </a:xfrm>
        </p:spPr>
        <p:txBody>
          <a:bodyPr>
            <a:spAutoFit/>
          </a:bodyPr>
          <a:lstStyle/>
          <a:p>
            <a:pPr eaLnBrk="1" hangingPunct="1">
              <a:defRPr/>
            </a:pPr>
            <a:r>
              <a:rPr lang="en-US" sz="3200" smtClean="0"/>
              <a:t>Other Exceptions Due to</a:t>
            </a:r>
            <a:br>
              <a:rPr lang="en-US" sz="3200" smtClean="0"/>
            </a:br>
            <a:r>
              <a:rPr lang="en-US" sz="3200" smtClean="0"/>
              <a:t>Electron-Electron Repulsions</a:t>
            </a:r>
            <a:endParaRPr lang="en-US" smtClean="0"/>
          </a:p>
        </p:txBody>
      </p:sp>
      <p:sp>
        <p:nvSpPr>
          <p:cNvPr id="67593" name="Rectangle 9"/>
          <p:cNvSpPr>
            <a:spLocks noGrp="1" noChangeArrowheads="1"/>
          </p:cNvSpPr>
          <p:nvPr>
            <p:ph type="body" sz="half" idx="1"/>
          </p:nvPr>
        </p:nvSpPr>
        <p:spPr>
          <a:xfrm>
            <a:off x="457200" y="1600200"/>
            <a:ext cx="2590800" cy="4495800"/>
          </a:xfrm>
        </p:spPr>
        <p:txBody>
          <a:bodyPr/>
          <a:lstStyle/>
          <a:p>
            <a:pPr eaLnBrk="1" hangingPunct="1">
              <a:lnSpc>
                <a:spcPct val="270000"/>
              </a:lnSpc>
              <a:spcBef>
                <a:spcPct val="0"/>
              </a:spcBef>
              <a:buClrTx/>
              <a:buSzTx/>
              <a:buFontTx/>
              <a:buNone/>
              <a:defRPr/>
            </a:pPr>
            <a:r>
              <a:rPr lang="en-US" sz="2400" smtClean="0"/>
              <a:t>Nb  [Kr]5s</a:t>
            </a:r>
            <a:r>
              <a:rPr lang="en-US" sz="2400" baseline="30000" smtClean="0"/>
              <a:t>1</a:t>
            </a:r>
            <a:r>
              <a:rPr lang="en-US" sz="2400" smtClean="0"/>
              <a:t>4d</a:t>
            </a:r>
            <a:r>
              <a:rPr lang="en-US" sz="2400" baseline="30000" smtClean="0"/>
              <a:t>4</a:t>
            </a:r>
            <a:endParaRPr lang="en-US" sz="2400" smtClean="0"/>
          </a:p>
          <a:p>
            <a:pPr eaLnBrk="1" hangingPunct="1">
              <a:lnSpc>
                <a:spcPct val="300000"/>
              </a:lnSpc>
              <a:spcBef>
                <a:spcPct val="0"/>
              </a:spcBef>
              <a:buClrTx/>
              <a:buSzTx/>
              <a:buFontTx/>
              <a:buNone/>
              <a:defRPr/>
            </a:pPr>
            <a:r>
              <a:rPr lang="en-US" sz="2400" smtClean="0"/>
              <a:t>Mo  [Kr]5s</a:t>
            </a:r>
            <a:r>
              <a:rPr lang="en-US" sz="2400" baseline="30000" smtClean="0"/>
              <a:t>1</a:t>
            </a:r>
            <a:r>
              <a:rPr lang="en-US" sz="2400" smtClean="0"/>
              <a:t>4d</a:t>
            </a:r>
            <a:r>
              <a:rPr lang="en-US" sz="2400" baseline="30000" smtClean="0"/>
              <a:t>5</a:t>
            </a:r>
          </a:p>
          <a:p>
            <a:pPr eaLnBrk="1" hangingPunct="1">
              <a:lnSpc>
                <a:spcPct val="300000"/>
              </a:lnSpc>
              <a:spcBef>
                <a:spcPct val="0"/>
              </a:spcBef>
              <a:buClrTx/>
              <a:buSzTx/>
              <a:buFontTx/>
              <a:buNone/>
              <a:defRPr/>
            </a:pPr>
            <a:r>
              <a:rPr lang="en-US" sz="2400" smtClean="0"/>
              <a:t>Gd  [Xe]6s</a:t>
            </a:r>
            <a:r>
              <a:rPr lang="en-US" sz="2400" baseline="30000" smtClean="0"/>
              <a:t>2</a:t>
            </a:r>
            <a:r>
              <a:rPr lang="en-US" sz="2400" smtClean="0"/>
              <a:t>4f</a:t>
            </a:r>
            <a:r>
              <a:rPr lang="en-US" sz="2400" baseline="30000" smtClean="0"/>
              <a:t>7</a:t>
            </a:r>
            <a:r>
              <a:rPr lang="en-US" sz="2400" smtClean="0"/>
              <a:t>5d</a:t>
            </a:r>
            <a:r>
              <a:rPr lang="en-US" sz="2400" baseline="30000" smtClean="0"/>
              <a:t>1</a:t>
            </a:r>
          </a:p>
          <a:p>
            <a:pPr eaLnBrk="1" hangingPunct="1">
              <a:lnSpc>
                <a:spcPct val="300000"/>
              </a:lnSpc>
              <a:spcBef>
                <a:spcPct val="0"/>
              </a:spcBef>
              <a:buClrTx/>
              <a:buSzTx/>
              <a:buFontTx/>
              <a:buNone/>
              <a:defRPr/>
            </a:pPr>
            <a:r>
              <a:rPr lang="en-US" sz="2400" smtClean="0"/>
              <a:t>Cm [Rn]7s</a:t>
            </a:r>
            <a:r>
              <a:rPr lang="en-US" sz="2400" baseline="30000" smtClean="0"/>
              <a:t>2</a:t>
            </a:r>
            <a:r>
              <a:rPr lang="en-US" sz="2400" smtClean="0"/>
              <a:t>5f</a:t>
            </a:r>
            <a:r>
              <a:rPr lang="en-US" sz="2400" baseline="30000" smtClean="0"/>
              <a:t>7</a:t>
            </a:r>
            <a:r>
              <a:rPr lang="en-US" sz="2400" smtClean="0"/>
              <a:t>6d</a:t>
            </a:r>
            <a:r>
              <a:rPr lang="en-US" sz="2400" baseline="30000" smtClean="0"/>
              <a:t>1</a:t>
            </a:r>
            <a:endParaRPr lang="en-US" sz="2800" smtClean="0"/>
          </a:p>
        </p:txBody>
      </p:sp>
      <p:pic>
        <p:nvPicPr>
          <p:cNvPr id="20484" name="Picture 18" descr="&#10;e-e repulsion                                                  0002465Emac hd                         B7AA5100:"/>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352800" y="2133600"/>
            <a:ext cx="5486400" cy="3727450"/>
          </a:xfrm>
        </p:spPr>
      </p:pic>
    </p:spTree>
    <p:extLst>
      <p:ext uri="{BB962C8B-B14F-4D97-AF65-F5344CB8AC3E}">
        <p14:creationId xmlns:p14="http://schemas.microsoft.com/office/powerpoint/2010/main" val="3292019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381000"/>
            <a:ext cx="8229600" cy="1554163"/>
          </a:xfrm>
        </p:spPr>
        <p:txBody>
          <a:bodyPr>
            <a:spAutoFit/>
          </a:bodyPr>
          <a:lstStyle/>
          <a:p>
            <a:pPr eaLnBrk="1" hangingPunct="1">
              <a:defRPr/>
            </a:pPr>
            <a:r>
              <a:rPr lang="en-US" sz="3200" smtClean="0"/>
              <a:t>Exceptions to “Normal” Electron Configurations Due to Energy Level Inversions</a:t>
            </a:r>
          </a:p>
        </p:txBody>
      </p:sp>
      <p:sp>
        <p:nvSpPr>
          <p:cNvPr id="68611" name="Rectangle 3"/>
          <p:cNvSpPr>
            <a:spLocks noChangeArrowheads="1"/>
          </p:cNvSpPr>
          <p:nvPr/>
        </p:nvSpPr>
        <p:spPr bwMode="auto">
          <a:xfrm>
            <a:off x="1296988" y="2286000"/>
            <a:ext cx="677227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sz="2800" i="1" dirty="0"/>
              <a:t>e.g</a:t>
            </a:r>
            <a:r>
              <a:rPr lang="en-US" sz="2800" dirty="0"/>
              <a:t>., Cu	[</a:t>
            </a:r>
            <a:r>
              <a:rPr lang="en-US" sz="2800" dirty="0" err="1"/>
              <a:t>Ar</a:t>
            </a:r>
            <a:r>
              <a:rPr lang="en-US" sz="2800" dirty="0"/>
              <a:t>]4s</a:t>
            </a:r>
            <a:r>
              <a:rPr lang="en-US" sz="2800" baseline="30000" dirty="0"/>
              <a:t>1</a:t>
            </a:r>
            <a:r>
              <a:rPr lang="en-US" sz="2800" dirty="0"/>
              <a:t>3d</a:t>
            </a:r>
            <a:r>
              <a:rPr lang="en-US" sz="2800" baseline="30000" dirty="0"/>
              <a:t>10</a:t>
            </a:r>
            <a:r>
              <a:rPr lang="en-US" sz="2800" dirty="0"/>
              <a:t>     or     [</a:t>
            </a:r>
            <a:r>
              <a:rPr lang="en-US" sz="2800" dirty="0" err="1"/>
              <a:t>Ar</a:t>
            </a:r>
            <a:r>
              <a:rPr lang="en-US" sz="2800" dirty="0"/>
              <a:t>]3d</a:t>
            </a:r>
            <a:r>
              <a:rPr lang="en-US" sz="2800" baseline="30000" dirty="0"/>
              <a:t>10</a:t>
            </a:r>
            <a:r>
              <a:rPr lang="en-US" sz="2800" dirty="0"/>
              <a:t>4s</a:t>
            </a:r>
            <a:r>
              <a:rPr lang="en-US" sz="2800" baseline="30000" dirty="0"/>
              <a:t>1</a:t>
            </a:r>
            <a:endParaRPr lang="en-US" sz="2800" dirty="0"/>
          </a:p>
          <a:p>
            <a:pPr>
              <a:defRPr/>
            </a:pPr>
            <a:endParaRPr lang="en-US" sz="1400" dirty="0"/>
          </a:p>
          <a:p>
            <a:pPr>
              <a:defRPr/>
            </a:pPr>
            <a:r>
              <a:rPr lang="en-US" sz="2800" dirty="0"/>
              <a:t>    but  not   [</a:t>
            </a:r>
            <a:r>
              <a:rPr lang="en-US" sz="2800" dirty="0" err="1"/>
              <a:t>Ar</a:t>
            </a:r>
            <a:r>
              <a:rPr lang="en-US" sz="2800" dirty="0"/>
              <a:t>]4s</a:t>
            </a:r>
            <a:r>
              <a:rPr lang="en-US" sz="2800" baseline="30000" dirty="0"/>
              <a:t>2</a:t>
            </a:r>
            <a:r>
              <a:rPr lang="en-US" sz="2800" dirty="0"/>
              <a:t>3d</a:t>
            </a:r>
            <a:r>
              <a:rPr lang="en-US" sz="2800" baseline="30000" dirty="0"/>
              <a:t>9    </a:t>
            </a:r>
          </a:p>
        </p:txBody>
      </p:sp>
      <p:pic>
        <p:nvPicPr>
          <p:cNvPr id="21508" name="Picture 5" descr="Cu0                                                            000379A8mac hd                         B7AA5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9217" y="3657600"/>
            <a:ext cx="449580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879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457200"/>
            <a:ext cx="8229600" cy="579438"/>
          </a:xfrm>
        </p:spPr>
        <p:txBody>
          <a:bodyPr>
            <a:spAutoFit/>
          </a:bodyPr>
          <a:lstStyle/>
          <a:p>
            <a:pPr eaLnBrk="1" hangingPunct="1">
              <a:defRPr/>
            </a:pPr>
            <a:r>
              <a:rPr lang="en-US" sz="3200" smtClean="0"/>
              <a:t>The Oxidation States of Iron</a:t>
            </a:r>
            <a:endParaRPr lang="en-US" smtClean="0"/>
          </a:p>
        </p:txBody>
      </p:sp>
      <p:sp>
        <p:nvSpPr>
          <p:cNvPr id="77827" name="Rectangle 3"/>
          <p:cNvSpPr>
            <a:spLocks noChangeArrowheads="1"/>
          </p:cNvSpPr>
          <p:nvPr/>
        </p:nvSpPr>
        <p:spPr bwMode="auto">
          <a:xfrm>
            <a:off x="947738" y="1979147"/>
            <a:ext cx="26717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sz="2800" dirty="0"/>
              <a:t>Fe      [</a:t>
            </a:r>
            <a:r>
              <a:rPr lang="en-US" sz="2800" dirty="0" err="1"/>
              <a:t>Ar</a:t>
            </a:r>
            <a:r>
              <a:rPr lang="en-US" sz="2800" dirty="0"/>
              <a:t>]4s</a:t>
            </a:r>
            <a:r>
              <a:rPr lang="en-US" sz="2800" baseline="30000" dirty="0"/>
              <a:t>2</a:t>
            </a:r>
            <a:r>
              <a:rPr lang="en-US" sz="2800" dirty="0"/>
              <a:t>3d</a:t>
            </a:r>
            <a:r>
              <a:rPr lang="en-US" sz="2800" baseline="30000" dirty="0"/>
              <a:t>6</a:t>
            </a:r>
          </a:p>
        </p:txBody>
      </p:sp>
      <p:sp>
        <p:nvSpPr>
          <p:cNvPr id="77828" name="Rectangle 4"/>
          <p:cNvSpPr>
            <a:spLocks noChangeArrowheads="1"/>
          </p:cNvSpPr>
          <p:nvPr/>
        </p:nvSpPr>
        <p:spPr bwMode="auto">
          <a:xfrm>
            <a:off x="966788" y="3657600"/>
            <a:ext cx="2767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sz="2800"/>
              <a:t>Fe</a:t>
            </a:r>
            <a:r>
              <a:rPr lang="en-US" sz="2800" baseline="30000"/>
              <a:t>2+</a:t>
            </a:r>
            <a:r>
              <a:rPr lang="en-US" sz="2800"/>
              <a:t>   [Ar]3d</a:t>
            </a:r>
            <a:r>
              <a:rPr lang="en-US" sz="2800" baseline="30000"/>
              <a:t>6</a:t>
            </a:r>
            <a:r>
              <a:rPr lang="en-US" sz="2800"/>
              <a:t>4s</a:t>
            </a:r>
            <a:r>
              <a:rPr lang="en-US" sz="2800" baseline="30000"/>
              <a:t>0</a:t>
            </a:r>
          </a:p>
        </p:txBody>
      </p:sp>
      <p:sp>
        <p:nvSpPr>
          <p:cNvPr id="77829" name="Rectangle 5"/>
          <p:cNvSpPr>
            <a:spLocks noChangeArrowheads="1"/>
          </p:cNvSpPr>
          <p:nvPr/>
        </p:nvSpPr>
        <p:spPr bwMode="auto">
          <a:xfrm>
            <a:off x="966788" y="5486400"/>
            <a:ext cx="2767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r>
              <a:rPr lang="en-US" sz="2800" dirty="0"/>
              <a:t>Fe</a:t>
            </a:r>
            <a:r>
              <a:rPr lang="en-US" sz="2800" baseline="30000" dirty="0"/>
              <a:t>3+</a:t>
            </a:r>
            <a:r>
              <a:rPr lang="en-US" sz="2800" dirty="0"/>
              <a:t>   [</a:t>
            </a:r>
            <a:r>
              <a:rPr lang="en-US" sz="2800" dirty="0" err="1"/>
              <a:t>Ar</a:t>
            </a:r>
            <a:r>
              <a:rPr lang="en-US" sz="2800" dirty="0"/>
              <a:t>]3d</a:t>
            </a:r>
            <a:r>
              <a:rPr lang="en-US" sz="2800" baseline="30000" dirty="0"/>
              <a:t>5</a:t>
            </a:r>
            <a:r>
              <a:rPr lang="en-US" sz="2800" dirty="0"/>
              <a:t>4s</a:t>
            </a:r>
            <a:r>
              <a:rPr lang="en-US" sz="2800" baseline="30000" dirty="0"/>
              <a:t>0</a:t>
            </a:r>
          </a:p>
        </p:txBody>
      </p:sp>
      <p:pic>
        <p:nvPicPr>
          <p:cNvPr id="25606" name="Picture 7" descr="Fe0                                                            0002465Emac hd                         B7AA5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76400"/>
            <a:ext cx="34798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8" descr="Fe2+                                                           0002465Emac hd                         B7AA51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429000"/>
            <a:ext cx="34671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descr="Fe3+                                                           0002465Emac hd                         B7AA51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5257800"/>
            <a:ext cx="34925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370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264</TotalTime>
  <Words>360</Words>
  <Application>Microsoft Office PowerPoint</Application>
  <PresentationFormat>On-screen Show (4:3)</PresentationFormat>
  <Paragraphs>26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Exceptions to “Normal” Electron Configurations Due to Electron-Electron Repulsions</vt:lpstr>
      <vt:lpstr>Other Exceptions Due to Electron-Electron Repulsions</vt:lpstr>
      <vt:lpstr>Exceptions to “Normal” Electron Configurations Due to Energy Level Inversions</vt:lpstr>
      <vt:lpstr>The Oxidation States of Iron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Venables</dc:creator>
  <cp:lastModifiedBy>Morrison, Brent</cp:lastModifiedBy>
  <cp:revision>2</cp:revision>
  <dcterms:created xsi:type="dcterms:W3CDTF">2016-09-15T13:41:11Z</dcterms:created>
  <dcterms:modified xsi:type="dcterms:W3CDTF">2019-04-03T18:24:17Z</dcterms:modified>
</cp:coreProperties>
</file>