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260" r:id="rId3"/>
    <p:sldId id="261" r:id="rId4"/>
    <p:sldId id="264" r:id="rId5"/>
    <p:sldId id="282" r:id="rId6"/>
    <p:sldId id="265" r:id="rId7"/>
    <p:sldId id="268" r:id="rId8"/>
    <p:sldId id="269" r:id="rId9"/>
    <p:sldId id="271" r:id="rId10"/>
    <p:sldId id="274" r:id="rId11"/>
    <p:sldId id="275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1" d="100"/>
          <a:sy n="51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</a:defRPr>
            </a:lvl1pPr>
          </a:lstStyle>
          <a:p>
            <a:fld id="{0F305AF8-76E9-4DBE-9BCE-4375764A2230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</a:defRPr>
            </a:lvl1pPr>
          </a:lstStyle>
          <a:p>
            <a:fld id="{2DE62AC5-BA4D-4FE4-8009-52BF764A6A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4444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fld id="{90BF94B2-A574-4E1A-B8B6-039E568F5A89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533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6D96BEC-9EAA-4560-9A1D-F8FA51AD5044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BC5039E-7CF1-4288-8BBA-A5F89A5D14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14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795A49-4FA6-4D4A-9FE2-A9EE93B982D0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15B48-7FDC-487B-8DC1-45320CE907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5622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6EB9F2-166A-4B8F-A134-B7654EDB11A7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73FDB-E330-4F57-AF90-D21D609C82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5148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fld id="{ED1AA2E4-F197-4BBA-8F2A-5E189AEF5D8B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3888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fld id="{E7657641-16CE-4A6D-B3BE-D615E07464B7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30862-06C1-47EF-8B9E-1313F91B02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4811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D4B9E-7CD7-42A9-BF62-DAC8C95FD19A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FC9AE-F9B1-45AC-A4CA-F9073C14C4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3790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40A130-3FAE-4AC7-A031-CFC9A96AB64F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2B18DF8-E30D-4A96-93D0-101B7F8179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563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8D15E7-04F6-42D5-83C0-04439C377198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9FD5C05-4235-46D5-8621-078250F450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791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fld id="{DD40A62C-9E82-4977-B698-6D07E16712A2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93F01AA-55B7-4E42-95B8-4AF5E9015F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20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5BCDD8-EE89-4669-90AF-1ABFDDF76001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C2DCA-DC05-4889-867B-26BB9D3D69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568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5E1888-E9FB-4F2F-8415-487FE5991B1B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B2EFE-3C61-4B2A-AD5E-CF5D697BE4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60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451104-AB70-431E-8147-4B33E8CF6B33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BBF47-893F-4210-8E2F-DD2AF76C4D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63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F3095-A229-45B1-B6D8-4587E7B74409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684A-C222-4043-BF98-B3CCB4050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94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fld id="{2F8C98D2-A01D-4446-A92A-B005AAD1E173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71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676043A-A93C-4F03-B55D-9CCB62A8B913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53AF5874-0BDC-4225-AE63-6B041E8D8C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14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ED15F-E2C1-477E-BE6C-C420363EA901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B9DC0-2D6A-48A2-929E-FDB3FA4687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697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0CB119-6859-4F23-A197-57A004EFF649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87B6-1517-410E-A1F1-AA13C4D94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16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11FED88C-782A-4FBE-A9ED-7703A89F955A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A3F13A6-DA78-4B73-B122-FDFC8CACA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206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72F0997D-5B7D-4E5A-8FD3-2C8AD8422C58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FA561DFE-88EB-4913-9858-14CBC31B1B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68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latin typeface="Rockwell" pitchFamily="-107" charset="0"/>
              </a:defRPr>
            </a:lvl1pPr>
          </a:lstStyle>
          <a:p>
            <a:fld id="{CEF7AFD2-22EE-4D8E-9675-AD7826126382}" type="datetime1">
              <a:rPr lang="en-US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pitchFamily="-107" charset="0"/>
              </a:defRPr>
            </a:lvl1pPr>
          </a:lstStyle>
          <a:p>
            <a:fld id="{5F660B2C-A02D-419D-9363-E56BF0ED01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107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07" charset="0"/>
          <a:ea typeface="ＭＳ Ｐゴシック" pitchFamily="-107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07" charset="0"/>
          <a:ea typeface="ＭＳ Ｐゴシック" pitchFamily="-107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07" charset="0"/>
          <a:ea typeface="ＭＳ Ｐゴシック" pitchFamily="-107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07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07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07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07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07" charset="0"/>
          <a:ea typeface="ＭＳ Ｐゴシック" pitchFamily="-107" charset="-128"/>
        </a:defRPr>
      </a:lvl9pPr>
    </p:titleStyle>
    <p:bodyStyle>
      <a:lvl1pPr marL="228600" indent="-228600" algn="l" rtl="0" fontAlgn="base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107" charset="2"/>
        <a:buChar char="n"/>
        <a:defRPr sz="2000"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F9B268"/>
        </a:buClr>
        <a:buSzPct val="75000"/>
        <a:buFont typeface="Wingdings" pitchFamily="-107" charset="2"/>
        <a:buChar char="n"/>
        <a:defRPr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07" charset="2"/>
        <a:buChar char="n"/>
        <a:defRPr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F9B268"/>
        </a:buClr>
        <a:buSzPct val="75000"/>
        <a:buFont typeface="Wingdings" pitchFamily="-107" charset="2"/>
        <a:buChar char="n"/>
        <a:defRPr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07" charset="2"/>
        <a:buChar char="n"/>
        <a:defRPr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manasinc.com/webcontent/animations/content/propertiesofwater/water.htm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 idx="4294967295"/>
          </p:nvPr>
        </p:nvSpPr>
        <p:spPr>
          <a:xfrm>
            <a:off x="0" y="1066800"/>
            <a:ext cx="8509518" cy="296227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SBI4U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BIOCHEMISTRY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700" y="5456238"/>
            <a:ext cx="9344025" cy="1162050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FF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2090057" y="3321050"/>
            <a:ext cx="61395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3600" b="1" dirty="0"/>
              <a:t>Atoms, Bonding &amp; </a:t>
            </a:r>
          </a:p>
          <a:p>
            <a:r>
              <a:rPr lang="en-US" sz="3600" b="1" dirty="0"/>
              <a:t>Molecular Polarity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3"/>
          <p:cNvSpPr txBox="1">
            <a:spLocks noChangeArrowheads="1"/>
          </p:cNvSpPr>
          <p:nvPr/>
        </p:nvSpPr>
        <p:spPr bwMode="auto">
          <a:xfrm>
            <a:off x="1192213" y="192088"/>
            <a:ext cx="676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3200" b="1"/>
              <a:t>2 Types of Covalent Bonds</a:t>
            </a:r>
          </a:p>
        </p:txBody>
      </p:sp>
      <p:sp>
        <p:nvSpPr>
          <p:cNvPr id="41987" name="TextBox 4"/>
          <p:cNvSpPr txBox="1">
            <a:spLocks noChangeArrowheads="1"/>
          </p:cNvSpPr>
          <p:nvPr/>
        </p:nvSpPr>
        <p:spPr bwMode="auto">
          <a:xfrm>
            <a:off x="971550" y="1835150"/>
            <a:ext cx="2698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</a:rPr>
              <a:t>Polar Covalent</a:t>
            </a:r>
          </a:p>
        </p:txBody>
      </p:sp>
      <p:sp>
        <p:nvSpPr>
          <p:cNvPr id="41988" name="TextBox 5"/>
          <p:cNvSpPr txBox="1">
            <a:spLocks noChangeArrowheads="1"/>
          </p:cNvSpPr>
          <p:nvPr/>
        </p:nvSpPr>
        <p:spPr bwMode="auto">
          <a:xfrm>
            <a:off x="4846638" y="1835150"/>
            <a:ext cx="34369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800" b="1">
                <a:solidFill>
                  <a:srgbClr val="008000"/>
                </a:solidFill>
              </a:rPr>
              <a:t>Non-polar covalent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10800000" flipV="1">
            <a:off x="2320925" y="776288"/>
            <a:ext cx="2203450" cy="1073150"/>
          </a:xfrm>
          <a:prstGeom prst="line">
            <a:avLst/>
          </a:prstGeom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995069" y="296069"/>
            <a:ext cx="1073150" cy="2005012"/>
          </a:xfrm>
          <a:prstGeom prst="line">
            <a:avLst/>
          </a:prstGeom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991" name="TextBox 13"/>
          <p:cNvSpPr txBox="1">
            <a:spLocks noChangeArrowheads="1"/>
          </p:cNvSpPr>
          <p:nvPr/>
        </p:nvSpPr>
        <p:spPr bwMode="auto">
          <a:xfrm>
            <a:off x="5616575" y="2844800"/>
            <a:ext cx="2219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2400" b="1">
                <a:solidFill>
                  <a:srgbClr val="0000FF"/>
                </a:solidFill>
              </a:rPr>
              <a:t>Equal</a:t>
            </a:r>
            <a:r>
              <a:rPr lang="en-US" sz="2400" b="1"/>
              <a:t> sharing </a:t>
            </a:r>
          </a:p>
          <a:p>
            <a:pPr algn="ctr"/>
            <a:r>
              <a:rPr lang="en-US" sz="2400" b="1"/>
              <a:t>of electrons</a:t>
            </a:r>
          </a:p>
        </p:txBody>
      </p:sp>
      <p:sp>
        <p:nvSpPr>
          <p:cNvPr id="41992" name="TextBox 14"/>
          <p:cNvSpPr txBox="1">
            <a:spLocks noChangeArrowheads="1"/>
          </p:cNvSpPr>
          <p:nvPr/>
        </p:nvSpPr>
        <p:spPr bwMode="auto">
          <a:xfrm>
            <a:off x="1022350" y="2844800"/>
            <a:ext cx="25955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2400" b="1">
                <a:solidFill>
                  <a:srgbClr val="0000FF"/>
                </a:solidFill>
              </a:rPr>
              <a:t>Unequal</a:t>
            </a:r>
            <a:r>
              <a:rPr lang="en-US" sz="2400" b="1"/>
              <a:t> sharing </a:t>
            </a:r>
          </a:p>
          <a:p>
            <a:pPr algn="ctr"/>
            <a:r>
              <a:rPr lang="en-US" sz="2400" b="1"/>
              <a:t>of electrons</a:t>
            </a:r>
          </a:p>
        </p:txBody>
      </p:sp>
      <p:sp>
        <p:nvSpPr>
          <p:cNvPr id="41993" name="TextBox 15"/>
          <p:cNvSpPr txBox="1">
            <a:spLocks noChangeArrowheads="1"/>
          </p:cNvSpPr>
          <p:nvPr/>
        </p:nvSpPr>
        <p:spPr bwMode="auto">
          <a:xfrm>
            <a:off x="2909888" y="4205288"/>
            <a:ext cx="3624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400">
                <a:solidFill>
                  <a:srgbClr val="FF6600"/>
                </a:solidFill>
              </a:rPr>
              <a:t>Determined by the atoms </a:t>
            </a:r>
          </a:p>
        </p:txBody>
      </p:sp>
      <p:sp>
        <p:nvSpPr>
          <p:cNvPr id="41994" name="TextBox 16"/>
          <p:cNvSpPr txBox="1">
            <a:spLocks noChangeArrowheads="1"/>
          </p:cNvSpPr>
          <p:nvPr/>
        </p:nvSpPr>
        <p:spPr bwMode="auto">
          <a:xfrm>
            <a:off x="2398713" y="5483225"/>
            <a:ext cx="4570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3200" b="1"/>
              <a:t>ELECTRONEGATIVITY</a:t>
            </a:r>
          </a:p>
        </p:txBody>
      </p:sp>
      <p:cxnSp>
        <p:nvCxnSpPr>
          <p:cNvPr id="18" name="Straight Connector 17"/>
          <p:cNvCxnSpPr>
            <a:endCxn id="41992" idx="0"/>
          </p:cNvCxnSpPr>
          <p:nvPr/>
        </p:nvCxnSpPr>
        <p:spPr>
          <a:xfrm rot="16200000" flipH="1">
            <a:off x="2052637" y="2576513"/>
            <a:ext cx="536575" cy="0"/>
          </a:xfrm>
          <a:prstGeom prst="line">
            <a:avLst/>
          </a:prstGeom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6473825" y="2576513"/>
            <a:ext cx="536575" cy="0"/>
          </a:xfrm>
          <a:prstGeom prst="line">
            <a:avLst/>
          </a:prstGeom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98713" y="3675063"/>
            <a:ext cx="784225" cy="530225"/>
          </a:xfrm>
          <a:prstGeom prst="line">
            <a:avLst/>
          </a:prstGeom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003925" y="3675063"/>
            <a:ext cx="530225" cy="530225"/>
          </a:xfrm>
          <a:prstGeom prst="line">
            <a:avLst/>
          </a:prstGeom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4222750" y="5097463"/>
            <a:ext cx="771525" cy="0"/>
          </a:xfrm>
          <a:prstGeom prst="line">
            <a:avLst/>
          </a:prstGeom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000" name="TextBox 28"/>
          <p:cNvSpPr txBox="1">
            <a:spLocks noChangeArrowheads="1"/>
          </p:cNvSpPr>
          <p:nvPr/>
        </p:nvSpPr>
        <p:spPr bwMode="auto">
          <a:xfrm>
            <a:off x="7640638" y="3790950"/>
            <a:ext cx="12842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400" b="1">
                <a:solidFill>
                  <a:srgbClr val="008000"/>
                </a:solidFill>
              </a:rPr>
              <a:t>E.g., H</a:t>
            </a:r>
            <a:r>
              <a:rPr lang="en-US" sz="2400" b="1" baseline="-25000">
                <a:solidFill>
                  <a:srgbClr val="008000"/>
                </a:solidFill>
              </a:rPr>
              <a:t>2</a:t>
            </a:r>
          </a:p>
          <a:p>
            <a:r>
              <a:rPr lang="en-US" sz="2400" b="1" baseline="-25000">
                <a:solidFill>
                  <a:srgbClr val="008000"/>
                </a:solidFill>
              </a:rPr>
              <a:t>	     </a:t>
            </a:r>
            <a:r>
              <a:rPr lang="en-US" sz="2400" b="1">
                <a:solidFill>
                  <a:srgbClr val="008000"/>
                </a:solidFill>
              </a:rPr>
              <a:t>O</a:t>
            </a:r>
            <a:r>
              <a:rPr lang="en-US" sz="2400" b="1" baseline="-25000">
                <a:solidFill>
                  <a:srgbClr val="008000"/>
                </a:solidFill>
              </a:rPr>
              <a:t>2</a:t>
            </a:r>
            <a:endParaRPr lang="en-US" sz="2400" b="1">
              <a:solidFill>
                <a:srgbClr val="008000"/>
              </a:solidFill>
            </a:endParaRPr>
          </a:p>
        </p:txBody>
      </p:sp>
      <p:sp>
        <p:nvSpPr>
          <p:cNvPr id="42001" name="TextBox 29"/>
          <p:cNvSpPr txBox="1">
            <a:spLocks noChangeArrowheads="1"/>
          </p:cNvSpPr>
          <p:nvPr/>
        </p:nvSpPr>
        <p:spPr bwMode="auto">
          <a:xfrm>
            <a:off x="274638" y="3913188"/>
            <a:ext cx="1495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</a:rPr>
              <a:t>E.g., H</a:t>
            </a:r>
            <a:r>
              <a:rPr lang="en-US" sz="2400" b="1" baseline="-25000">
                <a:solidFill>
                  <a:srgbClr val="FF0000"/>
                </a:solidFill>
              </a:rPr>
              <a:t>2</a:t>
            </a:r>
            <a:r>
              <a:rPr lang="en-US" sz="2400" b="1">
                <a:solidFill>
                  <a:srgbClr val="FF0000"/>
                </a:solidFill>
              </a:rPr>
              <a:t>O</a:t>
            </a:r>
            <a:endParaRPr lang="en-US" sz="2400" b="1" baseline="-25000">
              <a:solidFill>
                <a:srgbClr val="FF0000"/>
              </a:solidFill>
            </a:endParaRPr>
          </a:p>
          <a:p>
            <a:r>
              <a:rPr lang="en-US" sz="2400" b="1" baseline="-25000">
                <a:solidFill>
                  <a:srgbClr val="FF0000"/>
                </a:solidFill>
              </a:rPr>
              <a:t>	</a:t>
            </a:r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3"/>
          <p:cNvSpPr txBox="1">
            <a:spLocks noChangeArrowheads="1"/>
          </p:cNvSpPr>
          <p:nvPr/>
        </p:nvSpPr>
        <p:spPr bwMode="auto">
          <a:xfrm>
            <a:off x="2398713" y="298450"/>
            <a:ext cx="3490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3200" b="1"/>
              <a:t>Electronegativity</a:t>
            </a:r>
          </a:p>
        </p:txBody>
      </p:sp>
      <p:sp>
        <p:nvSpPr>
          <p:cNvPr id="43011" name="TextBox 4"/>
          <p:cNvSpPr txBox="1">
            <a:spLocks noChangeArrowheads="1"/>
          </p:cNvSpPr>
          <p:nvPr/>
        </p:nvSpPr>
        <p:spPr bwMode="auto">
          <a:xfrm>
            <a:off x="565150" y="1111250"/>
            <a:ext cx="8112125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800" dirty="0"/>
              <a:t> the measure of the relative abilities of bonding atoms to attract </a:t>
            </a:r>
            <a:r>
              <a:rPr lang="en-US" sz="2800" dirty="0" smtClean="0"/>
              <a:t>electrons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/>
              <a:t> In a </a:t>
            </a:r>
            <a:r>
              <a:rPr lang="en-US" sz="2800" dirty="0">
                <a:solidFill>
                  <a:srgbClr val="008000"/>
                </a:solidFill>
              </a:rPr>
              <a:t>non-polar covalent </a:t>
            </a:r>
            <a:r>
              <a:rPr lang="en-US" sz="2800" dirty="0"/>
              <a:t>bond, there is </a:t>
            </a:r>
            <a:r>
              <a:rPr lang="en-US" sz="2800" u="sng" dirty="0"/>
              <a:t>no</a:t>
            </a:r>
            <a:r>
              <a:rPr lang="en-US" sz="2800" dirty="0"/>
              <a:t> electronegative difference. Electrons are shared equally. </a:t>
            </a:r>
            <a:r>
              <a:rPr lang="en-US" sz="2800" dirty="0">
                <a:solidFill>
                  <a:srgbClr val="008000"/>
                </a:solidFill>
              </a:rPr>
              <a:t>E.g., O</a:t>
            </a:r>
            <a:r>
              <a:rPr lang="en-US" sz="2800" baseline="-25000" dirty="0">
                <a:solidFill>
                  <a:srgbClr val="008000"/>
                </a:solidFill>
              </a:rPr>
              <a:t>2 </a:t>
            </a:r>
            <a:r>
              <a:rPr lang="en-US" sz="2800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 oxygen atoms have the same </a:t>
            </a:r>
            <a:r>
              <a:rPr lang="en-US" dirty="0" err="1">
                <a:solidFill>
                  <a:srgbClr val="008000"/>
                </a:solidFill>
              </a:rPr>
              <a:t>elecronegativity</a:t>
            </a:r>
            <a:endParaRPr lang="en-US" sz="2800" dirty="0"/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/>
              <a:t> In a </a:t>
            </a:r>
            <a:r>
              <a:rPr lang="en-US" sz="2800" dirty="0">
                <a:solidFill>
                  <a:srgbClr val="FF0000"/>
                </a:solidFill>
              </a:rPr>
              <a:t>polar covalent </a:t>
            </a:r>
            <a:r>
              <a:rPr lang="en-US" sz="2800" dirty="0"/>
              <a:t>bond, there </a:t>
            </a:r>
            <a:r>
              <a:rPr lang="en-US" sz="2800" u="sng" dirty="0"/>
              <a:t>is</a:t>
            </a:r>
            <a:r>
              <a:rPr lang="en-US" sz="2800" dirty="0"/>
              <a:t> an electronegative difference. Electrons are shared unequally. </a:t>
            </a:r>
            <a:r>
              <a:rPr lang="en-US" sz="2800" dirty="0">
                <a:solidFill>
                  <a:srgbClr val="FF0000"/>
                </a:solidFill>
              </a:rPr>
              <a:t>E.g., H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O  </a:t>
            </a:r>
            <a:r>
              <a:rPr lang="en-US" dirty="0">
                <a:solidFill>
                  <a:srgbClr val="FF0000"/>
                </a:solidFill>
              </a:rPr>
              <a:t>oxygen atom is more electronegative than the hydrogen atoms</a:t>
            </a:r>
            <a:r>
              <a:rPr lang="en-US" dirty="0"/>
              <a:t> </a:t>
            </a:r>
            <a:endParaRPr lang="en-US" sz="2800" dirty="0"/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6" name="Up Arrow 5"/>
          <p:cNvSpPr/>
          <p:nvPr/>
        </p:nvSpPr>
        <p:spPr>
          <a:xfrm>
            <a:off x="815222" y="2101108"/>
            <a:ext cx="329232" cy="689916"/>
          </a:xfrm>
          <a:prstGeom prst="up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1144588" y="2227263"/>
            <a:ext cx="7669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400"/>
              <a:t>Electronegativity    =   Stronger pull of shared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027" descr="02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72075" cy="540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1028"/>
          <p:cNvSpPr txBox="1">
            <a:spLocks noChangeArrowheads="1"/>
          </p:cNvSpPr>
          <p:nvPr/>
        </p:nvSpPr>
        <p:spPr bwMode="auto">
          <a:xfrm>
            <a:off x="457200" y="5218113"/>
            <a:ext cx="83820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800"/>
              <a:t>Water is a </a:t>
            </a:r>
            <a:r>
              <a:rPr lang="en-US" sz="2800" b="1" i="1">
                <a:solidFill>
                  <a:srgbClr val="FF0000"/>
                </a:solidFill>
              </a:rPr>
              <a:t>polar</a:t>
            </a:r>
            <a:r>
              <a:rPr lang="en-US" sz="2800" b="1">
                <a:solidFill>
                  <a:srgbClr val="FF0000"/>
                </a:solidFill>
              </a:rPr>
              <a:t> </a:t>
            </a:r>
            <a:r>
              <a:rPr lang="en-US" sz="2800" b="1" i="1">
                <a:solidFill>
                  <a:srgbClr val="FF0000"/>
                </a:solidFill>
              </a:rPr>
              <a:t>molecule</a:t>
            </a:r>
            <a:r>
              <a:rPr lang="en-US" sz="2800" b="1">
                <a:solidFill>
                  <a:srgbClr val="FF0000"/>
                </a:solidFill>
              </a:rPr>
              <a:t> </a:t>
            </a:r>
            <a:r>
              <a:rPr lang="en-US" sz="2800"/>
              <a:t>because oxygen is more electronegative than hydrogen, and therefore electrons are pulled closer to oxygen.</a:t>
            </a:r>
          </a:p>
        </p:txBody>
      </p:sp>
      <p:sp>
        <p:nvSpPr>
          <p:cNvPr id="46084" name="TextBox 5"/>
          <p:cNvSpPr txBox="1">
            <a:spLocks noChangeArrowheads="1"/>
          </p:cNvSpPr>
          <p:nvPr/>
        </p:nvSpPr>
        <p:spPr bwMode="auto">
          <a:xfrm>
            <a:off x="5172075" y="334963"/>
            <a:ext cx="37258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</a:rPr>
              <a:t>Shared electrons spend more time near the the oxygen nucleus</a:t>
            </a:r>
          </a:p>
        </p:txBody>
      </p:sp>
      <p:cxnSp>
        <p:nvCxnSpPr>
          <p:cNvPr id="8" name="Straight Arrow Connector 7"/>
          <p:cNvCxnSpPr>
            <a:stCxn id="46084" idx="2"/>
          </p:cNvCxnSpPr>
          <p:nvPr/>
        </p:nvCxnSpPr>
        <p:spPr>
          <a:xfrm rot="16200000" flipH="1">
            <a:off x="6613526" y="1957387"/>
            <a:ext cx="857250" cy="15875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086" name="TextBox 9"/>
          <p:cNvSpPr txBox="1">
            <a:spLocks noChangeArrowheads="1"/>
          </p:cNvSpPr>
          <p:nvPr/>
        </p:nvSpPr>
        <p:spPr bwMode="auto">
          <a:xfrm>
            <a:off x="5324475" y="2393950"/>
            <a:ext cx="37258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400" b="1"/>
              <a:t>As a result, the </a:t>
            </a:r>
            <a:r>
              <a:rPr lang="en-US" sz="2400" b="1">
                <a:solidFill>
                  <a:srgbClr val="FF0000"/>
                </a:solidFill>
              </a:rPr>
              <a:t>oxygen atom gains a slightly negative charge </a:t>
            </a:r>
            <a:r>
              <a:rPr lang="en-US" sz="2400" b="1">
                <a:solidFill>
                  <a:srgbClr val="000000"/>
                </a:solidFill>
              </a:rPr>
              <a:t>and the </a:t>
            </a:r>
            <a:r>
              <a:rPr lang="en-US" sz="2400" b="1">
                <a:solidFill>
                  <a:srgbClr val="008000"/>
                </a:solidFill>
              </a:rPr>
              <a:t>hydrogen atoms become slightly 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328613" y="376238"/>
            <a:ext cx="84232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3200" dirty="0"/>
              <a:t> Polar Molecules (like water) have an </a:t>
            </a:r>
            <a:r>
              <a:rPr lang="en-US" sz="3200" dirty="0">
                <a:solidFill>
                  <a:srgbClr val="FF0000"/>
                </a:solidFill>
              </a:rPr>
              <a:t>unequal distribution of charge</a:t>
            </a:r>
            <a:r>
              <a:rPr lang="en-US" sz="3200" dirty="0"/>
              <a:t>.</a:t>
            </a:r>
          </a:p>
          <a:p>
            <a:pPr>
              <a:buFont typeface="Arial" charset="0"/>
              <a:buChar char="•"/>
            </a:pPr>
            <a:endParaRPr lang="en-US" sz="3200" dirty="0"/>
          </a:p>
          <a:p>
            <a:pPr>
              <a:buFont typeface="Arial" charset="0"/>
              <a:buChar char="•"/>
            </a:pPr>
            <a:r>
              <a:rPr lang="en-US" sz="3200" dirty="0"/>
              <a:t> Since water is polar, </a:t>
            </a:r>
          </a:p>
          <a:p>
            <a:r>
              <a:rPr lang="en-US" sz="3200" dirty="0"/>
              <a:t>it can </a:t>
            </a:r>
            <a:r>
              <a:rPr lang="en-US" sz="3200" dirty="0">
                <a:solidFill>
                  <a:srgbClr val="FF0000"/>
                </a:solidFill>
              </a:rPr>
              <a:t>attract</a:t>
            </a:r>
            <a:r>
              <a:rPr lang="en-US" sz="3200" dirty="0"/>
              <a:t> other </a:t>
            </a:r>
          </a:p>
          <a:p>
            <a:r>
              <a:rPr lang="en-US" sz="3200" dirty="0"/>
              <a:t>water molecules.</a:t>
            </a:r>
          </a:p>
          <a:p>
            <a:pPr>
              <a:buFont typeface="Arial" charset="0"/>
              <a:buChar char="•"/>
            </a:pPr>
            <a:endParaRPr lang="en-US" sz="3200" dirty="0"/>
          </a:p>
          <a:p>
            <a:pPr>
              <a:buFont typeface="Arial" charset="0"/>
              <a:buChar char="•"/>
            </a:pPr>
            <a:r>
              <a:rPr lang="en-US" sz="3200" dirty="0"/>
              <a:t> The attraction between</a:t>
            </a:r>
          </a:p>
          <a:p>
            <a:r>
              <a:rPr lang="en-US" sz="3200" dirty="0"/>
              <a:t>water molecules are </a:t>
            </a:r>
          </a:p>
          <a:p>
            <a:r>
              <a:rPr lang="en-US" sz="3200" dirty="0"/>
              <a:t>called </a:t>
            </a:r>
            <a:r>
              <a:rPr lang="en-US" sz="3200" dirty="0">
                <a:solidFill>
                  <a:srgbClr val="FF0000"/>
                </a:solidFill>
              </a:rPr>
              <a:t>hydrogen bonds</a:t>
            </a:r>
            <a:r>
              <a:rPr lang="en-US" sz="3200" dirty="0"/>
              <a:t>.</a:t>
            </a:r>
          </a:p>
        </p:txBody>
      </p:sp>
      <p:pic>
        <p:nvPicPr>
          <p:cNvPr id="47107" name="Picture 7" descr="02-10A-HbondsWater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8530" y="1666875"/>
            <a:ext cx="4105469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Box 5"/>
          <p:cNvSpPr txBox="1">
            <a:spLocks noChangeArrowheads="1"/>
          </p:cNvSpPr>
          <p:nvPr/>
        </p:nvSpPr>
        <p:spPr bwMode="auto">
          <a:xfrm>
            <a:off x="266700" y="6288088"/>
            <a:ext cx="6215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000"/>
              <a:t>Hydrogen bonds are weak forces between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3"/>
          <p:cNvSpPr txBox="1">
            <a:spLocks noChangeArrowheads="1"/>
          </p:cNvSpPr>
          <p:nvPr/>
        </p:nvSpPr>
        <p:spPr bwMode="auto">
          <a:xfrm>
            <a:off x="1347788" y="241300"/>
            <a:ext cx="6673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3200" b="1"/>
              <a:t>Solubility of Substances in Water</a:t>
            </a:r>
          </a:p>
        </p:txBody>
      </p:sp>
      <p:pic>
        <p:nvPicPr>
          <p:cNvPr id="48131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9875" y="2273300"/>
            <a:ext cx="6596063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 Box 1029"/>
          <p:cNvSpPr txBox="1">
            <a:spLocks noChangeArrowheads="1"/>
          </p:cNvSpPr>
          <p:nvPr/>
        </p:nvSpPr>
        <p:spPr bwMode="auto">
          <a:xfrm>
            <a:off x="1117600" y="3219450"/>
            <a:ext cx="487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/>
              <a:t>Cl</a:t>
            </a:r>
            <a:r>
              <a:rPr lang="en-US" baseline="30000"/>
              <a:t>-</a:t>
            </a:r>
            <a:endParaRPr lang="en-US"/>
          </a:p>
        </p:txBody>
      </p:sp>
      <p:sp>
        <p:nvSpPr>
          <p:cNvPr id="48133" name="Text Box 1030"/>
          <p:cNvSpPr txBox="1">
            <a:spLocks noChangeArrowheads="1"/>
          </p:cNvSpPr>
          <p:nvPr/>
        </p:nvSpPr>
        <p:spPr bwMode="auto">
          <a:xfrm>
            <a:off x="746125" y="4846638"/>
            <a:ext cx="858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/>
              <a:t>Water</a:t>
            </a:r>
          </a:p>
        </p:txBody>
      </p:sp>
      <p:sp>
        <p:nvSpPr>
          <p:cNvPr id="48134" name="Text Box 1031"/>
          <p:cNvSpPr txBox="1">
            <a:spLocks noChangeArrowheads="1"/>
          </p:cNvSpPr>
          <p:nvPr/>
        </p:nvSpPr>
        <p:spPr bwMode="auto">
          <a:xfrm>
            <a:off x="4784725" y="3036888"/>
            <a:ext cx="450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/>
              <a:t>Cl</a:t>
            </a:r>
            <a:r>
              <a:rPr lang="en-US" baseline="30000"/>
              <a:t>-</a:t>
            </a:r>
            <a:endParaRPr lang="en-US"/>
          </a:p>
        </p:txBody>
      </p:sp>
      <p:sp>
        <p:nvSpPr>
          <p:cNvPr id="48135" name="Text Box 1032"/>
          <p:cNvSpPr txBox="1">
            <a:spLocks noChangeArrowheads="1"/>
          </p:cNvSpPr>
          <p:nvPr/>
        </p:nvSpPr>
        <p:spPr bwMode="auto">
          <a:xfrm>
            <a:off x="4356100" y="3489325"/>
            <a:ext cx="611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/>
              <a:t>Na</a:t>
            </a:r>
            <a:r>
              <a:rPr lang="en-US" baseline="30000"/>
              <a:t>+</a:t>
            </a:r>
            <a:endParaRPr lang="en-US"/>
          </a:p>
        </p:txBody>
      </p:sp>
      <p:sp>
        <p:nvSpPr>
          <p:cNvPr id="48136" name="Text Box 1033"/>
          <p:cNvSpPr txBox="1">
            <a:spLocks noChangeArrowheads="1"/>
          </p:cNvSpPr>
          <p:nvPr/>
        </p:nvSpPr>
        <p:spPr bwMode="auto">
          <a:xfrm>
            <a:off x="4622800" y="4708525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/>
              <a:t>Water</a:t>
            </a:r>
          </a:p>
        </p:txBody>
      </p:sp>
      <p:sp>
        <p:nvSpPr>
          <p:cNvPr id="48137" name="Text Box 1034"/>
          <p:cNvSpPr txBox="1">
            <a:spLocks noChangeArrowheads="1"/>
          </p:cNvSpPr>
          <p:nvPr/>
        </p:nvSpPr>
        <p:spPr bwMode="auto">
          <a:xfrm>
            <a:off x="8021638" y="3925888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/>
              <a:t>Na</a:t>
            </a:r>
            <a:r>
              <a:rPr lang="en-US" baseline="30000"/>
              <a:t>+</a:t>
            </a:r>
            <a:endParaRPr lang="en-US"/>
          </a:p>
        </p:txBody>
      </p:sp>
      <p:sp>
        <p:nvSpPr>
          <p:cNvPr id="48138" name="Text Box 1037"/>
          <p:cNvSpPr txBox="1">
            <a:spLocks noChangeArrowheads="1"/>
          </p:cNvSpPr>
          <p:nvPr/>
        </p:nvSpPr>
        <p:spPr bwMode="auto">
          <a:xfrm>
            <a:off x="82550" y="976313"/>
            <a:ext cx="90614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000"/>
              <a:t>Due to water’s polarity, it is a great solvent.  A </a:t>
            </a:r>
            <a:r>
              <a:rPr lang="en-US" sz="2000">
                <a:solidFill>
                  <a:srgbClr val="FF0000"/>
                </a:solidFill>
              </a:rPr>
              <a:t>solvent </a:t>
            </a:r>
            <a:r>
              <a:rPr lang="en-US" sz="2000"/>
              <a:t>is a substance in which a solute dissolves. A </a:t>
            </a:r>
            <a:r>
              <a:rPr lang="en-US" sz="2000">
                <a:solidFill>
                  <a:srgbClr val="FF0000"/>
                </a:solidFill>
              </a:rPr>
              <a:t>solute</a:t>
            </a:r>
            <a:r>
              <a:rPr lang="en-US" sz="2000"/>
              <a:t> is what is being dissolved. </a:t>
            </a:r>
          </a:p>
          <a:p>
            <a:r>
              <a:rPr lang="en-US" sz="2000">
                <a:solidFill>
                  <a:srgbClr val="FF0000"/>
                </a:solidFill>
              </a:rPr>
              <a:t>What is happening in the example below?</a:t>
            </a:r>
          </a:p>
        </p:txBody>
      </p:sp>
      <p:sp>
        <p:nvSpPr>
          <p:cNvPr id="13" name="Text Box 1038"/>
          <p:cNvSpPr txBox="1">
            <a:spLocks noChangeArrowheads="1"/>
          </p:cNvSpPr>
          <p:nvPr/>
        </p:nvSpPr>
        <p:spPr bwMode="auto">
          <a:xfrm>
            <a:off x="469900" y="6053138"/>
            <a:ext cx="83661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000"/>
              <a:t>Water is great at dissolving both ionic (+,-) compounds and polar (partial</a:t>
            </a:r>
          </a:p>
          <a:p>
            <a:r>
              <a:rPr lang="en-US" sz="2000"/>
              <a:t>positively, partial negatively charged molecules) molecules.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3"/>
          <p:cNvSpPr txBox="1">
            <a:spLocks noChangeArrowheads="1"/>
          </p:cNvSpPr>
          <p:nvPr/>
        </p:nvSpPr>
        <p:spPr bwMode="auto">
          <a:xfrm>
            <a:off x="1347788" y="241300"/>
            <a:ext cx="6673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3200" b="1"/>
              <a:t>Solubility of Substances in Water</a:t>
            </a:r>
          </a:p>
        </p:txBody>
      </p:sp>
      <p:sp>
        <p:nvSpPr>
          <p:cNvPr id="49155" name="TextBox 4"/>
          <p:cNvSpPr txBox="1">
            <a:spLocks noChangeArrowheads="1"/>
          </p:cNvSpPr>
          <p:nvPr/>
        </p:nvSpPr>
        <p:spPr bwMode="auto">
          <a:xfrm>
            <a:off x="533400" y="1190625"/>
            <a:ext cx="821531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400" b="1">
                <a:solidFill>
                  <a:srgbClr val="008000"/>
                </a:solidFill>
              </a:rPr>
              <a:t>Hydrophilic</a:t>
            </a:r>
            <a:r>
              <a:rPr lang="en-US" sz="2400"/>
              <a:t> (means water-loving) compounds interact with water by </a:t>
            </a:r>
            <a:r>
              <a:rPr lang="en-US" sz="2400">
                <a:solidFill>
                  <a:srgbClr val="008000"/>
                </a:solidFill>
              </a:rPr>
              <a:t>dissolving</a:t>
            </a:r>
            <a:r>
              <a:rPr lang="en-US" sz="2400"/>
              <a:t> in it.</a:t>
            </a:r>
          </a:p>
          <a:p>
            <a:endParaRPr lang="en-US" sz="2400"/>
          </a:p>
          <a:p>
            <a:r>
              <a:rPr lang="en-US" sz="2400"/>
              <a:t>E.g., Anions (chloride ions) in salt attracted to + poles of water</a:t>
            </a:r>
          </a:p>
        </p:txBody>
      </p: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533400" y="3511550"/>
            <a:ext cx="82153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</a:rPr>
              <a:t>Hydrophobic</a:t>
            </a:r>
            <a:r>
              <a:rPr lang="en-US" sz="2400"/>
              <a:t> (means water-hating) compounds do not interact with water because they </a:t>
            </a:r>
            <a:r>
              <a:rPr lang="en-US" sz="2400">
                <a:solidFill>
                  <a:srgbClr val="FF0000"/>
                </a:solidFill>
              </a:rPr>
              <a:t>cannot form hydrogen bonds</a:t>
            </a:r>
          </a:p>
          <a:p>
            <a:endParaRPr lang="en-US" sz="2400"/>
          </a:p>
          <a:p>
            <a:r>
              <a:rPr lang="en-US" sz="2400"/>
              <a:t>E.g., </a:t>
            </a:r>
            <a:r>
              <a:rPr lang="en-US" sz="2400">
                <a:solidFill>
                  <a:srgbClr val="FF0000"/>
                </a:solidFill>
              </a:rPr>
              <a:t>Non-polar </a:t>
            </a:r>
            <a:r>
              <a:rPr lang="en-US" sz="2400"/>
              <a:t>compounds are </a:t>
            </a:r>
            <a:r>
              <a:rPr lang="en-US" sz="2400">
                <a:solidFill>
                  <a:srgbClr val="FF0000"/>
                </a:solidFill>
              </a:rPr>
              <a:t>insoluble</a:t>
            </a:r>
            <a:r>
              <a:rPr lang="en-US" sz="2400"/>
              <a:t> in water</a:t>
            </a:r>
          </a:p>
          <a:p>
            <a:endParaRPr lang="en-US" sz="2400"/>
          </a:p>
          <a:p>
            <a:r>
              <a:rPr lang="en-US" sz="2400">
                <a:solidFill>
                  <a:srgbClr val="FF0000"/>
                </a:solidFill>
              </a:rPr>
              <a:t>Oil</a:t>
            </a:r>
            <a:r>
              <a:rPr lang="en-US" sz="2400"/>
              <a:t> – non-polar compound of carbon and hydrogen</a:t>
            </a:r>
          </a:p>
        </p:txBody>
      </p:sp>
      <p:pic>
        <p:nvPicPr>
          <p:cNvPr id="4915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02188"/>
            <a:ext cx="1346200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0465" y="6363478"/>
            <a:ext cx="6176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hlinkClick r:id="rId3"/>
              </a:rPr>
              <a:t>http://www.sumanasinc.com/webcontent/animations/content/propertiesofwater/water.html</a:t>
            </a:r>
            <a:endParaRPr lang="en-CA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266700" y="77788"/>
            <a:ext cx="8575675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2600" b="1">
                <a:solidFill>
                  <a:srgbClr val="FF0000"/>
                </a:solidFill>
              </a:rPr>
              <a:t>6 types of atoms make up 99% of all living organisms</a:t>
            </a:r>
          </a:p>
          <a:p>
            <a:pPr algn="ctr"/>
            <a:endParaRPr lang="en-US" sz="2600" b="1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6938" y="1490663"/>
          <a:ext cx="7366000" cy="5191131"/>
        </p:xfrm>
        <a:graphic>
          <a:graphicData uri="http://schemas.openxmlformats.org/drawingml/2006/table">
            <a:tbl>
              <a:tblPr/>
              <a:tblGrid>
                <a:gridCol w="1841500"/>
                <a:gridCol w="1841500"/>
                <a:gridCol w="1841500"/>
                <a:gridCol w="1841500"/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Symbol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Atomic 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% of human body weight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Oxygen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65.0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Carbon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18.5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Hydrogen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Nitrogen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Calcium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Phosphorus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Potassium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Sulfur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Sodium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Chlorine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EC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Magnesium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-107" charset="0"/>
                          <a:ea typeface="ＭＳ Ｐゴシック" pitchFamily="-107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CFD6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8221" y="2210868"/>
            <a:ext cx="7967466" cy="1693430"/>
          </a:xfrm>
          <a:prstGeom prst="rect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8221" y="4166458"/>
            <a:ext cx="7967466" cy="490476"/>
          </a:xfrm>
          <a:prstGeom prst="rect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8221" y="5013173"/>
            <a:ext cx="7967466" cy="521835"/>
          </a:xfrm>
          <a:prstGeom prst="rect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703" name="TextBox 8"/>
          <p:cNvSpPr txBox="1">
            <a:spLocks noChangeArrowheads="1"/>
          </p:cNvSpPr>
          <p:nvPr/>
        </p:nvSpPr>
        <p:spPr bwMode="auto">
          <a:xfrm>
            <a:off x="1897063" y="965200"/>
            <a:ext cx="5213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/>
              <a:t>Naturally Occurring Elements in the Human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98475" y="0"/>
            <a:ext cx="7556500" cy="1116013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Atoms and Elements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04800" y="963613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SzPct val="50000"/>
              <a:buFontTx/>
              <a:buBlip>
                <a:blip r:embed="rId2"/>
              </a:buBlip>
              <a:defRPr/>
            </a:pPr>
            <a:r>
              <a:rPr lang="en-US" sz="3200" kern="0" dirty="0">
                <a:solidFill>
                  <a:srgbClr val="FF3300"/>
                </a:solidFill>
                <a:latin typeface="+mn-lt"/>
                <a:ea typeface="+mn-ea"/>
              </a:rPr>
              <a:t>Matter</a:t>
            </a:r>
            <a:r>
              <a:rPr lang="en-US" sz="3200" kern="0" dirty="0">
                <a:latin typeface="+mn-lt"/>
                <a:ea typeface="+mn-ea"/>
              </a:rPr>
              <a:t> is any substance in the universe that has mass and occupies space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SzPct val="50000"/>
              <a:buFontTx/>
              <a:buBlip>
                <a:blip r:embed="rId2"/>
              </a:buBlip>
              <a:defRPr/>
            </a:pPr>
            <a:endParaRPr lang="en-US" sz="2400" kern="0" dirty="0"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SzPct val="50000"/>
              <a:buFontTx/>
              <a:buBlip>
                <a:blip r:embed="rId2"/>
              </a:buBlip>
              <a:defRPr/>
            </a:pPr>
            <a:r>
              <a:rPr lang="en-US" sz="3200" kern="0" dirty="0">
                <a:latin typeface="+mn-lt"/>
                <a:ea typeface="+mn-ea"/>
              </a:rPr>
              <a:t>All matter is composed of extremely small particles called </a:t>
            </a:r>
            <a:r>
              <a:rPr lang="en-US" sz="3200" kern="0" dirty="0">
                <a:solidFill>
                  <a:srgbClr val="FF3300"/>
                </a:solidFill>
                <a:latin typeface="+mn-lt"/>
                <a:ea typeface="+mn-ea"/>
              </a:rPr>
              <a:t>atoms, </a:t>
            </a:r>
            <a:r>
              <a:rPr lang="en-US" sz="3200" kern="0" dirty="0">
                <a:solidFill>
                  <a:srgbClr val="000000"/>
                </a:solidFill>
                <a:latin typeface="+mn-lt"/>
                <a:ea typeface="+mn-ea"/>
              </a:rPr>
              <a:t>which is the smallest unit of any given </a:t>
            </a:r>
            <a:r>
              <a:rPr lang="en-US" sz="3200" kern="0" dirty="0">
                <a:solidFill>
                  <a:srgbClr val="FF3300"/>
                </a:solidFill>
                <a:latin typeface="+mn-lt"/>
                <a:ea typeface="+mn-ea"/>
              </a:rPr>
              <a:t>element.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SzPct val="50000"/>
              <a:buFontTx/>
              <a:buBlip>
                <a:blip r:embed="rId2"/>
              </a:buBlip>
              <a:defRPr/>
            </a:pPr>
            <a:endParaRPr lang="en-US" sz="2400" kern="0" dirty="0"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SzPct val="50000"/>
              <a:buFontTx/>
              <a:buBlip>
                <a:blip r:embed="rId2"/>
              </a:buBlip>
              <a:defRPr/>
            </a:pPr>
            <a:r>
              <a:rPr lang="en-US" sz="3200" kern="0" dirty="0">
                <a:latin typeface="+mn-lt"/>
                <a:ea typeface="+mn-ea"/>
              </a:rPr>
              <a:t>Every atom has the same basic structure: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SzPct val="50000"/>
              <a:defRPr/>
            </a:pPr>
            <a:r>
              <a:rPr lang="en-US" sz="3200" kern="0" dirty="0">
                <a:latin typeface="+mn-lt"/>
                <a:ea typeface="+mn-ea"/>
              </a:rPr>
              <a:t>	</a:t>
            </a:r>
            <a:r>
              <a:rPr lang="en-US" sz="3200" u="sng" kern="0" dirty="0">
                <a:latin typeface="+mn-lt"/>
                <a:ea typeface="+mn-ea"/>
              </a:rPr>
              <a:t>Subatomic Particles</a:t>
            </a:r>
          </a:p>
          <a:p>
            <a:pPr marL="742950" lvl="1" indent="-285750" defTabSz="914400" fontAlgn="auto">
              <a:spcBef>
                <a:spcPct val="20000"/>
              </a:spcBef>
              <a:spcAft>
                <a:spcPts val="0"/>
              </a:spcAft>
              <a:buSzPct val="50000"/>
              <a:buFontTx/>
              <a:buBlip>
                <a:blip r:embed="rId3"/>
              </a:buBlip>
              <a:defRPr/>
            </a:pPr>
            <a:r>
              <a:rPr lang="en-US" sz="2800" kern="0" dirty="0">
                <a:latin typeface="+mn-lt"/>
                <a:ea typeface="+mn-ea"/>
              </a:rPr>
              <a:t>Core nucleus of </a:t>
            </a:r>
            <a:r>
              <a:rPr lang="en-US" sz="2800" kern="0" dirty="0">
                <a:solidFill>
                  <a:srgbClr val="FF3300"/>
                </a:solidFill>
                <a:latin typeface="+mn-lt"/>
                <a:ea typeface="+mn-ea"/>
              </a:rPr>
              <a:t>protons</a:t>
            </a:r>
            <a:r>
              <a:rPr lang="en-US" sz="2800" kern="0" dirty="0">
                <a:latin typeface="+mn-lt"/>
                <a:ea typeface="+mn-ea"/>
              </a:rPr>
              <a:t> and </a:t>
            </a:r>
            <a:r>
              <a:rPr lang="en-US" sz="2800" kern="0" dirty="0">
                <a:solidFill>
                  <a:srgbClr val="FF3300"/>
                </a:solidFill>
                <a:latin typeface="+mn-lt"/>
                <a:ea typeface="+mn-ea"/>
              </a:rPr>
              <a:t>neutrons</a:t>
            </a:r>
          </a:p>
          <a:p>
            <a:pPr marL="742950" lvl="1" indent="-285750" defTabSz="914400" fontAlgn="auto">
              <a:spcBef>
                <a:spcPct val="20000"/>
              </a:spcBef>
              <a:spcAft>
                <a:spcPts val="0"/>
              </a:spcAft>
              <a:buSzPct val="50000"/>
              <a:buFontTx/>
              <a:buBlip>
                <a:blip r:embed="rId3"/>
              </a:buBlip>
              <a:defRPr/>
            </a:pPr>
            <a:r>
              <a:rPr lang="en-US" sz="2800" kern="0" dirty="0">
                <a:latin typeface="+mn-lt"/>
                <a:ea typeface="+mn-ea"/>
              </a:rPr>
              <a:t>Orbiting cloud of </a:t>
            </a:r>
            <a:r>
              <a:rPr lang="en-US" sz="2800" kern="0" dirty="0">
                <a:solidFill>
                  <a:srgbClr val="FF3300"/>
                </a:solidFill>
                <a:latin typeface="+mn-lt"/>
                <a:ea typeface="+mn-ea"/>
              </a:rPr>
              <a:t>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1662113"/>
            <a:ext cx="9117012" cy="321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0525" y="1666875"/>
            <a:ext cx="2511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1600"/>
              <a:t>Nonradioactive carbon-12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336925" y="1679575"/>
            <a:ext cx="2511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1600"/>
              <a:t>Nonradioactive carbon-13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467475" y="1676400"/>
            <a:ext cx="2217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1600"/>
              <a:t>Radioactive carbon-14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76313" y="4116388"/>
            <a:ext cx="1187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6 electrons</a:t>
            </a:r>
          </a:p>
          <a:p>
            <a:pPr>
              <a:lnSpc>
                <a:spcPct val="90000"/>
              </a:lnSpc>
            </a:pPr>
            <a:r>
              <a:rPr lang="en-US" sz="1600"/>
              <a:t>6 protons</a:t>
            </a:r>
          </a:p>
          <a:p>
            <a:pPr>
              <a:lnSpc>
                <a:spcPct val="90000"/>
              </a:lnSpc>
            </a:pPr>
            <a:r>
              <a:rPr lang="en-US" sz="1600"/>
              <a:t>6 neutrons</a:t>
            </a:r>
            <a:endParaRPr lang="en-US" sz="2800">
              <a:latin typeface="Times" pitchFamily="-107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056438" y="4094163"/>
            <a:ext cx="1189037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6 electrons</a:t>
            </a:r>
          </a:p>
          <a:p>
            <a:pPr>
              <a:lnSpc>
                <a:spcPct val="90000"/>
              </a:lnSpc>
            </a:pPr>
            <a:r>
              <a:rPr lang="en-US" sz="1600"/>
              <a:t>6 protons</a:t>
            </a:r>
          </a:p>
          <a:p>
            <a:pPr>
              <a:lnSpc>
                <a:spcPct val="90000"/>
              </a:lnSpc>
            </a:pPr>
            <a:r>
              <a:rPr lang="en-US" sz="1600"/>
              <a:t>8 neutrons</a:t>
            </a:r>
            <a:endParaRPr lang="en-US" sz="2800">
              <a:latin typeface="Times" pitchFamily="-107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998913" y="4084638"/>
            <a:ext cx="1189037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6 electrons</a:t>
            </a:r>
          </a:p>
          <a:p>
            <a:pPr>
              <a:lnSpc>
                <a:spcPct val="90000"/>
              </a:lnSpc>
            </a:pPr>
            <a:r>
              <a:rPr lang="en-US" sz="1600"/>
              <a:t>6 protons</a:t>
            </a:r>
          </a:p>
          <a:p>
            <a:pPr>
              <a:lnSpc>
                <a:spcPct val="90000"/>
              </a:lnSpc>
            </a:pPr>
            <a:r>
              <a:rPr lang="en-US" sz="1600"/>
              <a:t>7 neutrons</a:t>
            </a:r>
            <a:endParaRPr lang="en-US" sz="2800">
              <a:latin typeface="Times" pitchFamily="-107" charset="0"/>
            </a:endParaRPr>
          </a:p>
        </p:txBody>
      </p:sp>
      <p:sp>
        <p:nvSpPr>
          <p:cNvPr id="31753" name="Text Box 17"/>
          <p:cNvSpPr txBox="1">
            <a:spLocks noChangeArrowheads="1"/>
          </p:cNvSpPr>
          <p:nvPr/>
        </p:nvSpPr>
        <p:spPr bwMode="auto">
          <a:xfrm>
            <a:off x="450850" y="360363"/>
            <a:ext cx="79835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800">
                <a:solidFill>
                  <a:srgbClr val="FF0000"/>
                </a:solidFill>
              </a:rPr>
              <a:t>Isotopes</a:t>
            </a:r>
            <a:r>
              <a:rPr lang="en-US" sz="2800"/>
              <a:t> are atoms of the same element that vary in the number of neutrons.</a:t>
            </a:r>
          </a:p>
        </p:txBody>
      </p:sp>
      <p:sp>
        <p:nvSpPr>
          <p:cNvPr id="31754" name="Text Box 18"/>
          <p:cNvSpPr txBox="1">
            <a:spLocks noChangeArrowheads="1"/>
          </p:cNvSpPr>
          <p:nvPr/>
        </p:nvSpPr>
        <p:spPr bwMode="auto">
          <a:xfrm>
            <a:off x="450850" y="5053013"/>
            <a:ext cx="83550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400"/>
              <a:t>Because they have the same number of electrons, all isotopes of an element have the same chemical 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71698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Radioisotopes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5818" y="1201173"/>
            <a:ext cx="7569157" cy="196596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Unstable isotopes are radioactive and are called radioisotopes</a:t>
            </a:r>
          </a:p>
          <a:p>
            <a:r>
              <a:rPr lang="en-US" sz="2400" b="1" dirty="0" smtClean="0"/>
              <a:t>Using radioisotope tracing doctors can trace the movement of radioactive material through the body</a:t>
            </a:r>
            <a:endParaRPr lang="en-CA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>
          <a:xfrm>
            <a:off x="666468" y="5650042"/>
            <a:ext cx="7569157" cy="961766"/>
          </a:xfrm>
        </p:spPr>
        <p:txBody>
          <a:bodyPr>
            <a:normAutofit fontScale="92500" lnSpcReduction="20000"/>
          </a:bodyPr>
          <a:lstStyle/>
          <a:p>
            <a:r>
              <a:rPr lang="en-CA" i="1" dirty="0"/>
              <a:t>metabolism </a:t>
            </a:r>
            <a:r>
              <a:rPr lang="en-CA" i="1" dirty="0" smtClean="0"/>
              <a:t>of radioactive glucose in </a:t>
            </a:r>
            <a:r>
              <a:rPr lang="en-CA" i="1" dirty="0"/>
              <a:t>a PET scan (left), indicated in yellow and red. The levels of glucose metabolism in the brain are decreased in patients with mild cognitive impairment (middle) and with Alzheimer's disease (right). (</a:t>
            </a:r>
            <a:r>
              <a:rPr lang="en-CA" i="1" dirty="0" err="1"/>
              <a:t>Cindee</a:t>
            </a:r>
            <a:r>
              <a:rPr lang="en-CA" i="1" dirty="0"/>
              <a:t> Madison and Susan Landau/UC Berkeley)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8719" y="3167133"/>
            <a:ext cx="4926562" cy="2320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7379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3"/>
          <p:cNvSpPr txBox="1">
            <a:spLocks noChangeArrowheads="1"/>
          </p:cNvSpPr>
          <p:nvPr/>
        </p:nvSpPr>
        <p:spPr bwMode="auto">
          <a:xfrm>
            <a:off x="1144588" y="115888"/>
            <a:ext cx="7367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3600" b="1"/>
              <a:t>Why are electrons so important?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0525" y="1120775"/>
            <a:ext cx="8453438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3200" dirty="0"/>
              <a:t> </a:t>
            </a:r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chemical behavior </a:t>
            </a:r>
            <a:r>
              <a:rPr lang="en-US" sz="2800" dirty="0"/>
              <a:t>of an atom is determined by its </a:t>
            </a:r>
            <a:r>
              <a:rPr lang="en-US" sz="2800" dirty="0">
                <a:solidFill>
                  <a:srgbClr val="FF0000"/>
                </a:solidFill>
              </a:rPr>
              <a:t>electron configuration </a:t>
            </a:r>
            <a:r>
              <a:rPr lang="en-US" sz="2800" dirty="0"/>
              <a:t>– that is, the distribution of electrons in the atom’s electron shells.</a:t>
            </a:r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/>
              <a:t>The chemical </a:t>
            </a:r>
            <a:r>
              <a:rPr lang="en-US" sz="2800" dirty="0" err="1"/>
              <a:t>behaviour</a:t>
            </a:r>
            <a:r>
              <a:rPr lang="en-US" sz="2800" dirty="0"/>
              <a:t> of an atom depends mostly on the number of electrons in its </a:t>
            </a:r>
            <a:r>
              <a:rPr lang="en-US" sz="2800" dirty="0">
                <a:solidFill>
                  <a:srgbClr val="FF0000"/>
                </a:solidFill>
              </a:rPr>
              <a:t>outermost shell.</a:t>
            </a:r>
            <a:r>
              <a:rPr lang="en-US" sz="2800" dirty="0"/>
              <a:t> (= valence electron/shell)</a:t>
            </a:r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/>
              <a:t>All atoms with incomplete valence shells are </a:t>
            </a:r>
            <a:r>
              <a:rPr lang="en-US" sz="2800" dirty="0">
                <a:solidFill>
                  <a:srgbClr val="FF0000"/>
                </a:solidFill>
              </a:rPr>
              <a:t>chemically reactive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3"/>
          <p:cNvSpPr txBox="1">
            <a:spLocks noChangeArrowheads="1"/>
          </p:cNvSpPr>
          <p:nvPr/>
        </p:nvSpPr>
        <p:spPr bwMode="auto">
          <a:xfrm>
            <a:off x="549275" y="298450"/>
            <a:ext cx="859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</a:rPr>
              <a:t>Atoms bond to form compounds</a:t>
            </a:r>
          </a:p>
        </p:txBody>
      </p:sp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392113" y="1443038"/>
            <a:ext cx="76835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Compounds</a:t>
            </a:r>
            <a:r>
              <a:rPr lang="en-US" sz="3200" dirty="0"/>
              <a:t> are made up of at least 2 different kinds of atoms (e.g., H</a:t>
            </a:r>
            <a:r>
              <a:rPr lang="en-US" sz="3200" baseline="-25000" dirty="0"/>
              <a:t>2</a:t>
            </a:r>
            <a:r>
              <a:rPr lang="en-US" sz="3200" dirty="0"/>
              <a:t>O)</a:t>
            </a:r>
          </a:p>
          <a:p>
            <a:pPr>
              <a:buFont typeface="Arial" charset="0"/>
              <a:buChar char="•"/>
            </a:pPr>
            <a:endParaRPr lang="en-US" sz="3200" dirty="0"/>
          </a:p>
          <a:p>
            <a:pPr>
              <a:buFont typeface="Arial" charset="0"/>
              <a:buChar char="•"/>
            </a:pPr>
            <a:r>
              <a:rPr lang="en-US" sz="3200" dirty="0"/>
              <a:t> Bonds are formed by the </a:t>
            </a:r>
            <a:r>
              <a:rPr lang="en-US" sz="3200" dirty="0">
                <a:solidFill>
                  <a:srgbClr val="FF0000"/>
                </a:solidFill>
              </a:rPr>
              <a:t>sharing </a:t>
            </a:r>
            <a:r>
              <a:rPr lang="en-US" sz="3200" dirty="0"/>
              <a:t>or </a:t>
            </a:r>
            <a:r>
              <a:rPr lang="en-US" sz="3200" dirty="0">
                <a:solidFill>
                  <a:srgbClr val="FF0000"/>
                </a:solidFill>
              </a:rPr>
              <a:t>transfer</a:t>
            </a:r>
            <a:r>
              <a:rPr lang="en-US" sz="3200" dirty="0"/>
              <a:t> of electrons</a:t>
            </a:r>
          </a:p>
          <a:p>
            <a:pPr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549275" y="4489450"/>
            <a:ext cx="49831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3200" b="1" dirty="0">
                <a:solidFill>
                  <a:srgbClr val="008000"/>
                </a:solidFill>
              </a:rPr>
              <a:t>2 Types of </a:t>
            </a:r>
          </a:p>
          <a:p>
            <a:r>
              <a:rPr lang="en-US" sz="3200" b="1" dirty="0">
                <a:solidFill>
                  <a:srgbClr val="008000"/>
                </a:solidFill>
              </a:rPr>
              <a:t>Chemical Bonds</a:t>
            </a:r>
          </a:p>
        </p:txBody>
      </p:sp>
      <p:sp>
        <p:nvSpPr>
          <p:cNvPr id="7" name="Left Brace 6"/>
          <p:cNvSpPr/>
          <p:nvPr/>
        </p:nvSpPr>
        <p:spPr>
          <a:xfrm>
            <a:off x="3964215" y="4040187"/>
            <a:ext cx="1176338" cy="1976437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5846" name="TextBox 7"/>
          <p:cNvSpPr txBox="1">
            <a:spLocks noChangeArrowheads="1"/>
          </p:cNvSpPr>
          <p:nvPr/>
        </p:nvSpPr>
        <p:spPr bwMode="auto">
          <a:xfrm>
            <a:off x="5140553" y="3865513"/>
            <a:ext cx="2289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800" b="1" dirty="0"/>
              <a:t>Ionic Bonds</a:t>
            </a:r>
          </a:p>
        </p:txBody>
      </p:sp>
      <p:sp>
        <p:nvSpPr>
          <p:cNvPr id="35847" name="TextBox 8"/>
          <p:cNvSpPr txBox="1">
            <a:spLocks noChangeArrowheads="1"/>
          </p:cNvSpPr>
          <p:nvPr/>
        </p:nvSpPr>
        <p:spPr bwMode="auto">
          <a:xfrm>
            <a:off x="5140553" y="5626100"/>
            <a:ext cx="29495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800" b="1" dirty="0"/>
              <a:t>Covalent </a:t>
            </a:r>
            <a:endParaRPr lang="en-US" sz="2800" b="1" dirty="0" smtClean="0"/>
          </a:p>
          <a:p>
            <a:r>
              <a:rPr lang="en-US" sz="2800" b="1" dirty="0" smtClean="0"/>
              <a:t>bonds</a:t>
            </a:r>
            <a:endParaRPr lang="en-US" sz="2800" b="1" dirty="0"/>
          </a:p>
        </p:txBody>
      </p:sp>
      <p:pic>
        <p:nvPicPr>
          <p:cNvPr id="3584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235" y="4646612"/>
            <a:ext cx="1935162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7263" y="3025775"/>
            <a:ext cx="15367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6"/>
          <p:cNvSpPr txBox="1">
            <a:spLocks noChangeArrowheads="1"/>
          </p:cNvSpPr>
          <p:nvPr/>
        </p:nvSpPr>
        <p:spPr bwMode="auto">
          <a:xfrm>
            <a:off x="333375" y="188913"/>
            <a:ext cx="88074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</a:rPr>
              <a:t>Ionic Bonds </a:t>
            </a:r>
            <a:r>
              <a:rPr lang="en-US" sz="2800" b="1"/>
              <a:t>– occur when one atom </a:t>
            </a:r>
            <a:r>
              <a:rPr lang="en-US" sz="2800" b="1">
                <a:solidFill>
                  <a:srgbClr val="FF0000"/>
                </a:solidFill>
              </a:rPr>
              <a:t>donates</a:t>
            </a:r>
            <a:r>
              <a:rPr lang="en-US" sz="2800" b="1"/>
              <a:t> or    					</a:t>
            </a:r>
            <a:r>
              <a:rPr lang="en-US" sz="2800" b="1">
                <a:solidFill>
                  <a:srgbClr val="FF0000"/>
                </a:solidFill>
              </a:rPr>
              <a:t>gives up </a:t>
            </a:r>
            <a:r>
              <a:rPr lang="en-US" sz="2800" b="1"/>
              <a:t>one or more electrons</a:t>
            </a:r>
          </a:p>
        </p:txBody>
      </p:sp>
      <p:pic>
        <p:nvPicPr>
          <p:cNvPr id="3686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759"/>
          <a:stretch>
            <a:fillRect/>
          </a:stretch>
        </p:blipFill>
        <p:spPr bwMode="auto">
          <a:xfrm>
            <a:off x="255588" y="1377950"/>
            <a:ext cx="8729662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14" descr="02-07B-SodiumChloride-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113" y="4379913"/>
            <a:ext cx="2438400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15" descr="02-07Bx-SaltCrystalPh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725" y="4594225"/>
            <a:ext cx="14954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Bent Arrow 13"/>
          <p:cNvSpPr/>
          <p:nvPr/>
        </p:nvSpPr>
        <p:spPr>
          <a:xfrm rot="10800000">
            <a:off x="6755189" y="5020199"/>
            <a:ext cx="705495" cy="1266523"/>
          </a:xfrm>
          <a:prstGeom prst="ben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873" name="TextBox 14"/>
          <p:cNvSpPr txBox="1">
            <a:spLocks noChangeArrowheads="1"/>
          </p:cNvSpPr>
          <p:nvPr/>
        </p:nvSpPr>
        <p:spPr bwMode="auto">
          <a:xfrm>
            <a:off x="3171825" y="6286500"/>
            <a:ext cx="3233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000" b="1"/>
              <a:t>Ionic Compound ( Na</a:t>
            </a:r>
            <a:r>
              <a:rPr lang="en-US" sz="2000" b="1" baseline="30000"/>
              <a:t>+</a:t>
            </a:r>
            <a:r>
              <a:rPr lang="en-US" sz="2000" b="1"/>
              <a:t>Cl</a:t>
            </a:r>
            <a:r>
              <a:rPr lang="en-US" sz="2000" b="1" baseline="30000"/>
              <a:t>-</a:t>
            </a:r>
            <a:r>
              <a:rPr lang="en-US" sz="2000" b="1"/>
              <a:t>) </a:t>
            </a:r>
          </a:p>
        </p:txBody>
      </p:sp>
      <p:sp>
        <p:nvSpPr>
          <p:cNvPr id="36874" name="TextBox 15"/>
          <p:cNvSpPr txBox="1">
            <a:spLocks noChangeArrowheads="1"/>
          </p:cNvSpPr>
          <p:nvPr/>
        </p:nvSpPr>
        <p:spPr bwMode="auto">
          <a:xfrm>
            <a:off x="657225" y="6332538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000" b="1"/>
              <a:t>Salt crystals</a:t>
            </a:r>
          </a:p>
        </p:txBody>
      </p:sp>
      <p:sp>
        <p:nvSpPr>
          <p:cNvPr id="36875" name="TextBox 16"/>
          <p:cNvSpPr txBox="1">
            <a:spLocks noChangeArrowheads="1"/>
          </p:cNvSpPr>
          <p:nvPr/>
        </p:nvSpPr>
        <p:spPr bwMode="auto">
          <a:xfrm>
            <a:off x="7505700" y="4981575"/>
            <a:ext cx="1479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Opposite charges attract to form ionic bonds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26"/>
          <a:stretch>
            <a:fillRect/>
          </a:stretch>
        </p:blipFill>
        <p:spPr bwMode="auto">
          <a:xfrm>
            <a:off x="992188" y="1143000"/>
            <a:ext cx="6659562" cy="565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119063" y="93663"/>
            <a:ext cx="9024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</a:rPr>
              <a:t>Covalent Bonds </a:t>
            </a:r>
            <a:r>
              <a:rPr lang="en-US" sz="2800" b="1"/>
              <a:t>– involve </a:t>
            </a:r>
            <a:r>
              <a:rPr lang="en-US" sz="2800" b="1">
                <a:solidFill>
                  <a:srgbClr val="FF0000"/>
                </a:solidFill>
              </a:rPr>
              <a:t>a sharing </a:t>
            </a:r>
            <a:r>
              <a:rPr lang="en-US" sz="2800" b="1"/>
              <a:t>of a pair of valence electrons between atoms.</a:t>
            </a:r>
          </a:p>
        </p:txBody>
      </p:sp>
      <p:sp>
        <p:nvSpPr>
          <p:cNvPr id="38916" name="TextBox 6"/>
          <p:cNvSpPr txBox="1">
            <a:spLocks noChangeArrowheads="1"/>
          </p:cNvSpPr>
          <p:nvPr/>
        </p:nvSpPr>
        <p:spPr bwMode="auto">
          <a:xfrm>
            <a:off x="7226300" y="6429375"/>
            <a:ext cx="193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2pPr>
            <a:lvl3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3pPr>
            <a:lvl4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4pPr>
            <a:lvl5pPr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-107" charset="0"/>
                <a:ea typeface="ＭＳ Ｐゴシック" pitchFamily="-107" charset="-128"/>
              </a:defRPr>
            </a:lvl9pPr>
          </a:lstStyle>
          <a:p>
            <a:r>
              <a:rPr lang="en-US" b="1"/>
              <a:t>Figure. 1.5, p.10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60</TotalTime>
  <Words>753</Words>
  <Application>Microsoft Office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Advantage</vt:lpstr>
      <vt:lpstr>SBI4U  BIOCHEMISTRY</vt:lpstr>
      <vt:lpstr>Slide 2</vt:lpstr>
      <vt:lpstr>Atoms and Elements</vt:lpstr>
      <vt:lpstr>Slide 4</vt:lpstr>
      <vt:lpstr>Radioisotopes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SBI4U  BIOCHEMISTRY</dc:title>
  <dc:creator>Nicole Marie Anthony</dc:creator>
  <cp:lastModifiedBy>Morrison</cp:lastModifiedBy>
  <cp:revision>9</cp:revision>
  <dcterms:created xsi:type="dcterms:W3CDTF">2010-09-14T22:25:01Z</dcterms:created>
  <dcterms:modified xsi:type="dcterms:W3CDTF">2013-08-28T00:05:16Z</dcterms:modified>
</cp:coreProperties>
</file>