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5"/>
  </p:sldMasterIdLst>
  <p:notesMasterIdLst>
    <p:notesMasterId r:id="rId44"/>
  </p:notesMasterIdLst>
  <p:sldIdLst>
    <p:sldId id="256" r:id="rId6"/>
    <p:sldId id="257" r:id="rId7"/>
    <p:sldId id="300" r:id="rId8"/>
    <p:sldId id="301" r:id="rId9"/>
    <p:sldId id="258" r:id="rId10"/>
    <p:sldId id="259" r:id="rId11"/>
    <p:sldId id="260" r:id="rId12"/>
    <p:sldId id="261" r:id="rId13"/>
    <p:sldId id="262" r:id="rId14"/>
    <p:sldId id="302" r:id="rId15"/>
    <p:sldId id="293" r:id="rId16"/>
    <p:sldId id="299" r:id="rId17"/>
    <p:sldId id="263" r:id="rId18"/>
    <p:sldId id="264" r:id="rId19"/>
    <p:sldId id="266" r:id="rId20"/>
    <p:sldId id="265" r:id="rId21"/>
    <p:sldId id="267" r:id="rId22"/>
    <p:sldId id="268" r:id="rId23"/>
    <p:sldId id="269" r:id="rId24"/>
    <p:sldId id="303" r:id="rId25"/>
    <p:sldId id="270" r:id="rId26"/>
    <p:sldId id="295" r:id="rId27"/>
    <p:sldId id="297" r:id="rId28"/>
    <p:sldId id="272" r:id="rId29"/>
    <p:sldId id="273" r:id="rId30"/>
    <p:sldId id="284" r:id="rId31"/>
    <p:sldId id="274" r:id="rId32"/>
    <p:sldId id="285" r:id="rId33"/>
    <p:sldId id="292" r:id="rId34"/>
    <p:sldId id="275" r:id="rId35"/>
    <p:sldId id="288" r:id="rId36"/>
    <p:sldId id="276" r:id="rId37"/>
    <p:sldId id="277" r:id="rId38"/>
    <p:sldId id="289" r:id="rId39"/>
    <p:sldId id="290" r:id="rId40"/>
    <p:sldId id="291" r:id="rId41"/>
    <p:sldId id="286" r:id="rId42"/>
    <p:sldId id="278"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60" autoAdjust="0"/>
  </p:normalViewPr>
  <p:slideViewPr>
    <p:cSldViewPr>
      <p:cViewPr varScale="1">
        <p:scale>
          <a:sx n="68" d="100"/>
          <a:sy n="68" d="100"/>
        </p:scale>
        <p:origin x="-5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63AD81-B7B4-4D95-8021-F18621DF4F9A}" type="slidenum">
              <a:rPr lang="en-US"/>
              <a:pPr>
                <a:defRPr/>
              </a:pPr>
              <a:t>‹#›</a:t>
            </a:fld>
            <a:endParaRPr lang="en-US"/>
          </a:p>
        </p:txBody>
      </p:sp>
    </p:spTree>
    <p:extLst>
      <p:ext uri="{BB962C8B-B14F-4D97-AF65-F5344CB8AC3E}">
        <p14:creationId xmlns:p14="http://schemas.microsoft.com/office/powerpoint/2010/main" val="4121749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15AD77C-29B6-41E1-BE55-5352AAA21D7A}"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874373B-2DA3-488B-8C82-E4E2ED2C9D83}" type="slidenum">
              <a:rPr lang="en-US" smtClean="0"/>
              <a:pPr/>
              <a:t>15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23B4F88-70D5-445C-9DF4-9D1ACB513B32}"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B216613-D5BC-40C4-9245-EB54C18391C9}" type="slidenum">
              <a:rPr lang="en-US" smtClean="0"/>
              <a:pPr/>
              <a:t>17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93FC411-A8CE-44B0-9738-1241550913F8}" type="slidenum">
              <a:rPr lang="en-US" smtClean="0"/>
              <a:pPr/>
              <a:t>18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E34F1E2-5EF2-4CCC-95F3-064EA9C0DAAD}" type="slidenum">
              <a:rPr lang="en-US" smtClean="0"/>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949CC70-8B6A-4AA2-95AA-EA4D7935FE54}"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712F61D-B83F-4AB6-9AE0-0857676F784B}" type="slidenum">
              <a:rPr lang="en-US" smtClean="0"/>
              <a:pPr/>
              <a:t>24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78D0649-7EB7-46B3-BA28-A1DEAEEAC2DD}" type="slidenum">
              <a:rPr lang="en-US" smtClean="0"/>
              <a:pPr/>
              <a:t>25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154EEF4-E318-4C0B-B996-F396FCB5B6BD}" type="slidenum">
              <a:rPr lang="en-US" smtClean="0"/>
              <a:pPr/>
              <a:t>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B7ACFE6-F8E6-43C6-B56E-2C819AA4AC48}" type="slidenum">
              <a:rPr lang="en-US" smtClean="0"/>
              <a:pPr/>
              <a:t>26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1161115-CD86-4491-99B0-2879CCEE9006}" type="slidenum">
              <a:rPr lang="en-US" smtClean="0"/>
              <a:pPr/>
              <a:t>27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649C4BD-13E5-4469-B32B-60DEAEA7AD65}" type="slidenum">
              <a:rPr lang="en-US" smtClean="0"/>
              <a:pPr/>
              <a:t>28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E8ADA75-7BB7-4929-A0B8-3A63A3E76AF7}" type="slidenum">
              <a:rPr lang="en-US" smtClean="0"/>
              <a:pPr/>
              <a:t>30</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AD63C1B-5DA4-4798-A8E5-B5F6D4079537}" type="slidenum">
              <a:rPr lang="en-US" smtClean="0"/>
              <a:pPr/>
              <a:t>32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A5CB0ED-D226-45BD-9F02-27C92C26CC9A}" type="slidenum">
              <a:rPr lang="en-US" smtClean="0"/>
              <a:pPr/>
              <a:t>33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C927050-D4BD-4CD6-BFD2-6DB9DE97852D}" type="slidenum">
              <a:rPr lang="en-US" smtClean="0"/>
              <a:pPr/>
              <a:t>37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7DC6085-FEEE-4CA7-B6DF-1B91CFA3B719}" type="slidenum">
              <a:rPr lang="en-US" smtClean="0"/>
              <a:pPr/>
              <a:t>38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B5449FD-3297-4E79-AC37-A09BC220147C}" type="slidenum">
              <a:rPr lang="en-US" smtClean="0"/>
              <a:pPr/>
              <a:t>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8E97D39-4393-4175-A21D-B9D5B9600F30}" type="slidenum">
              <a:rPr lang="en-US" smtClean="0"/>
              <a:pPr/>
              <a:t>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1F7270C-8746-470D-8341-5C3E3544D8A1}" type="slidenum">
              <a:rPr lang="en-US" smtClean="0"/>
              <a:pPr/>
              <a:t>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670E276-E3C4-4A56-B98A-103E3F5B930E}" type="slidenum">
              <a:rPr lang="en-US" smtClean="0"/>
              <a:pPr/>
              <a:t>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5287BF4-5FCE-4A4F-BF7B-BA33D5E25954}" type="slidenum">
              <a:rPr lang="en-US" smtClean="0"/>
              <a:pPr/>
              <a:t>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5B58955-D4EE-4BF5-8679-669B6D823C4E}" type="slidenum">
              <a:rPr lang="en-US" smtClean="0"/>
              <a:pPr/>
              <a:t>13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41A8258-A817-4AE0-A69C-A2BC3AA34544}" type="slidenum">
              <a:rPr lang="en-US" smtClean="0"/>
              <a:pPr/>
              <a:t>14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929CB2-E177-4CEA-826C-9F938DF48E76}" type="slidenum">
              <a:rPr lang="en-US"/>
              <a:pPr>
                <a:defRPr/>
              </a:pPr>
              <a:t>‹#›</a:t>
            </a:fld>
            <a:endParaRPr lang="en-US"/>
          </a:p>
        </p:txBody>
      </p:sp>
    </p:spTree>
  </p:cSld>
  <p:clrMapOvr>
    <a:masterClrMapping/>
  </p:clrMapOvr>
  <p:transition spd="med">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004E2-27F7-4774-9661-E406AF5E1A70}" type="slidenum">
              <a:rPr lang="en-US"/>
              <a:pPr>
                <a:defRPr/>
              </a:pPr>
              <a:t>‹#›</a:t>
            </a:fld>
            <a:endParaRPr lang="en-US"/>
          </a:p>
        </p:txBody>
      </p:sp>
    </p:spTree>
  </p:cSld>
  <p:clrMapOvr>
    <a:masterClrMapping/>
  </p:clrMapOvr>
  <p:transition spd="med">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F6EDDD-D334-4DAD-B112-6E21B7E2813E}" type="slidenum">
              <a:rPr lang="en-US"/>
              <a:pPr>
                <a:defRPr/>
              </a:pPr>
              <a:t>‹#›</a:t>
            </a:fld>
            <a:endParaRPr lang="en-US"/>
          </a:p>
        </p:txBody>
      </p:sp>
    </p:spTree>
  </p:cSld>
  <p:clrMapOvr>
    <a:masterClrMapping/>
  </p:clrMapOvr>
  <p:transition spd="med">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6AA759-363C-4A9E-AD4C-0DB3D465B1D4}" type="slidenum">
              <a:rPr lang="en-US"/>
              <a:pPr>
                <a:defRPr/>
              </a:pPr>
              <a:t>‹#›</a:t>
            </a:fld>
            <a:endParaRPr lang="en-US"/>
          </a:p>
        </p:txBody>
      </p:sp>
    </p:spTree>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125EEB-FE30-4C69-96D8-B3C736E501E8}" type="slidenum">
              <a:rPr lang="en-US"/>
              <a:pPr>
                <a:defRPr/>
              </a:pPr>
              <a:t>‹#›</a:t>
            </a:fld>
            <a:endParaRPr lang="en-US"/>
          </a:p>
        </p:txBody>
      </p:sp>
    </p:spTree>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C0791A-E997-49D9-882A-E568D6BDBBB5}" type="slidenum">
              <a:rPr lang="en-US"/>
              <a:pPr>
                <a:defRPr/>
              </a:pPr>
              <a:t>‹#›</a:t>
            </a:fld>
            <a:endParaRPr lang="en-US"/>
          </a:p>
        </p:txBody>
      </p:sp>
    </p:spTree>
  </p:cSld>
  <p:clrMapOvr>
    <a:masterClrMapping/>
  </p:clrMapOvr>
  <p:transition spd="med">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4279D4-5378-460B-9982-9F722BCFB422}" type="slidenum">
              <a:rPr lang="en-US"/>
              <a:pPr>
                <a:defRPr/>
              </a:pPr>
              <a:t>‹#›</a:t>
            </a:fld>
            <a:endParaRPr lang="en-US"/>
          </a:p>
        </p:txBody>
      </p:sp>
    </p:spTree>
  </p:cSld>
  <p:clrMapOvr>
    <a:masterClrMapping/>
  </p:clrMapOvr>
  <p:transition spd="med">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477562-E705-4A79-90BA-E4410FFB31E1}" type="slidenum">
              <a:rPr lang="en-US"/>
              <a:pPr>
                <a:defRPr/>
              </a:pPr>
              <a:t>‹#›</a:t>
            </a:fld>
            <a:endParaRPr lang="en-US"/>
          </a:p>
        </p:txBody>
      </p:sp>
    </p:spTree>
  </p:cSld>
  <p:clrMapOvr>
    <a:masterClrMapping/>
  </p:clrMapOvr>
  <p:transition spd="med">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DFCC59-D4FE-472F-821E-34CCB13B5510}" type="slidenum">
              <a:rPr lang="en-US"/>
              <a:pPr>
                <a:defRPr/>
              </a:pPr>
              <a:t>‹#›</a:t>
            </a:fld>
            <a:endParaRPr lang="en-US"/>
          </a:p>
        </p:txBody>
      </p:sp>
    </p:spTree>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11B602-7765-4478-B930-BA5F67F6AD03}" type="slidenum">
              <a:rPr lang="en-US"/>
              <a:pPr>
                <a:defRPr/>
              </a:pPr>
              <a:t>‹#›</a:t>
            </a:fld>
            <a:endParaRPr lang="en-US"/>
          </a:p>
        </p:txBody>
      </p:sp>
    </p:spTree>
  </p:cSld>
  <p:clrMapOvr>
    <a:masterClrMapping/>
  </p:clrMapOvr>
  <p:transition spd="med">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AE2A9F-C5BF-4CF1-AB5B-4F896A698140}" type="slidenum">
              <a:rPr lang="en-US"/>
              <a:pPr>
                <a:defRPr/>
              </a:pPr>
              <a:t>‹#›</a:t>
            </a:fld>
            <a:endParaRPr lang="en-US"/>
          </a:p>
        </p:txBody>
      </p:sp>
    </p:spTree>
  </p:cSld>
  <p:clrMapOvr>
    <a:masterClrMapping/>
  </p:clrMapOvr>
  <p:transition spd="med">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0E72E-8FA6-464A-BA6E-E4F87BAB76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med">
    <p:zoom dir="in"/>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ideo" Target="http://www.mccsc.edu/~nrapp/chemistrypowerpoint/02M05VD1.avi" TargetMode="External"/><Relationship Id="rId5" Type="http://schemas.openxmlformats.org/officeDocument/2006/relationships/image" Target="../media/image6.png"/><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chemicalelements.com/elements/te.html" TargetMode="External"/><Relationship Id="rId3" Type="http://schemas.openxmlformats.org/officeDocument/2006/relationships/hyperlink" Target="http://www.chemicalelements.com/elements/b.html" TargetMode="External"/><Relationship Id="rId7" Type="http://schemas.openxmlformats.org/officeDocument/2006/relationships/hyperlink" Target="http://www.chemicalelements.com/elements/sb.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hemicalelements.com/elements/as.html" TargetMode="External"/><Relationship Id="rId5" Type="http://schemas.openxmlformats.org/officeDocument/2006/relationships/hyperlink" Target="http://www.chemicalelements.com/elements/ge.html" TargetMode="External"/><Relationship Id="rId4" Type="http://schemas.openxmlformats.org/officeDocument/2006/relationships/hyperlink" Target="http://www.chemicalelements.com/elements/si.html" TargetMode="External"/><Relationship Id="rId9" Type="http://schemas.openxmlformats.org/officeDocument/2006/relationships/hyperlink" Target="http://www.chemicalelements.com/elements/po.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ideo" Target="http://www.mccsc.edu/~nrapp/chemistrypowerpoint/03M10VD1.avi" TargetMode="External"/><Relationship Id="rId5" Type="http://schemas.openxmlformats.org/officeDocument/2006/relationships/image" Target="../media/image11.png"/><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www.mccsc.edu/~nrapp/chemistrypowerpoint/groups.avi"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n.wikipedia.org/wiki/Oxid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eocities.com/CapeCanaveral/Lab/4097/chem/chap4/periodictrend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unit5.org/christjs/periodtablequest.doc" TargetMode="External"/><Relationship Id="rId5" Type="http://schemas.openxmlformats.org/officeDocument/2006/relationships/hyperlink" Target="http://www.mwiseman.com/courses/common/notes/atom/PeriodicTable1.pdf" TargetMode="External"/><Relationship Id="rId4" Type="http://schemas.openxmlformats.org/officeDocument/2006/relationships/hyperlink" Target="http://www.sciencegeek.net/Chemistry/taters/Unit2PeriodicTrends.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www.mccsc.edu/~nrapp/chemistrypowerpoint/periods.avi"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chemicalelements.com/elements/fr.html" TargetMode="External"/><Relationship Id="rId3" Type="http://schemas.openxmlformats.org/officeDocument/2006/relationships/hyperlink" Target="http://www.chemicalelements.com/elements/li.html" TargetMode="External"/><Relationship Id="rId7" Type="http://schemas.openxmlformats.org/officeDocument/2006/relationships/hyperlink" Target="http://www.chemicalelements.com/elements/c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hemicalelements.com/elements/rb.html" TargetMode="External"/><Relationship Id="rId5" Type="http://schemas.openxmlformats.org/officeDocument/2006/relationships/hyperlink" Target="http://www.chemicalelements.com/elements/k.html" TargetMode="External"/><Relationship Id="rId4" Type="http://schemas.openxmlformats.org/officeDocument/2006/relationships/hyperlink" Target="http://www.chemicalelements.com/elements/na.html" TargetMode="External"/><Relationship Id="rId9"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chemicalelements.com/elements/ra.html" TargetMode="External"/><Relationship Id="rId3" Type="http://schemas.openxmlformats.org/officeDocument/2006/relationships/hyperlink" Target="http://www.chemicalelements.com/elements/be.html" TargetMode="External"/><Relationship Id="rId7" Type="http://schemas.openxmlformats.org/officeDocument/2006/relationships/hyperlink" Target="http://www.chemicalelements.com/elements/ba.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chemicalelements.com/elements/sr.html" TargetMode="External"/><Relationship Id="rId5" Type="http://schemas.openxmlformats.org/officeDocument/2006/relationships/hyperlink" Target="http://www.chemicalelements.com/elements/ca.html" TargetMode="External"/><Relationship Id="rId4" Type="http://schemas.openxmlformats.org/officeDocument/2006/relationships/hyperlink" Target="http://www.chemicalelements.com/elements/mg.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692150"/>
            <a:ext cx="7988300" cy="908050"/>
          </a:xfrm>
        </p:spPr>
        <p:txBody>
          <a:bodyPr rtlCol="0">
            <a:normAutofit fontScale="90000"/>
          </a:bodyPr>
          <a:lstStyle/>
          <a:p>
            <a:pPr eaLnBrk="1" fontAlgn="auto" hangingPunct="1">
              <a:spcAft>
                <a:spcPts val="0"/>
              </a:spcAft>
              <a:defRPr/>
            </a:pPr>
            <a:r>
              <a:rPr lang="en-US" sz="3600" dirty="0" smtClean="0"/>
              <a:t>Periodic Table </a:t>
            </a:r>
            <a:br>
              <a:rPr lang="en-US" sz="3600" dirty="0" smtClean="0"/>
            </a:br>
            <a:endParaRPr lang="en-US" sz="3600" dirty="0" smtClean="0"/>
          </a:p>
        </p:txBody>
      </p:sp>
      <p:pic>
        <p:nvPicPr>
          <p:cNvPr id="2056" name="Picture 8" descr="smi0015l"/>
          <p:cNvPicPr>
            <a:picLocks noChangeAspect="1" noChangeArrowheads="1"/>
          </p:cNvPicPr>
          <p:nvPr/>
        </p:nvPicPr>
        <p:blipFill>
          <a:blip r:embed="rId3"/>
          <a:srcRect/>
          <a:stretch>
            <a:fillRect/>
          </a:stretch>
        </p:blipFill>
        <p:spPr bwMode="auto">
          <a:xfrm>
            <a:off x="1331913" y="692150"/>
            <a:ext cx="6913562" cy="52705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05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1" nodeType="click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ppt_x"/>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p:cNvPicPr>
            <a:picLocks noChangeArrowheads="1"/>
          </p:cNvPicPr>
          <p:nvPr/>
        </p:nvPicPr>
        <p:blipFill>
          <a:blip r:embed="rId3"/>
          <a:srcRect/>
          <a:stretch>
            <a:fillRect/>
          </a:stretch>
        </p:blipFill>
        <p:spPr bwMode="auto">
          <a:xfrm>
            <a:off x="4271963" y="1631950"/>
            <a:ext cx="2543175" cy="2781300"/>
          </a:xfrm>
          <a:prstGeom prst="rect">
            <a:avLst/>
          </a:prstGeom>
          <a:noFill/>
          <a:ln w="12700">
            <a:solidFill>
              <a:schemeClr val="tx1"/>
            </a:solidFill>
            <a:miter lim="800000"/>
            <a:headEnd/>
            <a:tailEnd/>
          </a:ln>
          <a:effectLst>
            <a:outerShdw dist="107763" dir="2700000" algn="ctr" rotWithShape="0">
              <a:schemeClr val="bg2"/>
            </a:outerShdw>
          </a:effectLst>
        </p:spPr>
      </p:pic>
      <p:pic>
        <p:nvPicPr>
          <p:cNvPr id="86021" name="Picture 5"/>
          <p:cNvPicPr>
            <a:picLocks noChangeArrowheads="1"/>
          </p:cNvPicPr>
          <p:nvPr/>
        </p:nvPicPr>
        <p:blipFill>
          <a:blip r:embed="rId4"/>
          <a:srcRect/>
          <a:stretch>
            <a:fillRect/>
          </a:stretch>
        </p:blipFill>
        <p:spPr bwMode="auto">
          <a:xfrm>
            <a:off x="6162675" y="4146550"/>
            <a:ext cx="2254250" cy="2171700"/>
          </a:xfrm>
          <a:prstGeom prst="rect">
            <a:avLst/>
          </a:prstGeom>
          <a:noFill/>
          <a:ln w="12700">
            <a:solidFill>
              <a:schemeClr val="tx1"/>
            </a:solidFill>
            <a:miter lim="800000"/>
            <a:headEnd/>
            <a:tailEnd/>
          </a:ln>
          <a:effectLst>
            <a:outerShdw dist="107763" dir="2700000" algn="ctr" rotWithShape="0">
              <a:schemeClr val="bg2"/>
            </a:outerShdw>
          </a:effectLst>
        </p:spPr>
      </p:pic>
      <p:sp>
        <p:nvSpPr>
          <p:cNvPr id="86022" name="Rectangle 6"/>
          <p:cNvSpPr>
            <a:spLocks noChangeArrowheads="1"/>
          </p:cNvSpPr>
          <p:nvPr/>
        </p:nvSpPr>
        <p:spPr bwMode="auto">
          <a:xfrm>
            <a:off x="6913563" y="1930400"/>
            <a:ext cx="1590675" cy="406400"/>
          </a:xfrm>
          <a:prstGeom prst="rect">
            <a:avLst/>
          </a:prstGeom>
          <a:noFill/>
          <a:ln w="12700">
            <a:noFill/>
            <a:miter lim="800000"/>
            <a:headEnd/>
            <a:tailEnd/>
          </a:ln>
          <a:effectLst/>
        </p:spPr>
        <p:txBody>
          <a:bodyPr wrap="none" lIns="90487" tIns="44450" rIns="90487" bIns="44450">
            <a:spAutoFit/>
          </a:bodyPr>
          <a:lstStyle/>
          <a:p>
            <a:pPr>
              <a:defRPr/>
            </a:pPr>
            <a:r>
              <a:rPr lang="en-US" sz="2000" b="1">
                <a:effectLst>
                  <a:outerShdw blurRad="38100" dist="38100" dir="2700000" algn="tl">
                    <a:srgbClr val="C0C0C0"/>
                  </a:outerShdw>
                </a:effectLst>
              </a:rPr>
              <a:t>Magnesium</a:t>
            </a:r>
          </a:p>
        </p:txBody>
      </p:sp>
      <p:sp>
        <p:nvSpPr>
          <p:cNvPr id="86023" name="Rectangle 7"/>
          <p:cNvSpPr>
            <a:spLocks noChangeArrowheads="1"/>
          </p:cNvSpPr>
          <p:nvPr/>
        </p:nvSpPr>
        <p:spPr bwMode="auto">
          <a:xfrm>
            <a:off x="4398963" y="5076825"/>
            <a:ext cx="1701800" cy="711200"/>
          </a:xfrm>
          <a:prstGeom prst="rect">
            <a:avLst/>
          </a:prstGeom>
          <a:noFill/>
          <a:ln w="12700">
            <a:noFill/>
            <a:miter lim="800000"/>
            <a:headEnd/>
            <a:tailEnd/>
          </a:ln>
          <a:effectLst/>
        </p:spPr>
        <p:txBody>
          <a:bodyPr lIns="90487" tIns="44450" rIns="90487" bIns="44450">
            <a:spAutoFit/>
          </a:bodyPr>
          <a:lstStyle/>
          <a:p>
            <a:pPr>
              <a:defRPr/>
            </a:pPr>
            <a:r>
              <a:rPr lang="en-US" sz="2000" b="1">
                <a:effectLst>
                  <a:outerShdw blurRad="38100" dist="38100" dir="2700000" algn="tl">
                    <a:srgbClr val="C0C0C0"/>
                  </a:outerShdw>
                </a:effectLst>
              </a:rPr>
              <a:t>Magnesium oxide</a:t>
            </a:r>
          </a:p>
        </p:txBody>
      </p:sp>
      <p:pic>
        <p:nvPicPr>
          <p:cNvPr id="86024" name="02M05VD1.avi">
            <a:hlinkClick r:id="" action="ppaction://media"/>
          </p:cNvPr>
          <p:cNvPicPr>
            <a:picLocks noRot="1" noChangeAspect="1" noChangeArrowheads="1"/>
          </p:cNvPicPr>
          <p:nvPr>
            <a:videoFile r:link="rId1"/>
          </p:nvPr>
        </p:nvPicPr>
        <p:blipFill>
          <a:blip r:embed="rId5"/>
          <a:srcRect/>
          <a:stretch>
            <a:fillRect/>
          </a:stretch>
        </p:blipFill>
        <p:spPr bwMode="auto">
          <a:xfrm>
            <a:off x="304800" y="1066800"/>
            <a:ext cx="3509963" cy="55626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restart="whenNotActive" fill="hold" evtFilter="cancelBubble" nodeType="interactiveSeq">
                <p:stCondLst>
                  <p:cond evt="onClick" delay="0">
                    <p:tgtEl>
                      <p:spTgt spid="8602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6024"/>
                                        </p:tgtEl>
                                      </p:cBhvr>
                                    </p:cmd>
                                  </p:childTnLst>
                                </p:cTn>
                              </p:par>
                            </p:childTnLst>
                          </p:cTn>
                        </p:par>
                      </p:childTnLst>
                    </p:cTn>
                  </p:par>
                </p:childTnLst>
              </p:cTn>
              <p:nextCondLst>
                <p:cond evt="onClick" delay="0">
                  <p:tgtEl>
                    <p:spTgt spid="86024"/>
                  </p:tgtEl>
                </p:cond>
              </p:nextCondLst>
            </p:seq>
            <p:video>
              <p:cMediaNode>
                <p:cTn id="7" fill="hold" display="0">
                  <p:stCondLst>
                    <p:cond delay="indefinite"/>
                  </p:stCondLst>
                  <p:endCondLst>
                    <p:cond evt="onNext" delay="0">
                      <p:tgtEl>
                        <p:sldTgt/>
                      </p:tgtEl>
                    </p:cond>
                    <p:cond evt="onPrev" delay="0">
                      <p:tgtEl>
                        <p:sldTgt/>
                      </p:tgtEl>
                    </p:cond>
                  </p:endCondLst>
                </p:cTn>
                <p:tgtEl>
                  <p:spTgt spid="8602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smtClean="0"/>
              <a:t>Group 3-12 Transition metals</a:t>
            </a:r>
          </a:p>
        </p:txBody>
      </p:sp>
      <p:sp>
        <p:nvSpPr>
          <p:cNvPr id="13315" name="Rectangle 3"/>
          <p:cNvSpPr>
            <a:spLocks noGrp="1"/>
          </p:cNvSpPr>
          <p:nvPr>
            <p:ph type="body" idx="1"/>
          </p:nvPr>
        </p:nvSpPr>
        <p:spPr>
          <a:xfrm>
            <a:off x="457200" y="1600200"/>
            <a:ext cx="3538538" cy="4525963"/>
          </a:xfrm>
        </p:spPr>
        <p:txBody>
          <a:bodyPr/>
          <a:lstStyle/>
          <a:p>
            <a:pPr>
              <a:lnSpc>
                <a:spcPct val="80000"/>
              </a:lnSpc>
            </a:pPr>
            <a:r>
              <a:rPr lang="en-US" sz="2800" smtClean="0"/>
              <a:t>Sc </a:t>
            </a:r>
            <a:r>
              <a:rPr lang="en-US" sz="2800" smtClean="0">
                <a:sym typeface="Wingdings" pitchFamily="2" charset="2"/>
              </a:rPr>
              <a:t></a:t>
            </a:r>
            <a:r>
              <a:rPr lang="en-US" sz="2800" smtClean="0"/>
              <a:t>3,	</a:t>
            </a:r>
          </a:p>
          <a:p>
            <a:pPr>
              <a:lnSpc>
                <a:spcPct val="80000"/>
              </a:lnSpc>
            </a:pPr>
            <a:r>
              <a:rPr lang="en-US" sz="2800" smtClean="0"/>
              <a:t>Ti </a:t>
            </a:r>
            <a:r>
              <a:rPr lang="en-US" sz="2800" smtClean="0">
                <a:sym typeface="Wingdings" pitchFamily="2" charset="2"/>
              </a:rPr>
              <a:t></a:t>
            </a:r>
            <a:r>
              <a:rPr lang="en-US" sz="2800" smtClean="0"/>
              <a:t>3,4</a:t>
            </a:r>
          </a:p>
          <a:p>
            <a:pPr>
              <a:lnSpc>
                <a:spcPct val="80000"/>
              </a:lnSpc>
            </a:pPr>
            <a:r>
              <a:rPr lang="en-US" sz="2800" smtClean="0"/>
              <a:t>V</a:t>
            </a:r>
            <a:r>
              <a:rPr lang="en-US" sz="2800" smtClean="0">
                <a:sym typeface="Wingdings" pitchFamily="2" charset="2"/>
              </a:rPr>
              <a:t></a:t>
            </a:r>
            <a:r>
              <a:rPr lang="en-US" sz="2800" smtClean="0"/>
              <a:t>2, 3, 4, 5</a:t>
            </a:r>
          </a:p>
          <a:p>
            <a:pPr>
              <a:lnSpc>
                <a:spcPct val="80000"/>
              </a:lnSpc>
            </a:pPr>
            <a:r>
              <a:rPr lang="en-US" sz="2800" smtClean="0"/>
              <a:t>Cr</a:t>
            </a:r>
            <a:r>
              <a:rPr lang="en-US" sz="2800" smtClean="0">
                <a:sym typeface="Wingdings" pitchFamily="2" charset="2"/>
              </a:rPr>
              <a:t></a:t>
            </a:r>
            <a:r>
              <a:rPr lang="en-US" sz="2800" smtClean="0"/>
              <a:t>2, 3, 4, 6</a:t>
            </a:r>
          </a:p>
          <a:p>
            <a:pPr>
              <a:lnSpc>
                <a:spcPct val="80000"/>
              </a:lnSpc>
            </a:pPr>
            <a:r>
              <a:rPr lang="en-US" sz="2800" smtClean="0"/>
              <a:t>Mn</a:t>
            </a:r>
            <a:r>
              <a:rPr lang="en-US" sz="2800" smtClean="0">
                <a:sym typeface="Wingdings" pitchFamily="2" charset="2"/>
              </a:rPr>
              <a:t></a:t>
            </a:r>
            <a:r>
              <a:rPr lang="en-US" sz="2800" smtClean="0"/>
              <a:t> 2, 3,4, 6, 7</a:t>
            </a:r>
          </a:p>
          <a:p>
            <a:pPr>
              <a:lnSpc>
                <a:spcPct val="80000"/>
              </a:lnSpc>
            </a:pPr>
            <a:r>
              <a:rPr lang="en-US" sz="2800" smtClean="0"/>
              <a:t>Fe </a:t>
            </a:r>
            <a:r>
              <a:rPr lang="en-US" sz="2800" smtClean="0">
                <a:sym typeface="Wingdings" pitchFamily="2" charset="2"/>
              </a:rPr>
              <a:t></a:t>
            </a:r>
            <a:r>
              <a:rPr lang="en-US" sz="2800" smtClean="0"/>
              <a:t>2, 3</a:t>
            </a:r>
          </a:p>
          <a:p>
            <a:pPr>
              <a:lnSpc>
                <a:spcPct val="80000"/>
              </a:lnSpc>
            </a:pPr>
            <a:r>
              <a:rPr lang="en-US" sz="2800" smtClean="0"/>
              <a:t>Co </a:t>
            </a:r>
            <a:r>
              <a:rPr lang="en-US" sz="2800" smtClean="0">
                <a:sym typeface="Wingdings" pitchFamily="2" charset="2"/>
              </a:rPr>
              <a:t> </a:t>
            </a:r>
            <a:r>
              <a:rPr lang="en-US" sz="2800" smtClean="0"/>
              <a:t>2, 3	</a:t>
            </a:r>
          </a:p>
          <a:p>
            <a:pPr>
              <a:lnSpc>
                <a:spcPct val="80000"/>
              </a:lnSpc>
            </a:pPr>
            <a:r>
              <a:rPr lang="en-US" sz="2800" smtClean="0"/>
              <a:t>Ni </a:t>
            </a:r>
            <a:r>
              <a:rPr lang="en-US" sz="2800" smtClean="0">
                <a:sym typeface="Wingdings" pitchFamily="2" charset="2"/>
              </a:rPr>
              <a:t></a:t>
            </a:r>
            <a:r>
              <a:rPr lang="en-US" sz="2800" smtClean="0"/>
              <a:t>2	</a:t>
            </a:r>
          </a:p>
          <a:p>
            <a:pPr>
              <a:lnSpc>
                <a:spcPct val="80000"/>
              </a:lnSpc>
            </a:pPr>
            <a:r>
              <a:rPr lang="en-US" sz="2800" smtClean="0"/>
              <a:t>Cu </a:t>
            </a:r>
            <a:r>
              <a:rPr lang="en-US" sz="2800" smtClean="0">
                <a:sym typeface="Wingdings" pitchFamily="2" charset="2"/>
              </a:rPr>
              <a:t></a:t>
            </a:r>
            <a:r>
              <a:rPr lang="en-US" sz="2800" smtClean="0"/>
              <a:t>1, 2</a:t>
            </a:r>
          </a:p>
          <a:p>
            <a:pPr>
              <a:lnSpc>
                <a:spcPct val="80000"/>
              </a:lnSpc>
            </a:pPr>
            <a:r>
              <a:rPr lang="en-US" sz="2800" smtClean="0"/>
              <a:t>Zn </a:t>
            </a:r>
            <a:r>
              <a:rPr lang="en-US" sz="2800" smtClean="0">
                <a:sym typeface="Wingdings" pitchFamily="2" charset="2"/>
              </a:rPr>
              <a:t></a:t>
            </a:r>
            <a:r>
              <a:rPr lang="en-US" sz="2800" smtClean="0"/>
              <a:t>2</a:t>
            </a:r>
          </a:p>
        </p:txBody>
      </p:sp>
      <p:sp>
        <p:nvSpPr>
          <p:cNvPr id="71684" name="Rectangle 4"/>
          <p:cNvSpPr>
            <a:spLocks/>
          </p:cNvSpPr>
          <p:nvPr/>
        </p:nvSpPr>
        <p:spPr bwMode="auto">
          <a:xfrm>
            <a:off x="3995738" y="1773238"/>
            <a:ext cx="4321175" cy="4525962"/>
          </a:xfrm>
          <a:prstGeom prst="rect">
            <a:avLst/>
          </a:prstGeom>
          <a:noFill/>
          <a:ln w="9525">
            <a:noFill/>
            <a:miter lim="800000"/>
            <a:headEnd/>
            <a:tailEnd/>
          </a:ln>
        </p:spPr>
        <p:txBody>
          <a:bodyPr/>
          <a:lstStyle/>
          <a:p>
            <a:pPr marL="342900" indent="-342900">
              <a:spcBef>
                <a:spcPct val="20000"/>
              </a:spcBef>
              <a:buFont typeface="Arial" charset="0"/>
              <a:buChar char="•"/>
            </a:pPr>
            <a:r>
              <a:rPr lang="en-GB" sz="3200">
                <a:latin typeface="Calibri" pitchFamily="34" charset="0"/>
              </a:rPr>
              <a:t>Form </a:t>
            </a:r>
            <a:r>
              <a:rPr lang="en-GB" sz="3200">
                <a:solidFill>
                  <a:srgbClr val="FFFF00"/>
                </a:solidFill>
                <a:latin typeface="Calibri" pitchFamily="34" charset="0"/>
              </a:rPr>
              <a:t>c</a:t>
            </a:r>
            <a:r>
              <a:rPr lang="en-GB" sz="3200">
                <a:solidFill>
                  <a:srgbClr val="66FF33"/>
                </a:solidFill>
                <a:latin typeface="Calibri" pitchFamily="34" charset="0"/>
              </a:rPr>
              <a:t>o</a:t>
            </a:r>
            <a:r>
              <a:rPr lang="en-GB" sz="3200">
                <a:solidFill>
                  <a:srgbClr val="FF0000"/>
                </a:solidFill>
                <a:latin typeface="Calibri" pitchFamily="34" charset="0"/>
              </a:rPr>
              <a:t>l</a:t>
            </a:r>
            <a:r>
              <a:rPr lang="en-GB" sz="3200">
                <a:solidFill>
                  <a:srgbClr val="FFFF00"/>
                </a:solidFill>
                <a:latin typeface="Calibri" pitchFamily="34" charset="0"/>
              </a:rPr>
              <a:t>o</a:t>
            </a:r>
            <a:r>
              <a:rPr lang="en-GB" sz="3200">
                <a:solidFill>
                  <a:schemeClr val="accent1"/>
                </a:solidFill>
                <a:latin typeface="Calibri" pitchFamily="34" charset="0"/>
              </a:rPr>
              <a:t>u</a:t>
            </a:r>
            <a:r>
              <a:rPr lang="en-GB" sz="3200">
                <a:solidFill>
                  <a:srgbClr val="FF0000"/>
                </a:solidFill>
                <a:latin typeface="Calibri" pitchFamily="34" charset="0"/>
              </a:rPr>
              <a:t>r</a:t>
            </a:r>
            <a:r>
              <a:rPr lang="en-GB" sz="3200">
                <a:solidFill>
                  <a:srgbClr val="66FF33"/>
                </a:solidFill>
                <a:latin typeface="Calibri" pitchFamily="34" charset="0"/>
              </a:rPr>
              <a:t>e</a:t>
            </a:r>
            <a:r>
              <a:rPr lang="en-GB" sz="3200">
                <a:solidFill>
                  <a:schemeClr val="accent1"/>
                </a:solidFill>
                <a:latin typeface="Calibri" pitchFamily="34" charset="0"/>
              </a:rPr>
              <a:t>d</a:t>
            </a:r>
            <a:r>
              <a:rPr lang="en-GB" sz="3200">
                <a:latin typeface="Calibri" pitchFamily="34" charset="0"/>
              </a:rPr>
              <a:t> ions</a:t>
            </a:r>
          </a:p>
          <a:p>
            <a:pPr marL="342900" indent="-342900">
              <a:spcBef>
                <a:spcPct val="20000"/>
              </a:spcBef>
              <a:buFont typeface="Arial" charset="0"/>
              <a:buChar char="•"/>
            </a:pPr>
            <a:r>
              <a:rPr lang="en-GB" sz="3200">
                <a:latin typeface="Calibri" pitchFamily="34" charset="0"/>
              </a:rPr>
              <a:t>Form complexes</a:t>
            </a:r>
          </a:p>
          <a:p>
            <a:pPr marL="342900" indent="-342900">
              <a:spcBef>
                <a:spcPct val="20000"/>
              </a:spcBef>
              <a:buFont typeface="Arial" charset="0"/>
              <a:buChar char="•"/>
            </a:pPr>
            <a:r>
              <a:rPr lang="en-GB" sz="3200">
                <a:latin typeface="Calibri" pitchFamily="34" charset="0"/>
              </a:rPr>
              <a:t>Have variable valency</a:t>
            </a:r>
          </a:p>
          <a:p>
            <a:pPr marL="342900" indent="-342900">
              <a:spcBef>
                <a:spcPct val="20000"/>
              </a:spcBef>
              <a:buFont typeface="Arial" charset="0"/>
              <a:buChar char="•"/>
            </a:pPr>
            <a:r>
              <a:rPr lang="en-GB" sz="3200">
                <a:latin typeface="Calibri" pitchFamily="34" charset="0"/>
              </a:rPr>
              <a:t>Show catalytic activity</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 calcmode="lin" valueType="num">
                                      <p:cBhvr additive="base">
                                        <p:cTn id="7" dur="500" fill="hold"/>
                                        <p:tgtEl>
                                          <p:spTgt spid="7168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68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1684">
                                            <p:txEl>
                                              <p:pRg st="1" end="1"/>
                                            </p:txEl>
                                          </p:spTgt>
                                        </p:tgtEl>
                                        <p:attrNameLst>
                                          <p:attrName>style.visibility</p:attrName>
                                        </p:attrNameLst>
                                      </p:cBhvr>
                                      <p:to>
                                        <p:strVal val="visible"/>
                                      </p:to>
                                    </p:set>
                                    <p:anim calcmode="lin" valueType="num">
                                      <p:cBhvr additive="base">
                                        <p:cTn id="13" dur="500" fill="hold"/>
                                        <p:tgtEl>
                                          <p:spTgt spid="7168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68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1684">
                                            <p:txEl>
                                              <p:pRg st="2" end="2"/>
                                            </p:txEl>
                                          </p:spTgt>
                                        </p:tgtEl>
                                        <p:attrNameLst>
                                          <p:attrName>style.visibility</p:attrName>
                                        </p:attrNameLst>
                                      </p:cBhvr>
                                      <p:to>
                                        <p:strVal val="visible"/>
                                      </p:to>
                                    </p:set>
                                    <p:anim calcmode="lin" valueType="num">
                                      <p:cBhvr additive="base">
                                        <p:cTn id="19" dur="500" fill="hold"/>
                                        <p:tgtEl>
                                          <p:spTgt spid="7168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68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71684">
                                            <p:txEl>
                                              <p:pRg st="3" end="3"/>
                                            </p:txEl>
                                          </p:spTgt>
                                        </p:tgtEl>
                                        <p:attrNameLst>
                                          <p:attrName>style.visibility</p:attrName>
                                        </p:attrNameLst>
                                      </p:cBhvr>
                                      <p:to>
                                        <p:strVal val="visible"/>
                                      </p:to>
                                    </p:set>
                                    <p:anim calcmode="lin" valueType="num">
                                      <p:cBhvr additive="base">
                                        <p:cTn id="25" dur="500" fill="hold"/>
                                        <p:tgtEl>
                                          <p:spTgt spid="7168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68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457200" y="274638"/>
            <a:ext cx="8229600" cy="815975"/>
          </a:xfrm>
          <a:effectLst>
            <a:outerShdw dist="35921" dir="2700000" algn="ctr" rotWithShape="0">
              <a:schemeClr val="tx1"/>
            </a:outerShdw>
          </a:effectLst>
        </p:spPr>
        <p:txBody>
          <a:bodyPr lIns="90487" tIns="44450" rIns="90487" bIns="44450"/>
          <a:lstStyle/>
          <a:p>
            <a:pPr>
              <a:defRPr/>
            </a:pPr>
            <a:r>
              <a:rPr lang="en-US" sz="6000" smtClean="0">
                <a:solidFill>
                  <a:srgbClr val="EF9100"/>
                </a:solidFill>
                <a:effectLst>
                  <a:outerShdw blurRad="38100" dist="38100" dir="2700000" algn="tl">
                    <a:srgbClr val="C0C0C0"/>
                  </a:outerShdw>
                </a:effectLst>
                <a:latin typeface="Comic Sans MS" pitchFamily="66" charset="0"/>
              </a:rPr>
              <a:t>Transition Elements</a:t>
            </a:r>
            <a:endParaRPr lang="en-US" sz="6000" smtClean="0">
              <a:solidFill>
                <a:srgbClr val="EF9100"/>
              </a:solidFill>
              <a:effectLst>
                <a:outerShdw blurRad="38100" dist="38100" dir="2700000" algn="tl">
                  <a:srgbClr val="C0C0C0"/>
                </a:outerShdw>
              </a:effectLst>
            </a:endParaRPr>
          </a:p>
        </p:txBody>
      </p:sp>
      <p:sp>
        <p:nvSpPr>
          <p:cNvPr id="82947" name="Rectangle 3"/>
          <p:cNvSpPr>
            <a:spLocks noGrp="1"/>
          </p:cNvSpPr>
          <p:nvPr>
            <p:ph type="body" idx="1"/>
          </p:nvPr>
        </p:nvSpPr>
        <p:spPr>
          <a:xfrm>
            <a:off x="330200" y="5043488"/>
            <a:ext cx="4343400" cy="411162"/>
          </a:xfrm>
        </p:spPr>
        <p:txBody>
          <a:bodyPr lIns="90487" tIns="44450" rIns="90487" bIns="44450"/>
          <a:lstStyle/>
          <a:p>
            <a:pPr>
              <a:buFont typeface="Arial" charset="0"/>
              <a:buNone/>
              <a:defRPr/>
            </a:pPr>
            <a:r>
              <a:rPr lang="en-US" smtClean="0">
                <a:effectLst>
                  <a:outerShdw blurRad="38100" dist="38100" dir="2700000" algn="tl">
                    <a:srgbClr val="C0C0C0"/>
                  </a:outerShdw>
                </a:effectLst>
              </a:rPr>
              <a:t>Lanthanides and actinides</a:t>
            </a:r>
          </a:p>
        </p:txBody>
      </p:sp>
      <p:pic>
        <p:nvPicPr>
          <p:cNvPr id="82948" name="Picture 4"/>
          <p:cNvPicPr>
            <a:picLocks noChangeArrowheads="1"/>
          </p:cNvPicPr>
          <p:nvPr/>
        </p:nvPicPr>
        <p:blipFill>
          <a:blip r:embed="rId2"/>
          <a:srcRect/>
          <a:stretch>
            <a:fillRect/>
          </a:stretch>
        </p:blipFill>
        <p:spPr bwMode="auto">
          <a:xfrm>
            <a:off x="398463" y="2274888"/>
            <a:ext cx="4111625" cy="2511425"/>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grpSp>
        <p:nvGrpSpPr>
          <p:cNvPr id="2" name="Group 5"/>
          <p:cNvGrpSpPr>
            <a:grpSpLocks/>
          </p:cNvGrpSpPr>
          <p:nvPr/>
        </p:nvGrpSpPr>
        <p:grpSpPr bwMode="auto">
          <a:xfrm>
            <a:off x="1590675" y="4160838"/>
            <a:ext cx="2874963" cy="874712"/>
            <a:chOff x="1002" y="2621"/>
            <a:chExt cx="1811" cy="551"/>
          </a:xfrm>
        </p:grpSpPr>
        <p:sp>
          <p:nvSpPr>
            <p:cNvPr id="14347" name="Rectangle 6"/>
            <p:cNvSpPr>
              <a:spLocks noChangeArrowheads="1"/>
            </p:cNvSpPr>
            <p:nvPr/>
          </p:nvSpPr>
          <p:spPr bwMode="auto">
            <a:xfrm>
              <a:off x="1002" y="2621"/>
              <a:ext cx="1811" cy="352"/>
            </a:xfrm>
            <a:prstGeom prst="rect">
              <a:avLst/>
            </a:prstGeom>
            <a:noFill/>
            <a:ln w="50800">
              <a:solidFill>
                <a:schemeClr val="hlink"/>
              </a:solidFill>
              <a:miter lim="800000"/>
              <a:headEnd/>
              <a:tailEnd/>
            </a:ln>
          </p:spPr>
          <p:txBody>
            <a:bodyPr wrap="none" anchor="ctr"/>
            <a:lstStyle/>
            <a:p>
              <a:endParaRPr lang="en-CA"/>
            </a:p>
          </p:txBody>
        </p:sp>
        <p:sp>
          <p:nvSpPr>
            <p:cNvPr id="14348" name="Line 7"/>
            <p:cNvSpPr>
              <a:spLocks noChangeShapeType="1"/>
            </p:cNvSpPr>
            <p:nvPr/>
          </p:nvSpPr>
          <p:spPr bwMode="auto">
            <a:xfrm flipV="1">
              <a:off x="1040" y="2740"/>
              <a:ext cx="736" cy="432"/>
            </a:xfrm>
            <a:prstGeom prst="line">
              <a:avLst/>
            </a:prstGeom>
            <a:noFill/>
            <a:ln w="50800">
              <a:solidFill>
                <a:schemeClr val="hlink"/>
              </a:solidFill>
              <a:round/>
              <a:headEnd/>
              <a:tailEnd type="triangle" w="med" len="med"/>
            </a:ln>
          </p:spPr>
          <p:txBody>
            <a:bodyPr wrap="none" anchor="ctr"/>
            <a:lstStyle/>
            <a:p>
              <a:endParaRPr lang="en-CA"/>
            </a:p>
          </p:txBody>
        </p:sp>
      </p:grpSp>
      <p:pic>
        <p:nvPicPr>
          <p:cNvPr id="82952" name="Picture 8"/>
          <p:cNvPicPr>
            <a:picLocks noChangeArrowheads="1"/>
          </p:cNvPicPr>
          <p:nvPr/>
        </p:nvPicPr>
        <p:blipFill>
          <a:blip r:embed="rId3"/>
          <a:srcRect/>
          <a:stretch>
            <a:fillRect/>
          </a:stretch>
        </p:blipFill>
        <p:spPr bwMode="auto">
          <a:xfrm>
            <a:off x="4724400" y="1555750"/>
            <a:ext cx="3724275" cy="36893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82953" name="Rectangle 9"/>
          <p:cNvSpPr>
            <a:spLocks noChangeArrowheads="1"/>
          </p:cNvSpPr>
          <p:nvPr/>
        </p:nvSpPr>
        <p:spPr bwMode="auto">
          <a:xfrm>
            <a:off x="5127625" y="5456238"/>
            <a:ext cx="3036888" cy="955675"/>
          </a:xfrm>
          <a:prstGeom prst="rect">
            <a:avLst/>
          </a:prstGeom>
          <a:noFill/>
          <a:ln w="12700">
            <a:noFill/>
            <a:miter lim="800000"/>
            <a:headEnd/>
            <a:tailEnd/>
          </a:ln>
          <a:effectLst/>
        </p:spPr>
        <p:txBody>
          <a:bodyPr lIns="90487" tIns="44450" rIns="90487" bIns="44450">
            <a:spAutoFit/>
          </a:bodyPr>
          <a:lstStyle/>
          <a:p>
            <a:pPr>
              <a:defRPr/>
            </a:pPr>
            <a:r>
              <a:rPr lang="en-US" sz="2800" b="1">
                <a:effectLst>
                  <a:outerShdw blurRad="38100" dist="38100" dir="2700000" algn="tl">
                    <a:srgbClr val="C0C0C0"/>
                  </a:outerShdw>
                </a:effectLst>
              </a:rPr>
              <a:t>Iron in air gives iron(III) oxide</a:t>
            </a:r>
          </a:p>
        </p:txBody>
      </p:sp>
      <p:grpSp>
        <p:nvGrpSpPr>
          <p:cNvPr id="3" name="Group 10"/>
          <p:cNvGrpSpPr>
            <a:grpSpLocks/>
          </p:cNvGrpSpPr>
          <p:nvPr/>
        </p:nvGrpSpPr>
        <p:grpSpPr bwMode="auto">
          <a:xfrm>
            <a:off x="1163638" y="1447800"/>
            <a:ext cx="2082800" cy="2600325"/>
            <a:chOff x="733" y="912"/>
            <a:chExt cx="1312" cy="1638"/>
          </a:xfrm>
        </p:grpSpPr>
        <p:sp>
          <p:nvSpPr>
            <p:cNvPr id="14345" name="Rectangle 11"/>
            <p:cNvSpPr>
              <a:spLocks noChangeArrowheads="1"/>
            </p:cNvSpPr>
            <p:nvPr/>
          </p:nvSpPr>
          <p:spPr bwMode="auto">
            <a:xfrm>
              <a:off x="733" y="1891"/>
              <a:ext cx="1312" cy="659"/>
            </a:xfrm>
            <a:prstGeom prst="rect">
              <a:avLst/>
            </a:prstGeom>
            <a:noFill/>
            <a:ln w="50800">
              <a:solidFill>
                <a:schemeClr val="hlink"/>
              </a:solidFill>
              <a:miter lim="800000"/>
              <a:headEnd/>
              <a:tailEnd/>
            </a:ln>
          </p:spPr>
          <p:txBody>
            <a:bodyPr wrap="none" anchor="ctr"/>
            <a:lstStyle/>
            <a:p>
              <a:endParaRPr lang="en-CA"/>
            </a:p>
          </p:txBody>
        </p:sp>
        <p:sp>
          <p:nvSpPr>
            <p:cNvPr id="14346" name="Line 12"/>
            <p:cNvSpPr>
              <a:spLocks noChangeShapeType="1"/>
            </p:cNvSpPr>
            <p:nvPr/>
          </p:nvSpPr>
          <p:spPr bwMode="auto">
            <a:xfrm flipH="1">
              <a:off x="1056" y="912"/>
              <a:ext cx="384" cy="960"/>
            </a:xfrm>
            <a:prstGeom prst="line">
              <a:avLst/>
            </a:prstGeom>
            <a:noFill/>
            <a:ln w="57150">
              <a:solidFill>
                <a:schemeClr val="hlink"/>
              </a:solidFill>
              <a:round/>
              <a:headEnd/>
              <a:tailEnd type="triangle" w="med" len="med"/>
            </a:ln>
          </p:spPr>
          <p:txBody>
            <a:bodyPr wrap="none" anchor="ctr"/>
            <a:lstStyle/>
            <a:p>
              <a:endParaRPr lang="en-CA"/>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dissolve">
                                      <p:cBhvr>
                                        <p:cTn id="12" dur="500"/>
                                        <p:tgtEl>
                                          <p:spTgt spid="829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Metalloids</a:t>
            </a:r>
          </a:p>
        </p:txBody>
      </p:sp>
      <p:sp>
        <p:nvSpPr>
          <p:cNvPr id="20483" name="Rectangle 3"/>
          <p:cNvSpPr>
            <a:spLocks noGrp="1" noChangeArrowheads="1"/>
          </p:cNvSpPr>
          <p:nvPr>
            <p:ph idx="1"/>
          </p:nvPr>
        </p:nvSpPr>
        <p:spPr/>
        <p:txBody>
          <a:bodyPr/>
          <a:lstStyle/>
          <a:p>
            <a:pPr eaLnBrk="1" hangingPunct="1"/>
            <a:r>
              <a:rPr lang="en-US" smtClean="0">
                <a:hlinkClick r:id="rId3"/>
              </a:rPr>
              <a:t>Boron</a:t>
            </a:r>
            <a:r>
              <a:rPr lang="en-US" smtClean="0"/>
              <a:t> B</a:t>
            </a:r>
          </a:p>
          <a:p>
            <a:pPr eaLnBrk="1" hangingPunct="1"/>
            <a:r>
              <a:rPr lang="en-US" smtClean="0">
                <a:hlinkClick r:id="rId4"/>
              </a:rPr>
              <a:t>Silicon</a:t>
            </a:r>
            <a:r>
              <a:rPr lang="en-US" smtClean="0"/>
              <a:t> Si</a:t>
            </a:r>
          </a:p>
          <a:p>
            <a:pPr eaLnBrk="1" hangingPunct="1"/>
            <a:r>
              <a:rPr lang="en-US" smtClean="0">
                <a:hlinkClick r:id="rId5"/>
              </a:rPr>
              <a:t>Germanium</a:t>
            </a:r>
            <a:r>
              <a:rPr lang="en-US" smtClean="0"/>
              <a:t> Ge</a:t>
            </a:r>
          </a:p>
          <a:p>
            <a:pPr eaLnBrk="1" hangingPunct="1"/>
            <a:r>
              <a:rPr lang="en-US" smtClean="0">
                <a:hlinkClick r:id="rId6"/>
              </a:rPr>
              <a:t>Arsenic</a:t>
            </a:r>
            <a:r>
              <a:rPr lang="en-US" smtClean="0"/>
              <a:t> As</a:t>
            </a:r>
          </a:p>
          <a:p>
            <a:pPr eaLnBrk="1" hangingPunct="1"/>
            <a:r>
              <a:rPr lang="en-US" smtClean="0">
                <a:hlinkClick r:id="rId7"/>
              </a:rPr>
              <a:t>Antimony</a:t>
            </a:r>
            <a:r>
              <a:rPr lang="en-US" smtClean="0"/>
              <a:t> Sb</a:t>
            </a:r>
          </a:p>
          <a:p>
            <a:pPr eaLnBrk="1" hangingPunct="1"/>
            <a:r>
              <a:rPr lang="en-US" smtClean="0">
                <a:hlinkClick r:id="rId8"/>
              </a:rPr>
              <a:t>Tellurium</a:t>
            </a:r>
            <a:r>
              <a:rPr lang="en-US" smtClean="0"/>
              <a:t> Te</a:t>
            </a:r>
          </a:p>
          <a:p>
            <a:pPr eaLnBrk="1" hangingPunct="1"/>
            <a:r>
              <a:rPr lang="en-US" smtClean="0">
                <a:hlinkClick r:id="rId9"/>
              </a:rPr>
              <a:t>Polonium</a:t>
            </a:r>
            <a:r>
              <a:rPr lang="en-US" smtClean="0"/>
              <a:t> Po</a:t>
            </a:r>
          </a:p>
          <a:p>
            <a:pPr eaLnBrk="1" hangingPunct="1">
              <a:buFont typeface="Wingdings" pitchFamily="2" charset="2"/>
              <a:buNone/>
            </a:pPr>
            <a:endParaRPr lang="en-US" smtClean="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in)">
                                      <p:cBhvr>
                                        <p:cTn id="7" dur="1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box(in)">
                                      <p:cBhvr>
                                        <p:cTn id="12" dur="1000"/>
                                        <p:tgtEl>
                                          <p:spTgt spid="204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box(in)">
                                      <p:cBhvr>
                                        <p:cTn id="17" dur="1000"/>
                                        <p:tgtEl>
                                          <p:spTgt spid="204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box(in)">
                                      <p:cBhvr>
                                        <p:cTn id="22" dur="1000"/>
                                        <p:tgtEl>
                                          <p:spTgt spid="204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box(in)">
                                      <p:cBhvr>
                                        <p:cTn id="27" dur="1000"/>
                                        <p:tgtEl>
                                          <p:spTgt spid="204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483">
                                            <p:txEl>
                                              <p:pRg st="4" end="4"/>
                                            </p:txEl>
                                          </p:spTgt>
                                        </p:tgtEl>
                                        <p:attrNameLst>
                                          <p:attrName>style.visibility</p:attrName>
                                        </p:attrNameLst>
                                      </p:cBhvr>
                                      <p:to>
                                        <p:strVal val="visible"/>
                                      </p:to>
                                    </p:set>
                                    <p:animEffect transition="in" filter="box(in)">
                                      <p:cBhvr>
                                        <p:cTn id="32" dur="1000"/>
                                        <p:tgtEl>
                                          <p:spTgt spid="204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Effect transition="in" filter="box(in)">
                                      <p:cBhvr>
                                        <p:cTn id="37" dur="1000"/>
                                        <p:tgtEl>
                                          <p:spTgt spid="2048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483">
                                            <p:txEl>
                                              <p:pRg st="6" end="6"/>
                                            </p:txEl>
                                          </p:spTgt>
                                        </p:tgtEl>
                                        <p:attrNameLst>
                                          <p:attrName>style.visibility</p:attrName>
                                        </p:attrNameLst>
                                      </p:cBhvr>
                                      <p:to>
                                        <p:strVal val="visible"/>
                                      </p:to>
                                    </p:set>
                                    <p:animEffect transition="in" filter="box(in)">
                                      <p:cBhvr>
                                        <p:cTn id="42" dur="1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31863" y="96838"/>
            <a:ext cx="7158037" cy="1139825"/>
          </a:xfrm>
        </p:spPr>
        <p:txBody>
          <a:bodyPr/>
          <a:lstStyle/>
          <a:p>
            <a:pPr eaLnBrk="1" hangingPunct="1"/>
            <a:r>
              <a:rPr lang="en-US" smtClean="0"/>
              <a:t>Metalloids</a:t>
            </a:r>
          </a:p>
        </p:txBody>
      </p:sp>
      <p:sp>
        <p:nvSpPr>
          <p:cNvPr id="22531" name="Rectangle 3"/>
          <p:cNvSpPr>
            <a:spLocks noGrp="1" noChangeArrowheads="1"/>
          </p:cNvSpPr>
          <p:nvPr>
            <p:ph idx="1"/>
          </p:nvPr>
        </p:nvSpPr>
        <p:spPr>
          <a:xfrm>
            <a:off x="250825" y="1484313"/>
            <a:ext cx="8569325" cy="5040312"/>
          </a:xfrm>
        </p:spPr>
        <p:txBody>
          <a:bodyPr/>
          <a:lstStyle/>
          <a:p>
            <a:pPr eaLnBrk="1" hangingPunct="1"/>
            <a:r>
              <a:rPr lang="en-US" smtClean="0"/>
              <a:t>Metalloids have properties of both metals and non-metals. </a:t>
            </a:r>
          </a:p>
          <a:p>
            <a:pPr eaLnBrk="1" hangingPunct="1"/>
            <a:r>
              <a:rPr lang="en-US" smtClean="0"/>
              <a:t>Some of the metalloids, such as silicon and germanium, are semi-conductors. This means that they can carry an electrical charge under special conditions. </a:t>
            </a:r>
          </a:p>
          <a:p>
            <a:pPr eaLnBrk="1" hangingPunct="1"/>
            <a:r>
              <a:rPr lang="en-US" smtClean="0"/>
              <a:t>This property makes metalloids useful in computers and calculators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1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ox(in)">
                                      <p:cBhvr>
                                        <p:cTn id="12" dur="10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box(in)">
                                      <p:cBhvr>
                                        <p:cTn id="17" dur="1000"/>
                                        <p:tgtEl>
                                          <p:spTgt spid="22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box(in)">
                                      <p:cBhvr>
                                        <p:cTn id="22" dur="1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Group 13 - Boron Family</a:t>
            </a:r>
          </a:p>
        </p:txBody>
      </p:sp>
      <p:sp>
        <p:nvSpPr>
          <p:cNvPr id="31747" name="Rectangle 3"/>
          <p:cNvSpPr>
            <a:spLocks noGrp="1" noChangeArrowheads="1"/>
          </p:cNvSpPr>
          <p:nvPr>
            <p:ph idx="1"/>
          </p:nvPr>
        </p:nvSpPr>
        <p:spPr>
          <a:xfrm>
            <a:off x="179388" y="1628775"/>
            <a:ext cx="8713787" cy="5229225"/>
          </a:xfrm>
        </p:spPr>
        <p:txBody>
          <a:bodyPr/>
          <a:lstStyle/>
          <a:p>
            <a:pPr eaLnBrk="1" hangingPunct="1">
              <a:lnSpc>
                <a:spcPct val="90000"/>
              </a:lnSpc>
            </a:pPr>
            <a:r>
              <a:rPr lang="en-US" sz="2800" smtClean="0"/>
              <a:t>Boron – B</a:t>
            </a:r>
          </a:p>
          <a:p>
            <a:pPr eaLnBrk="1" hangingPunct="1">
              <a:lnSpc>
                <a:spcPct val="90000"/>
              </a:lnSpc>
            </a:pPr>
            <a:r>
              <a:rPr lang="en-US" sz="2800" smtClean="0"/>
              <a:t>Aluminium – Al</a:t>
            </a:r>
          </a:p>
          <a:p>
            <a:pPr eaLnBrk="1" hangingPunct="1">
              <a:lnSpc>
                <a:spcPct val="90000"/>
              </a:lnSpc>
            </a:pPr>
            <a:r>
              <a:rPr lang="en-US" sz="2800" smtClean="0"/>
              <a:t>Gallium – Ga</a:t>
            </a:r>
          </a:p>
          <a:p>
            <a:pPr eaLnBrk="1" hangingPunct="1">
              <a:lnSpc>
                <a:spcPct val="90000"/>
              </a:lnSpc>
            </a:pPr>
            <a:r>
              <a:rPr lang="en-US" sz="2800" smtClean="0"/>
              <a:t>Indium – In </a:t>
            </a:r>
          </a:p>
          <a:p>
            <a:pPr eaLnBrk="1" hangingPunct="1">
              <a:lnSpc>
                <a:spcPct val="90000"/>
              </a:lnSpc>
            </a:pPr>
            <a:r>
              <a:rPr lang="en-US" sz="2800" smtClean="0"/>
              <a:t>Thalium - Tl</a:t>
            </a:r>
          </a:p>
          <a:p>
            <a:pPr eaLnBrk="1" hangingPunct="1">
              <a:lnSpc>
                <a:spcPct val="90000"/>
              </a:lnSpc>
            </a:pPr>
            <a:r>
              <a:rPr lang="en-US" sz="2800" smtClean="0"/>
              <a:t>have three valence electrons, they have a valency of 3+</a:t>
            </a:r>
          </a:p>
          <a:p>
            <a:pPr eaLnBrk="1" hangingPunct="1">
              <a:lnSpc>
                <a:spcPct val="90000"/>
              </a:lnSpc>
            </a:pPr>
            <a:r>
              <a:rPr lang="en-US" sz="2800" smtClean="0"/>
              <a:t>are metallic (except boron, which is a solid metalloid) </a:t>
            </a:r>
            <a:br>
              <a:rPr lang="en-US" sz="2800" smtClean="0"/>
            </a:br>
            <a:r>
              <a:rPr lang="en-US" sz="2800" smtClean="0"/>
              <a:t>- are soft and have low melting points (except boron, which is hard and has a high melting point) </a:t>
            </a:r>
            <a:br>
              <a:rPr lang="en-US" sz="2800" smtClean="0"/>
            </a:br>
            <a:r>
              <a:rPr lang="en-US" sz="2800" smtClean="0"/>
              <a:t>- are chemically reactive at moderate temperatures (except boron)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1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box(in)">
                                      <p:cBhvr>
                                        <p:cTn id="12" dur="1000"/>
                                        <p:tgtEl>
                                          <p:spTgt spid="31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ox(in)">
                                      <p:cBhvr>
                                        <p:cTn id="17" dur="1000"/>
                                        <p:tgtEl>
                                          <p:spTgt spid="31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box(in)">
                                      <p:cBhvr>
                                        <p:cTn id="22" dur="1000"/>
                                        <p:tgtEl>
                                          <p:spTgt spid="317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box(in)">
                                      <p:cBhvr>
                                        <p:cTn id="27" dur="1000"/>
                                        <p:tgtEl>
                                          <p:spTgt spid="317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box(in)">
                                      <p:cBhvr>
                                        <p:cTn id="32" dur="1000"/>
                                        <p:tgtEl>
                                          <p:spTgt spid="317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box(in)">
                                      <p:cBhvr>
                                        <p:cTn id="37" dur="1000"/>
                                        <p:tgtEl>
                                          <p:spTgt spid="317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1747">
                                            <p:txEl>
                                              <p:pRg st="6" end="6"/>
                                            </p:txEl>
                                          </p:spTgt>
                                        </p:tgtEl>
                                        <p:attrNameLst>
                                          <p:attrName>style.visibility</p:attrName>
                                        </p:attrNameLst>
                                      </p:cBhvr>
                                      <p:to>
                                        <p:strVal val="visible"/>
                                      </p:to>
                                    </p:set>
                                    <p:animEffect transition="in" filter="box(in)">
                                      <p:cBhvr>
                                        <p:cTn id="42" dur="10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Group 14 - Carbon Family</a:t>
            </a:r>
          </a:p>
        </p:txBody>
      </p:sp>
      <p:sp>
        <p:nvSpPr>
          <p:cNvPr id="29699" name="Rectangle 3"/>
          <p:cNvSpPr>
            <a:spLocks noGrp="1" noChangeArrowheads="1"/>
          </p:cNvSpPr>
          <p:nvPr>
            <p:ph idx="1"/>
          </p:nvPr>
        </p:nvSpPr>
        <p:spPr>
          <a:xfrm>
            <a:off x="250825" y="1557338"/>
            <a:ext cx="8642350" cy="5040312"/>
          </a:xfrm>
        </p:spPr>
        <p:txBody>
          <a:bodyPr/>
          <a:lstStyle/>
          <a:p>
            <a:pPr eaLnBrk="1" hangingPunct="1">
              <a:lnSpc>
                <a:spcPct val="90000"/>
              </a:lnSpc>
            </a:pPr>
            <a:r>
              <a:rPr lang="en-US" sz="2800" smtClean="0"/>
              <a:t>Carbon – C (non-metal)</a:t>
            </a:r>
          </a:p>
          <a:p>
            <a:pPr eaLnBrk="1" hangingPunct="1">
              <a:lnSpc>
                <a:spcPct val="90000"/>
              </a:lnSpc>
            </a:pPr>
            <a:r>
              <a:rPr lang="en-US" sz="2800" smtClean="0"/>
              <a:t>Silicon – Si (metalloid)</a:t>
            </a:r>
          </a:p>
          <a:p>
            <a:pPr eaLnBrk="1" hangingPunct="1">
              <a:lnSpc>
                <a:spcPct val="90000"/>
              </a:lnSpc>
            </a:pPr>
            <a:r>
              <a:rPr lang="en-US" sz="2800" smtClean="0"/>
              <a:t>Germanium – Ge (metalloid)</a:t>
            </a:r>
          </a:p>
          <a:p>
            <a:pPr eaLnBrk="1" hangingPunct="1">
              <a:lnSpc>
                <a:spcPct val="90000"/>
              </a:lnSpc>
            </a:pPr>
            <a:r>
              <a:rPr lang="en-US" sz="2800" smtClean="0"/>
              <a:t>Tin – Sn (metal)</a:t>
            </a:r>
          </a:p>
          <a:p>
            <a:pPr eaLnBrk="1" hangingPunct="1">
              <a:lnSpc>
                <a:spcPct val="90000"/>
              </a:lnSpc>
            </a:pPr>
            <a:r>
              <a:rPr lang="en-US" sz="2800" smtClean="0"/>
              <a:t>Lead – Pb (metal)</a:t>
            </a:r>
          </a:p>
          <a:p>
            <a:pPr eaLnBrk="1" hangingPunct="1">
              <a:lnSpc>
                <a:spcPct val="90000"/>
              </a:lnSpc>
            </a:pPr>
            <a:r>
              <a:rPr lang="en-US" sz="2800" smtClean="0"/>
              <a:t>Have four electrons in their outermost energy level. </a:t>
            </a:r>
          </a:p>
          <a:p>
            <a:pPr eaLnBrk="1" hangingPunct="1">
              <a:lnSpc>
                <a:spcPct val="90000"/>
              </a:lnSpc>
            </a:pPr>
            <a:r>
              <a:rPr lang="en-US" sz="2800" smtClean="0"/>
              <a:t>are relatively unreactive </a:t>
            </a:r>
          </a:p>
          <a:p>
            <a:pPr eaLnBrk="1" hangingPunct="1">
              <a:lnSpc>
                <a:spcPct val="90000"/>
              </a:lnSpc>
            </a:pPr>
            <a:r>
              <a:rPr lang="en-US" sz="2800" smtClean="0"/>
              <a:t>Valency of (± 4)</a:t>
            </a:r>
          </a:p>
          <a:p>
            <a:pPr eaLnBrk="1" hangingPunct="1">
              <a:lnSpc>
                <a:spcPct val="90000"/>
              </a:lnSpc>
            </a:pPr>
            <a:r>
              <a:rPr lang="en-US" sz="2800" smtClean="0"/>
              <a:t>tend to form covalent compounds (tin and lead also form ionic compounds)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1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box(in)">
                                      <p:cBhvr>
                                        <p:cTn id="12" dur="1000"/>
                                        <p:tgtEl>
                                          <p:spTgt spid="296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box(in)">
                                      <p:cBhvr>
                                        <p:cTn id="17" dur="1000"/>
                                        <p:tgtEl>
                                          <p:spTgt spid="296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box(in)">
                                      <p:cBhvr>
                                        <p:cTn id="22" dur="1000"/>
                                        <p:tgtEl>
                                          <p:spTgt spid="296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box(in)">
                                      <p:cBhvr>
                                        <p:cTn id="27" dur="1000"/>
                                        <p:tgtEl>
                                          <p:spTgt spid="296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9699">
                                            <p:txEl>
                                              <p:pRg st="4" end="4"/>
                                            </p:txEl>
                                          </p:spTgt>
                                        </p:tgtEl>
                                        <p:attrNameLst>
                                          <p:attrName>style.visibility</p:attrName>
                                        </p:attrNameLst>
                                      </p:cBhvr>
                                      <p:to>
                                        <p:strVal val="visible"/>
                                      </p:to>
                                    </p:set>
                                    <p:animEffect transition="in" filter="box(in)">
                                      <p:cBhvr>
                                        <p:cTn id="32" dur="1000"/>
                                        <p:tgtEl>
                                          <p:spTgt spid="296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Effect transition="in" filter="box(in)">
                                      <p:cBhvr>
                                        <p:cTn id="37" dur="1000"/>
                                        <p:tgtEl>
                                          <p:spTgt spid="296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9699">
                                            <p:txEl>
                                              <p:pRg st="6" end="6"/>
                                            </p:txEl>
                                          </p:spTgt>
                                        </p:tgtEl>
                                        <p:attrNameLst>
                                          <p:attrName>style.visibility</p:attrName>
                                        </p:attrNameLst>
                                      </p:cBhvr>
                                      <p:to>
                                        <p:strVal val="visible"/>
                                      </p:to>
                                    </p:set>
                                    <p:animEffect transition="in" filter="box(in)">
                                      <p:cBhvr>
                                        <p:cTn id="42" dur="1000"/>
                                        <p:tgtEl>
                                          <p:spTgt spid="296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9699">
                                            <p:txEl>
                                              <p:pRg st="7" end="7"/>
                                            </p:txEl>
                                          </p:spTgt>
                                        </p:tgtEl>
                                        <p:attrNameLst>
                                          <p:attrName>style.visibility</p:attrName>
                                        </p:attrNameLst>
                                      </p:cBhvr>
                                      <p:to>
                                        <p:strVal val="visible"/>
                                      </p:to>
                                    </p:set>
                                    <p:animEffect transition="in" filter="box(in)">
                                      <p:cBhvr>
                                        <p:cTn id="47" dur="1000"/>
                                        <p:tgtEl>
                                          <p:spTgt spid="296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9699">
                                            <p:txEl>
                                              <p:pRg st="8" end="8"/>
                                            </p:txEl>
                                          </p:spTgt>
                                        </p:tgtEl>
                                        <p:attrNameLst>
                                          <p:attrName>style.visibility</p:attrName>
                                        </p:attrNameLst>
                                      </p:cBhvr>
                                      <p:to>
                                        <p:strVal val="visible"/>
                                      </p:to>
                                    </p:set>
                                    <p:animEffect transition="in" filter="box(in)">
                                      <p:cBhvr>
                                        <p:cTn id="52" dur="1000"/>
                                        <p:tgtEl>
                                          <p:spTgt spid="296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Group 15 – Nitrogen Family</a:t>
            </a:r>
          </a:p>
        </p:txBody>
      </p:sp>
      <p:sp>
        <p:nvSpPr>
          <p:cNvPr id="33795" name="Rectangle 3"/>
          <p:cNvSpPr>
            <a:spLocks noGrp="1" noChangeArrowheads="1"/>
          </p:cNvSpPr>
          <p:nvPr>
            <p:ph idx="1"/>
          </p:nvPr>
        </p:nvSpPr>
        <p:spPr>
          <a:xfrm>
            <a:off x="323850" y="1628775"/>
            <a:ext cx="8496300" cy="5040313"/>
          </a:xfrm>
        </p:spPr>
        <p:txBody>
          <a:bodyPr rtlCol="0">
            <a:normAutofit fontScale="92500"/>
          </a:bodyPr>
          <a:lstStyle/>
          <a:p>
            <a:pPr eaLnBrk="1" fontAlgn="auto" hangingPunct="1">
              <a:spcAft>
                <a:spcPts val="0"/>
              </a:spcAft>
              <a:buFont typeface="Arial" pitchFamily="34" charset="0"/>
              <a:buChar char="•"/>
              <a:defRPr/>
            </a:pPr>
            <a:r>
              <a:rPr lang="en-US" dirty="0" smtClean="0"/>
              <a:t>Nitrogen – N (nonmetals)</a:t>
            </a:r>
          </a:p>
          <a:p>
            <a:pPr eaLnBrk="1" fontAlgn="auto" hangingPunct="1">
              <a:spcAft>
                <a:spcPts val="0"/>
              </a:spcAft>
              <a:buFont typeface="Arial" pitchFamily="34" charset="0"/>
              <a:buChar char="•"/>
              <a:defRPr/>
            </a:pPr>
            <a:r>
              <a:rPr lang="en-US" dirty="0" smtClean="0"/>
              <a:t>Phosphorous – P (nonmetals)</a:t>
            </a:r>
          </a:p>
          <a:p>
            <a:pPr eaLnBrk="1" fontAlgn="auto" hangingPunct="1">
              <a:spcAft>
                <a:spcPts val="0"/>
              </a:spcAft>
              <a:buFont typeface="Arial" pitchFamily="34" charset="0"/>
              <a:buChar char="•"/>
              <a:defRPr/>
            </a:pPr>
            <a:r>
              <a:rPr lang="en-US" dirty="0" smtClean="0"/>
              <a:t>Arsenic – As (Metalloids )</a:t>
            </a:r>
          </a:p>
          <a:p>
            <a:pPr eaLnBrk="1" fontAlgn="auto" hangingPunct="1">
              <a:spcAft>
                <a:spcPts val="0"/>
              </a:spcAft>
              <a:buFont typeface="Arial" pitchFamily="34" charset="0"/>
              <a:buChar char="•"/>
              <a:defRPr/>
            </a:pPr>
            <a:r>
              <a:rPr lang="en-US" dirty="0" smtClean="0"/>
              <a:t>Antimony – </a:t>
            </a:r>
            <a:r>
              <a:rPr lang="en-US" dirty="0" err="1" smtClean="0"/>
              <a:t>Sb</a:t>
            </a:r>
            <a:r>
              <a:rPr lang="en-US" dirty="0" smtClean="0"/>
              <a:t> (Metalloids)</a:t>
            </a:r>
          </a:p>
          <a:p>
            <a:pPr eaLnBrk="1" fontAlgn="auto" hangingPunct="1">
              <a:spcAft>
                <a:spcPts val="0"/>
              </a:spcAft>
              <a:buFont typeface="Arial" pitchFamily="34" charset="0"/>
              <a:buChar char="•"/>
              <a:defRPr/>
            </a:pPr>
            <a:r>
              <a:rPr lang="en-US" dirty="0" smtClean="0"/>
              <a:t>Bismuth – Bi – Metals</a:t>
            </a:r>
          </a:p>
          <a:p>
            <a:pPr eaLnBrk="1" fontAlgn="auto" hangingPunct="1">
              <a:spcAft>
                <a:spcPts val="0"/>
              </a:spcAft>
              <a:buFont typeface="Arial" pitchFamily="34" charset="0"/>
              <a:buChar char="•"/>
              <a:defRPr/>
            </a:pPr>
            <a:r>
              <a:rPr lang="en-US" dirty="0" smtClean="0"/>
              <a:t>have five valence electrons, need 3 more electrons</a:t>
            </a:r>
          </a:p>
          <a:p>
            <a:pPr eaLnBrk="1" fontAlgn="auto" hangingPunct="1">
              <a:spcAft>
                <a:spcPts val="0"/>
              </a:spcAft>
              <a:buFont typeface="Arial" pitchFamily="34" charset="0"/>
              <a:buChar char="•"/>
              <a:defRPr/>
            </a:pPr>
            <a:r>
              <a:rPr lang="en-US" dirty="0" smtClean="0"/>
              <a:t> to satisfy the octet rule </a:t>
            </a:r>
            <a:r>
              <a:rPr lang="en-US" dirty="0" smtClean="0">
                <a:sym typeface="Wingdings" pitchFamily="2" charset="2"/>
              </a:rPr>
              <a:t> </a:t>
            </a:r>
            <a:r>
              <a:rPr lang="en-US" dirty="0" smtClean="0"/>
              <a:t>have a valency of (3-)</a:t>
            </a:r>
          </a:p>
          <a:p>
            <a:pPr eaLnBrk="1" fontAlgn="auto" hangingPunct="1">
              <a:spcAft>
                <a:spcPts val="0"/>
              </a:spcAft>
              <a:buFont typeface="Arial" pitchFamily="34" charset="0"/>
              <a:buChar char="•"/>
              <a:defRPr/>
            </a:pPr>
            <a:r>
              <a:rPr lang="en-US" dirty="0" smtClean="0"/>
              <a:t>Form covalent compounds</a:t>
            </a:r>
          </a:p>
          <a:p>
            <a:pPr eaLnBrk="1" fontAlgn="auto" hangingPunct="1">
              <a:spcAft>
                <a:spcPts val="0"/>
              </a:spcAft>
              <a:buFont typeface="Arial" pitchFamily="34" charset="0"/>
              <a:buChar char="•"/>
              <a:defRPr/>
            </a:pPr>
            <a:r>
              <a:rPr lang="en-US" dirty="0" smtClean="0"/>
              <a:t>solids at room temperature, except nitrogen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1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ox(in)">
                                      <p:cBhvr>
                                        <p:cTn id="12" dur="1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box(in)">
                                      <p:cBhvr>
                                        <p:cTn id="17" dur="10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box(in)">
                                      <p:cBhvr>
                                        <p:cTn id="22" dur="1000"/>
                                        <p:tgtEl>
                                          <p:spTgt spid="33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box(in)">
                                      <p:cBhvr>
                                        <p:cTn id="27" dur="1000"/>
                                        <p:tgtEl>
                                          <p:spTgt spid="337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795">
                                            <p:txEl>
                                              <p:pRg st="4" end="4"/>
                                            </p:txEl>
                                          </p:spTgt>
                                        </p:tgtEl>
                                        <p:attrNameLst>
                                          <p:attrName>style.visibility</p:attrName>
                                        </p:attrNameLst>
                                      </p:cBhvr>
                                      <p:to>
                                        <p:strVal val="visible"/>
                                      </p:to>
                                    </p:set>
                                    <p:animEffect transition="in" filter="box(in)">
                                      <p:cBhvr>
                                        <p:cTn id="32" dur="1000"/>
                                        <p:tgtEl>
                                          <p:spTgt spid="337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Effect transition="in" filter="box(in)">
                                      <p:cBhvr>
                                        <p:cTn id="37" dur="1000"/>
                                        <p:tgtEl>
                                          <p:spTgt spid="3379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3795">
                                            <p:txEl>
                                              <p:pRg st="6" end="6"/>
                                            </p:txEl>
                                          </p:spTgt>
                                        </p:tgtEl>
                                        <p:attrNameLst>
                                          <p:attrName>style.visibility</p:attrName>
                                        </p:attrNameLst>
                                      </p:cBhvr>
                                      <p:to>
                                        <p:strVal val="visible"/>
                                      </p:to>
                                    </p:set>
                                    <p:animEffect transition="in" filter="box(in)">
                                      <p:cBhvr>
                                        <p:cTn id="42" dur="1000"/>
                                        <p:tgtEl>
                                          <p:spTgt spid="3379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3795">
                                            <p:txEl>
                                              <p:pRg st="7" end="7"/>
                                            </p:txEl>
                                          </p:spTgt>
                                        </p:tgtEl>
                                        <p:attrNameLst>
                                          <p:attrName>style.visibility</p:attrName>
                                        </p:attrNameLst>
                                      </p:cBhvr>
                                      <p:to>
                                        <p:strVal val="visible"/>
                                      </p:to>
                                    </p:set>
                                    <p:animEffect transition="in" filter="box(in)">
                                      <p:cBhvr>
                                        <p:cTn id="47" dur="1000"/>
                                        <p:tgtEl>
                                          <p:spTgt spid="3379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795">
                                            <p:txEl>
                                              <p:pRg st="8" end="8"/>
                                            </p:txEl>
                                          </p:spTgt>
                                        </p:tgtEl>
                                        <p:attrNameLst>
                                          <p:attrName>style.visibility</p:attrName>
                                        </p:attrNameLst>
                                      </p:cBhvr>
                                      <p:to>
                                        <p:strVal val="visible"/>
                                      </p:to>
                                    </p:set>
                                    <p:animEffect transition="in" filter="box(in)">
                                      <p:cBhvr>
                                        <p:cTn id="52" dur="10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Group 16 – Oxygen Family</a:t>
            </a:r>
          </a:p>
        </p:txBody>
      </p:sp>
      <p:sp>
        <p:nvSpPr>
          <p:cNvPr id="35843" name="Rectangle 3"/>
          <p:cNvSpPr>
            <a:spLocks noGrp="1" noChangeArrowheads="1"/>
          </p:cNvSpPr>
          <p:nvPr>
            <p:ph idx="1"/>
          </p:nvPr>
        </p:nvSpPr>
        <p:spPr>
          <a:xfrm>
            <a:off x="179388" y="1700213"/>
            <a:ext cx="8713787" cy="4968875"/>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Oxygen (O)</a:t>
            </a:r>
          </a:p>
          <a:p>
            <a:pPr eaLnBrk="1" fontAlgn="auto" hangingPunct="1">
              <a:spcAft>
                <a:spcPts val="0"/>
              </a:spcAft>
              <a:buFont typeface="Arial" pitchFamily="34" charset="0"/>
              <a:buChar char="•"/>
              <a:defRPr/>
            </a:pPr>
            <a:r>
              <a:rPr lang="en-US" dirty="0" smtClean="0"/>
              <a:t>Sulfur (S)</a:t>
            </a:r>
          </a:p>
          <a:p>
            <a:pPr eaLnBrk="1" fontAlgn="auto" hangingPunct="1">
              <a:spcAft>
                <a:spcPts val="0"/>
              </a:spcAft>
              <a:buFont typeface="Arial" pitchFamily="34" charset="0"/>
              <a:buChar char="•"/>
              <a:defRPr/>
            </a:pPr>
            <a:r>
              <a:rPr lang="en-US" dirty="0" smtClean="0"/>
              <a:t>Selenium (Se)</a:t>
            </a:r>
          </a:p>
          <a:p>
            <a:pPr eaLnBrk="1" fontAlgn="auto" hangingPunct="1">
              <a:spcAft>
                <a:spcPts val="0"/>
              </a:spcAft>
              <a:buFont typeface="Arial" pitchFamily="34" charset="0"/>
              <a:buChar char="•"/>
              <a:defRPr/>
            </a:pPr>
            <a:r>
              <a:rPr lang="en-US" dirty="0" smtClean="0"/>
              <a:t>metalloid tellurium (Te) and one metal polonium (Po)</a:t>
            </a:r>
          </a:p>
          <a:p>
            <a:pPr eaLnBrk="1" fontAlgn="auto" hangingPunct="1">
              <a:spcAft>
                <a:spcPts val="0"/>
              </a:spcAft>
              <a:buFont typeface="Arial" pitchFamily="34" charset="0"/>
              <a:buChar char="•"/>
              <a:defRPr/>
            </a:pPr>
            <a:r>
              <a:rPr lang="en-US" dirty="0" smtClean="0"/>
              <a:t>have six valence electrons, need two more electrons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to satisfy the octet rule </a:t>
            </a:r>
            <a:r>
              <a:rPr lang="en-US" dirty="0" smtClean="0">
                <a:sym typeface="Wingdings" pitchFamily="2" charset="2"/>
              </a:rPr>
              <a:t> </a:t>
            </a:r>
            <a:r>
              <a:rPr lang="en-US" dirty="0" smtClean="0"/>
              <a:t>have a (2-) valency</a:t>
            </a:r>
          </a:p>
          <a:p>
            <a:pPr eaLnBrk="1" fontAlgn="auto" hangingPunct="1">
              <a:spcAft>
                <a:spcPts val="0"/>
              </a:spcAft>
              <a:buFont typeface="Arial" pitchFamily="34" charset="0"/>
              <a:buChar char="•"/>
              <a:defRPr/>
            </a:pPr>
            <a:r>
              <a:rPr lang="en-US" dirty="0" smtClean="0"/>
              <a:t>tend to form covalent compounds with other elements </a:t>
            </a:r>
            <a:br>
              <a:rPr lang="en-US" dirty="0" smtClean="0"/>
            </a:br>
            <a:endParaRPr lang="en-US" dirty="0" smtClean="0"/>
          </a:p>
        </p:txBody>
      </p:sp>
      <p:sp>
        <p:nvSpPr>
          <p:cNvPr id="35845" name="Text Box 5"/>
          <p:cNvSpPr txBox="1">
            <a:spLocks noChangeArrowheads="1"/>
          </p:cNvSpPr>
          <p:nvPr/>
        </p:nvSpPr>
        <p:spPr bwMode="auto">
          <a:xfrm>
            <a:off x="4067175" y="2276475"/>
            <a:ext cx="2663825" cy="549275"/>
          </a:xfrm>
          <a:prstGeom prst="rect">
            <a:avLst/>
          </a:prstGeom>
          <a:noFill/>
          <a:ln w="9525">
            <a:noFill/>
            <a:miter lim="800000"/>
            <a:headEnd/>
            <a:tailEnd/>
          </a:ln>
        </p:spPr>
        <p:txBody>
          <a:bodyPr>
            <a:spAutoFit/>
          </a:bodyPr>
          <a:lstStyle/>
          <a:p>
            <a:pPr>
              <a:spcBef>
                <a:spcPct val="50000"/>
              </a:spcBef>
            </a:pPr>
            <a:r>
              <a:rPr lang="en-US" sz="3000"/>
              <a:t>Non-Metals</a:t>
            </a:r>
          </a:p>
        </p:txBody>
      </p:sp>
      <p:sp>
        <p:nvSpPr>
          <p:cNvPr id="35846" name="AutoShape 6"/>
          <p:cNvSpPr>
            <a:spLocks/>
          </p:cNvSpPr>
          <p:nvPr/>
        </p:nvSpPr>
        <p:spPr bwMode="auto">
          <a:xfrm>
            <a:off x="3492500" y="1773238"/>
            <a:ext cx="503238" cy="1584325"/>
          </a:xfrm>
          <a:prstGeom prst="rightBrace">
            <a:avLst>
              <a:gd name="adj1" fmla="val 26236"/>
              <a:gd name="adj2" fmla="val 50000"/>
            </a:avLst>
          </a:prstGeom>
          <a:noFill/>
          <a:ln w="9525">
            <a:solidFill>
              <a:schemeClr val="tx1"/>
            </a:solidFill>
            <a:round/>
            <a:headEnd/>
            <a:tailEnd/>
          </a:ln>
        </p:spPr>
        <p:txBody>
          <a:bodyPr wrap="none" anchor="ctr"/>
          <a:lstStyle/>
          <a:p>
            <a:endParaRPr lang="en-US"/>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1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box(in)">
                                      <p:cBhvr>
                                        <p:cTn id="12" dur="10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box(in)">
                                      <p:cBhvr>
                                        <p:cTn id="17" dur="1000"/>
                                        <p:tgtEl>
                                          <p:spTgt spid="358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box(in)">
                                      <p:cBhvr>
                                        <p:cTn id="22" dur="1000"/>
                                        <p:tgtEl>
                                          <p:spTgt spid="358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846"/>
                                        </p:tgtEl>
                                        <p:attrNameLst>
                                          <p:attrName>style.visibility</p:attrName>
                                        </p:attrNameLst>
                                      </p:cBhvr>
                                      <p:to>
                                        <p:strVal val="visible"/>
                                      </p:to>
                                    </p:set>
                                    <p:animEffect transition="in" filter="blinds(horizontal)">
                                      <p:cBhvr>
                                        <p:cTn id="27" dur="1000"/>
                                        <p:tgtEl>
                                          <p:spTgt spid="3584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845"/>
                                        </p:tgtEl>
                                        <p:attrNameLst>
                                          <p:attrName>style.visibility</p:attrName>
                                        </p:attrNameLst>
                                      </p:cBhvr>
                                      <p:to>
                                        <p:strVal val="visible"/>
                                      </p:to>
                                    </p:set>
                                    <p:animEffect transition="in" filter="blinds(horizontal)">
                                      <p:cBhvr>
                                        <p:cTn id="32" dur="1000"/>
                                        <p:tgtEl>
                                          <p:spTgt spid="3584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843">
                                            <p:txEl>
                                              <p:pRg st="3" end="3"/>
                                            </p:txEl>
                                          </p:spTgt>
                                        </p:tgtEl>
                                        <p:attrNameLst>
                                          <p:attrName>style.visibility</p:attrName>
                                        </p:attrNameLst>
                                      </p:cBhvr>
                                      <p:to>
                                        <p:strVal val="visible"/>
                                      </p:to>
                                    </p:set>
                                    <p:animEffect transition="in" filter="box(in)">
                                      <p:cBhvr>
                                        <p:cTn id="37" dur="1000"/>
                                        <p:tgtEl>
                                          <p:spTgt spid="3584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843">
                                            <p:txEl>
                                              <p:pRg st="4" end="4"/>
                                            </p:txEl>
                                          </p:spTgt>
                                        </p:tgtEl>
                                        <p:attrNameLst>
                                          <p:attrName>style.visibility</p:attrName>
                                        </p:attrNameLst>
                                      </p:cBhvr>
                                      <p:to>
                                        <p:strVal val="visible"/>
                                      </p:to>
                                    </p:set>
                                    <p:animEffect transition="in" filter="box(in)">
                                      <p:cBhvr>
                                        <p:cTn id="42" dur="1000"/>
                                        <p:tgtEl>
                                          <p:spTgt spid="3584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843">
                                            <p:txEl>
                                              <p:pRg st="6" end="6"/>
                                            </p:txEl>
                                          </p:spTgt>
                                        </p:tgtEl>
                                        <p:attrNameLst>
                                          <p:attrName>style.visibility</p:attrName>
                                        </p:attrNameLst>
                                      </p:cBhvr>
                                      <p:to>
                                        <p:strVal val="visible"/>
                                      </p:to>
                                    </p:set>
                                    <p:animEffect transition="in" filter="box(in)">
                                      <p:cBhvr>
                                        <p:cTn id="47" dur="1000"/>
                                        <p:tgtEl>
                                          <p:spTgt spid="3584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843">
                                            <p:txEl>
                                              <p:pRg st="7" end="7"/>
                                            </p:txEl>
                                          </p:spTgt>
                                        </p:tgtEl>
                                        <p:attrNameLst>
                                          <p:attrName>style.visibility</p:attrName>
                                        </p:attrNameLst>
                                      </p:cBhvr>
                                      <p:to>
                                        <p:strVal val="visible"/>
                                      </p:to>
                                    </p:set>
                                    <p:animEffect transition="in" filter="box(in)">
                                      <p:cBhvr>
                                        <p:cTn id="52" dur="100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845" grpId="0"/>
      <p:bldP spid="358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Group 17 – Halogens/Halides</a:t>
            </a:r>
          </a:p>
        </p:txBody>
      </p:sp>
      <p:sp>
        <p:nvSpPr>
          <p:cNvPr id="37891" name="Rectangle 3"/>
          <p:cNvSpPr>
            <a:spLocks noGrp="1" noChangeArrowheads="1"/>
          </p:cNvSpPr>
          <p:nvPr>
            <p:ph idx="1"/>
          </p:nvPr>
        </p:nvSpPr>
        <p:spPr>
          <a:xfrm>
            <a:off x="0" y="1628775"/>
            <a:ext cx="8964613" cy="5229225"/>
          </a:xfrm>
        </p:spPr>
        <p:txBody>
          <a:bodyPr rtlCol="0">
            <a:normAutofit lnSpcReduction="10000"/>
          </a:bodyPr>
          <a:lstStyle/>
          <a:p>
            <a:pPr eaLnBrk="1" fontAlgn="auto" hangingPunct="1">
              <a:lnSpc>
                <a:spcPct val="80000"/>
              </a:lnSpc>
              <a:spcAft>
                <a:spcPts val="0"/>
              </a:spcAft>
              <a:buFont typeface="Arial" pitchFamily="34" charset="0"/>
              <a:buChar char="•"/>
              <a:defRPr/>
            </a:pPr>
            <a:r>
              <a:rPr lang="en-US" sz="2800" dirty="0" smtClean="0"/>
              <a:t>nonmetals and occur as diatomic in nature</a:t>
            </a:r>
          </a:p>
          <a:p>
            <a:pPr eaLnBrk="1" fontAlgn="auto" hangingPunct="1">
              <a:lnSpc>
                <a:spcPct val="80000"/>
              </a:lnSpc>
              <a:spcAft>
                <a:spcPts val="0"/>
              </a:spcAft>
              <a:buFont typeface="Arial" pitchFamily="34" charset="0"/>
              <a:buChar char="•"/>
              <a:defRPr/>
            </a:pPr>
            <a:r>
              <a:rPr lang="en-US" sz="2800" dirty="0" smtClean="0"/>
              <a:t>Occur mainly as metal halides</a:t>
            </a:r>
          </a:p>
          <a:p>
            <a:pPr eaLnBrk="1" fontAlgn="auto" hangingPunct="1">
              <a:lnSpc>
                <a:spcPct val="80000"/>
              </a:lnSpc>
              <a:spcAft>
                <a:spcPts val="0"/>
              </a:spcAft>
              <a:buFont typeface="Arial" pitchFamily="34" charset="0"/>
              <a:buChar char="•"/>
              <a:defRPr/>
            </a:pPr>
            <a:r>
              <a:rPr lang="en-US" sz="2800" dirty="0" smtClean="0"/>
              <a:t>Fluorine – F</a:t>
            </a:r>
            <a:r>
              <a:rPr lang="en-US" sz="2800" baseline="-25000" dirty="0" smtClean="0"/>
              <a:t>2</a:t>
            </a:r>
            <a:r>
              <a:rPr lang="en-US" sz="2800" dirty="0" smtClean="0"/>
              <a:t>, gas</a:t>
            </a:r>
          </a:p>
          <a:p>
            <a:pPr eaLnBrk="1" fontAlgn="auto" hangingPunct="1">
              <a:lnSpc>
                <a:spcPct val="80000"/>
              </a:lnSpc>
              <a:spcAft>
                <a:spcPts val="0"/>
              </a:spcAft>
              <a:buFont typeface="Arial" pitchFamily="34" charset="0"/>
              <a:buChar char="•"/>
              <a:defRPr/>
            </a:pPr>
            <a:r>
              <a:rPr lang="en-US" sz="2800" dirty="0" smtClean="0"/>
              <a:t>Chlorine – Cl</a:t>
            </a:r>
            <a:r>
              <a:rPr lang="en-US" sz="2800" baseline="-25000" dirty="0" smtClean="0"/>
              <a:t>2</a:t>
            </a:r>
            <a:r>
              <a:rPr lang="en-US" sz="2800" dirty="0" smtClean="0"/>
              <a:t>, gas</a:t>
            </a:r>
          </a:p>
          <a:p>
            <a:pPr eaLnBrk="1" fontAlgn="auto" hangingPunct="1">
              <a:lnSpc>
                <a:spcPct val="80000"/>
              </a:lnSpc>
              <a:spcAft>
                <a:spcPts val="0"/>
              </a:spcAft>
              <a:buFont typeface="Arial" pitchFamily="34" charset="0"/>
              <a:buChar char="•"/>
              <a:defRPr/>
            </a:pPr>
            <a:r>
              <a:rPr lang="en-US" sz="2800" dirty="0" smtClean="0"/>
              <a:t>Bromine -  Br</a:t>
            </a:r>
            <a:r>
              <a:rPr lang="en-US" sz="2400" baseline="-25000" dirty="0" smtClean="0"/>
              <a:t>2</a:t>
            </a:r>
            <a:r>
              <a:rPr lang="en-US" sz="2800" dirty="0" smtClean="0"/>
              <a:t>, Liquid</a:t>
            </a:r>
          </a:p>
          <a:p>
            <a:pPr eaLnBrk="1" fontAlgn="auto" hangingPunct="1">
              <a:lnSpc>
                <a:spcPct val="80000"/>
              </a:lnSpc>
              <a:spcAft>
                <a:spcPts val="0"/>
              </a:spcAft>
              <a:buFont typeface="Arial" pitchFamily="34" charset="0"/>
              <a:buChar char="•"/>
              <a:defRPr/>
            </a:pPr>
            <a:r>
              <a:rPr lang="en-US" sz="2800" dirty="0" smtClean="0"/>
              <a:t>Iodine – I</a:t>
            </a:r>
            <a:r>
              <a:rPr lang="en-US" sz="2800" baseline="-25000" dirty="0" smtClean="0"/>
              <a:t>2</a:t>
            </a:r>
            <a:r>
              <a:rPr lang="en-US" sz="2800" dirty="0" smtClean="0"/>
              <a:t>, solid</a:t>
            </a:r>
          </a:p>
          <a:p>
            <a:pPr eaLnBrk="1" fontAlgn="auto" hangingPunct="1">
              <a:lnSpc>
                <a:spcPct val="80000"/>
              </a:lnSpc>
              <a:spcAft>
                <a:spcPts val="0"/>
              </a:spcAft>
              <a:buFont typeface="Arial" pitchFamily="34" charset="0"/>
              <a:buChar char="•"/>
              <a:defRPr/>
            </a:pPr>
            <a:r>
              <a:rPr lang="en-US" sz="2800" dirty="0" smtClean="0"/>
              <a:t>Astatine – At</a:t>
            </a:r>
            <a:r>
              <a:rPr lang="en-US" sz="2800" baseline="-25000" dirty="0" smtClean="0"/>
              <a:t>2</a:t>
            </a:r>
            <a:r>
              <a:rPr lang="en-US" sz="2800" dirty="0" smtClean="0"/>
              <a:t> , solid</a:t>
            </a:r>
          </a:p>
          <a:p>
            <a:pPr eaLnBrk="1" fontAlgn="auto" hangingPunct="1">
              <a:lnSpc>
                <a:spcPct val="80000"/>
              </a:lnSpc>
              <a:spcAft>
                <a:spcPts val="0"/>
              </a:spcAft>
              <a:buFont typeface="Arial" pitchFamily="34" charset="0"/>
              <a:buChar char="•"/>
              <a:defRPr/>
            </a:pPr>
            <a:r>
              <a:rPr lang="en-US" sz="2800" dirty="0" smtClean="0"/>
              <a:t>seven valence electrons, needs only one more have </a:t>
            </a:r>
          </a:p>
          <a:p>
            <a:pPr eaLnBrk="1" fontAlgn="auto" hangingPunct="1">
              <a:lnSpc>
                <a:spcPct val="80000"/>
              </a:lnSpc>
              <a:spcAft>
                <a:spcPts val="0"/>
              </a:spcAft>
              <a:buFont typeface="Arial" pitchFamily="34" charset="0"/>
              <a:buNone/>
              <a:defRPr/>
            </a:pPr>
            <a:endParaRPr lang="en-US" sz="2800" dirty="0" smtClean="0"/>
          </a:p>
          <a:p>
            <a:pPr eaLnBrk="1" fontAlgn="auto" hangingPunct="1">
              <a:lnSpc>
                <a:spcPct val="80000"/>
              </a:lnSpc>
              <a:spcAft>
                <a:spcPts val="0"/>
              </a:spcAft>
              <a:buFont typeface="Arial" pitchFamily="34" charset="0"/>
              <a:buChar char="•"/>
              <a:defRPr/>
            </a:pPr>
            <a:r>
              <a:rPr lang="en-US" sz="2800" dirty="0" smtClean="0"/>
              <a:t>electron for the octet </a:t>
            </a:r>
            <a:r>
              <a:rPr lang="en-US" sz="2800" dirty="0" smtClean="0">
                <a:sym typeface="Wingdings" pitchFamily="2" charset="2"/>
              </a:rPr>
              <a:t> valency of -1</a:t>
            </a:r>
            <a:endParaRPr lang="en-US" sz="2800" dirty="0" smtClean="0"/>
          </a:p>
          <a:p>
            <a:pPr eaLnBrk="1" fontAlgn="auto" hangingPunct="1">
              <a:lnSpc>
                <a:spcPct val="80000"/>
              </a:lnSpc>
              <a:spcAft>
                <a:spcPts val="0"/>
              </a:spcAft>
              <a:buFont typeface="Arial" pitchFamily="34" charset="0"/>
              <a:buChar char="•"/>
              <a:defRPr/>
            </a:pPr>
            <a:r>
              <a:rPr lang="en-US" sz="2800" dirty="0" smtClean="0"/>
              <a:t>tend to gain one electron to form a halide, X- ion, but also share electrons </a:t>
            </a:r>
          </a:p>
          <a:p>
            <a:pPr eaLnBrk="1" fontAlgn="auto" hangingPunct="1">
              <a:lnSpc>
                <a:spcPct val="80000"/>
              </a:lnSpc>
              <a:spcAft>
                <a:spcPts val="0"/>
              </a:spcAft>
              <a:buFont typeface="Arial" pitchFamily="34" charset="0"/>
              <a:buChar char="•"/>
              <a:defRPr/>
            </a:pPr>
            <a:r>
              <a:rPr lang="en-US" sz="2800" dirty="0" smtClean="0"/>
              <a:t>are reactive, with fluorine being the most reactive of all nonmetals</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in)">
                                      <p:cBhvr>
                                        <p:cTn id="7" dur="1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box(in)">
                                      <p:cBhvr>
                                        <p:cTn id="12" dur="10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box(in)">
                                      <p:cBhvr>
                                        <p:cTn id="17" dur="1000"/>
                                        <p:tgtEl>
                                          <p:spTgt spid="378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box(in)">
                                      <p:cBhvr>
                                        <p:cTn id="22" dur="1000"/>
                                        <p:tgtEl>
                                          <p:spTgt spid="378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7891">
                                            <p:txEl>
                                              <p:pRg st="3" end="3"/>
                                            </p:txEl>
                                          </p:spTgt>
                                        </p:tgtEl>
                                        <p:attrNameLst>
                                          <p:attrName>style.visibility</p:attrName>
                                        </p:attrNameLst>
                                      </p:cBhvr>
                                      <p:to>
                                        <p:strVal val="visible"/>
                                      </p:to>
                                    </p:set>
                                    <p:animEffect transition="in" filter="box(in)">
                                      <p:cBhvr>
                                        <p:cTn id="27" dur="1000"/>
                                        <p:tgtEl>
                                          <p:spTgt spid="378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1">
                                            <p:txEl>
                                              <p:pRg st="4" end="4"/>
                                            </p:txEl>
                                          </p:spTgt>
                                        </p:tgtEl>
                                        <p:attrNameLst>
                                          <p:attrName>style.visibility</p:attrName>
                                        </p:attrNameLst>
                                      </p:cBhvr>
                                      <p:to>
                                        <p:strVal val="visible"/>
                                      </p:to>
                                    </p:set>
                                    <p:animEffect transition="in" filter="box(in)">
                                      <p:cBhvr>
                                        <p:cTn id="32" dur="1000"/>
                                        <p:tgtEl>
                                          <p:spTgt spid="378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Effect transition="in" filter="box(in)">
                                      <p:cBhvr>
                                        <p:cTn id="37" dur="1000"/>
                                        <p:tgtEl>
                                          <p:spTgt spid="378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7891">
                                            <p:txEl>
                                              <p:pRg st="6" end="6"/>
                                            </p:txEl>
                                          </p:spTgt>
                                        </p:tgtEl>
                                        <p:attrNameLst>
                                          <p:attrName>style.visibility</p:attrName>
                                        </p:attrNameLst>
                                      </p:cBhvr>
                                      <p:to>
                                        <p:strVal val="visible"/>
                                      </p:to>
                                    </p:set>
                                    <p:animEffect transition="in" filter="box(in)">
                                      <p:cBhvr>
                                        <p:cTn id="42" dur="1000"/>
                                        <p:tgtEl>
                                          <p:spTgt spid="378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7891">
                                            <p:txEl>
                                              <p:pRg st="7" end="7"/>
                                            </p:txEl>
                                          </p:spTgt>
                                        </p:tgtEl>
                                        <p:attrNameLst>
                                          <p:attrName>style.visibility</p:attrName>
                                        </p:attrNameLst>
                                      </p:cBhvr>
                                      <p:to>
                                        <p:strVal val="visible"/>
                                      </p:to>
                                    </p:set>
                                    <p:animEffect transition="in" filter="box(in)">
                                      <p:cBhvr>
                                        <p:cTn id="47" dur="1000"/>
                                        <p:tgtEl>
                                          <p:spTgt spid="3789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7891">
                                            <p:txEl>
                                              <p:pRg st="9" end="9"/>
                                            </p:txEl>
                                          </p:spTgt>
                                        </p:tgtEl>
                                        <p:attrNameLst>
                                          <p:attrName>style.visibility</p:attrName>
                                        </p:attrNameLst>
                                      </p:cBhvr>
                                      <p:to>
                                        <p:strVal val="visible"/>
                                      </p:to>
                                    </p:set>
                                    <p:animEffect transition="in" filter="box(in)">
                                      <p:cBhvr>
                                        <p:cTn id="52" dur="1000"/>
                                        <p:tgtEl>
                                          <p:spTgt spid="3789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7891">
                                            <p:txEl>
                                              <p:pRg st="10" end="10"/>
                                            </p:txEl>
                                          </p:spTgt>
                                        </p:tgtEl>
                                        <p:attrNameLst>
                                          <p:attrName>style.visibility</p:attrName>
                                        </p:attrNameLst>
                                      </p:cBhvr>
                                      <p:to>
                                        <p:strVal val="visible"/>
                                      </p:to>
                                    </p:set>
                                    <p:animEffect transition="in" filter="box(in)">
                                      <p:cBhvr>
                                        <p:cTn id="57" dur="1000"/>
                                        <p:tgtEl>
                                          <p:spTgt spid="3789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7891">
                                            <p:txEl>
                                              <p:pRg st="11" end="11"/>
                                            </p:txEl>
                                          </p:spTgt>
                                        </p:tgtEl>
                                        <p:attrNameLst>
                                          <p:attrName>style.visibility</p:attrName>
                                        </p:attrNameLst>
                                      </p:cBhvr>
                                      <p:to>
                                        <p:strVal val="visible"/>
                                      </p:to>
                                    </p:set>
                                    <p:animEffect transition="in" filter="box(in)">
                                      <p:cBhvr>
                                        <p:cTn id="62" dur="1000"/>
                                        <p:tgtEl>
                                          <p:spTgt spid="378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a:xfrm>
            <a:off x="931863" y="96838"/>
            <a:ext cx="7148512" cy="1139825"/>
          </a:xfrm>
        </p:spPr>
        <p:txBody>
          <a:bodyPr/>
          <a:lstStyle/>
          <a:p>
            <a:pPr eaLnBrk="1" hangingPunct="1"/>
            <a:r>
              <a:rPr lang="en-US" smtClean="0"/>
              <a:t>Important facts</a:t>
            </a:r>
          </a:p>
        </p:txBody>
      </p:sp>
      <p:sp>
        <p:nvSpPr>
          <p:cNvPr id="5128" name="Rectangle 8"/>
          <p:cNvSpPr>
            <a:spLocks noGrp="1" noChangeArrowheads="1"/>
          </p:cNvSpPr>
          <p:nvPr>
            <p:ph idx="1"/>
          </p:nvPr>
        </p:nvSpPr>
        <p:spPr>
          <a:xfrm>
            <a:off x="395288" y="1484313"/>
            <a:ext cx="8435975" cy="4929187"/>
          </a:xfrm>
        </p:spPr>
        <p:txBody>
          <a:bodyPr/>
          <a:lstStyle/>
          <a:p>
            <a:pPr eaLnBrk="1" hangingPunct="1">
              <a:lnSpc>
                <a:spcPct val="80000"/>
              </a:lnSpc>
            </a:pPr>
            <a:r>
              <a:rPr lang="en-US" sz="2700" smtClean="0"/>
              <a:t>Arrangement of elements in order of increasing atomic number such that the elements show related  chemical properties</a:t>
            </a:r>
          </a:p>
          <a:p>
            <a:pPr eaLnBrk="1" hangingPunct="1">
              <a:lnSpc>
                <a:spcPct val="80000"/>
              </a:lnSpc>
            </a:pPr>
            <a:endParaRPr lang="en-US" sz="2700" smtClean="0"/>
          </a:p>
          <a:p>
            <a:pPr eaLnBrk="1" hangingPunct="1">
              <a:lnSpc>
                <a:spcPct val="80000"/>
              </a:lnSpc>
            </a:pPr>
            <a:r>
              <a:rPr lang="en-US" sz="2700" smtClean="0"/>
              <a:t>The periodic table arranges elements by:</a:t>
            </a:r>
          </a:p>
          <a:p>
            <a:pPr eaLnBrk="1" hangingPunct="1">
              <a:lnSpc>
                <a:spcPct val="80000"/>
              </a:lnSpc>
              <a:buFont typeface="Wingdings" pitchFamily="2" charset="2"/>
              <a:buNone/>
            </a:pPr>
            <a:endParaRPr lang="en-US" sz="2700" smtClean="0"/>
          </a:p>
          <a:p>
            <a:pPr lvl="1" eaLnBrk="1" hangingPunct="1">
              <a:lnSpc>
                <a:spcPct val="80000"/>
              </a:lnSpc>
            </a:pPr>
            <a:r>
              <a:rPr lang="en-US" sz="2700" smtClean="0"/>
              <a:t>into vertical columns called groups – group number tells the number of electrons in the outermost shell ie the number of valence electrons. There are 18 groups</a:t>
            </a:r>
          </a:p>
          <a:p>
            <a:pPr lvl="1" eaLnBrk="1" hangingPunct="1">
              <a:lnSpc>
                <a:spcPct val="80000"/>
              </a:lnSpc>
              <a:buFont typeface="Wingdings" pitchFamily="2" charset="2"/>
              <a:buNone/>
            </a:pPr>
            <a:endParaRPr lang="en-US" sz="2700" smtClean="0"/>
          </a:p>
          <a:p>
            <a:pPr lvl="1" eaLnBrk="1" hangingPunct="1">
              <a:lnSpc>
                <a:spcPct val="80000"/>
              </a:lnSpc>
            </a:pPr>
            <a:r>
              <a:rPr lang="en-US" sz="2700" smtClean="0"/>
              <a:t>horizontal rows called periods – period tells the number of shells or energy level. There are 7 periods</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ox(in)">
                                      <p:cBhvr>
                                        <p:cTn id="7" dur="1000"/>
                                        <p:tgtEl>
                                          <p:spTgt spid="51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8">
                                            <p:txEl>
                                              <p:pRg st="0" end="0"/>
                                            </p:txEl>
                                          </p:spTgt>
                                        </p:tgtEl>
                                        <p:attrNameLst>
                                          <p:attrName>style.visibility</p:attrName>
                                        </p:attrNameLst>
                                      </p:cBhvr>
                                      <p:to>
                                        <p:strVal val="visible"/>
                                      </p:to>
                                    </p:set>
                                    <p:anim calcmode="lin" valueType="num">
                                      <p:cBhvr additive="base">
                                        <p:cTn id="12" dur="500" fill="hold"/>
                                        <p:tgtEl>
                                          <p:spTgt spid="512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8">
                                            <p:txEl>
                                              <p:pRg st="2" end="2"/>
                                            </p:txEl>
                                          </p:spTgt>
                                        </p:tgtEl>
                                        <p:attrNameLst>
                                          <p:attrName>style.visibility</p:attrName>
                                        </p:attrNameLst>
                                      </p:cBhvr>
                                      <p:to>
                                        <p:strVal val="visible"/>
                                      </p:to>
                                    </p:set>
                                    <p:anim calcmode="lin" valueType="num">
                                      <p:cBhvr additive="base">
                                        <p:cTn id="18" dur="500" fill="hold"/>
                                        <p:tgtEl>
                                          <p:spTgt spid="512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28">
                                            <p:txEl>
                                              <p:pRg st="4" end="4"/>
                                            </p:txEl>
                                          </p:spTgt>
                                        </p:tgtEl>
                                        <p:attrNameLst>
                                          <p:attrName>style.visibility</p:attrName>
                                        </p:attrNameLst>
                                      </p:cBhvr>
                                      <p:to>
                                        <p:strVal val="visible"/>
                                      </p:to>
                                    </p:set>
                                    <p:anim calcmode="lin" valueType="num">
                                      <p:cBhvr additive="base">
                                        <p:cTn id="24" dur="500" fill="hold"/>
                                        <p:tgtEl>
                                          <p:spTgt spid="512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128">
                                            <p:txEl>
                                              <p:pRg st="6" end="6"/>
                                            </p:txEl>
                                          </p:spTgt>
                                        </p:tgtEl>
                                        <p:attrNameLst>
                                          <p:attrName>style.visibility</p:attrName>
                                        </p:attrNameLst>
                                      </p:cBhvr>
                                      <p:to>
                                        <p:strVal val="visible"/>
                                      </p:to>
                                    </p:set>
                                    <p:anim calcmode="lin" valueType="num">
                                      <p:cBhvr additive="base">
                                        <p:cTn id="30" dur="500" fill="hold"/>
                                        <p:tgtEl>
                                          <p:spTgt spid="5128">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12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p:cNvPicPr>
            <a:picLocks noChangeArrowheads="1"/>
          </p:cNvPicPr>
          <p:nvPr/>
        </p:nvPicPr>
        <p:blipFill>
          <a:blip r:embed="rId3"/>
          <a:srcRect/>
          <a:stretch>
            <a:fillRect/>
          </a:stretch>
        </p:blipFill>
        <p:spPr bwMode="auto">
          <a:xfrm>
            <a:off x="0" y="2133600"/>
            <a:ext cx="2674938" cy="38639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87045" name="Picture 5"/>
          <p:cNvPicPr>
            <a:picLocks noChangeArrowheads="1"/>
          </p:cNvPicPr>
          <p:nvPr/>
        </p:nvPicPr>
        <p:blipFill>
          <a:blip r:embed="rId4"/>
          <a:srcRect/>
          <a:stretch>
            <a:fillRect/>
          </a:stretch>
        </p:blipFill>
        <p:spPr bwMode="auto">
          <a:xfrm>
            <a:off x="2700338" y="2708275"/>
            <a:ext cx="2633662" cy="378936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87046" name="03M10VD1.avi">
            <a:hlinkClick r:id="" action="ppaction://media"/>
          </p:cNvPr>
          <p:cNvPicPr>
            <a:picLocks noRot="1" noChangeAspect="1" noChangeArrowheads="1"/>
          </p:cNvPicPr>
          <p:nvPr>
            <a:videoFile r:link="rId1"/>
          </p:nvPr>
        </p:nvPicPr>
        <p:blipFill>
          <a:blip r:embed="rId5"/>
          <a:srcRect/>
          <a:stretch>
            <a:fillRect/>
          </a:stretch>
        </p:blipFill>
        <p:spPr bwMode="auto">
          <a:xfrm>
            <a:off x="5410200" y="2286000"/>
            <a:ext cx="3429000" cy="2555875"/>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restart="whenNotActive" fill="hold" evtFilter="cancelBubble" nodeType="interactiveSeq">
                <p:stCondLst>
                  <p:cond evt="onClick" delay="0">
                    <p:tgtEl>
                      <p:spTgt spid="8704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7046"/>
                                        </p:tgtEl>
                                      </p:cBhvr>
                                    </p:cmd>
                                  </p:childTnLst>
                                </p:cTn>
                              </p:par>
                            </p:childTnLst>
                          </p:cTn>
                        </p:par>
                      </p:childTnLst>
                    </p:cTn>
                  </p:par>
                </p:childTnLst>
              </p:cTn>
              <p:nextCondLst>
                <p:cond evt="onClick" delay="0">
                  <p:tgtEl>
                    <p:spTgt spid="87046"/>
                  </p:tgtEl>
                </p:cond>
              </p:nextCondLst>
            </p:seq>
            <p:video>
              <p:cMediaNode>
                <p:cTn id="7" fill="hold" display="0">
                  <p:stCondLst>
                    <p:cond delay="indefinite"/>
                  </p:stCondLst>
                  <p:endCondLst>
                    <p:cond evt="onNext" delay="0">
                      <p:tgtEl>
                        <p:sldTgt/>
                      </p:tgtEl>
                    </p:cond>
                    <p:cond evt="onPrev" delay="0">
                      <p:tgtEl>
                        <p:sldTgt/>
                      </p:tgtEl>
                    </p:cond>
                  </p:endCondLst>
                </p:cTn>
                <p:tgtEl>
                  <p:spTgt spid="8704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31863" y="96838"/>
            <a:ext cx="7888287" cy="1171575"/>
          </a:xfrm>
        </p:spPr>
        <p:txBody>
          <a:bodyPr/>
          <a:lstStyle/>
          <a:p>
            <a:pPr eaLnBrk="1" hangingPunct="1"/>
            <a:r>
              <a:rPr lang="en-US" sz="3600" smtClean="0"/>
              <a:t>Group 18 – Noble gas / Inert gases</a:t>
            </a:r>
          </a:p>
        </p:txBody>
      </p:sp>
      <p:sp>
        <p:nvSpPr>
          <p:cNvPr id="39939" name="Rectangle 3"/>
          <p:cNvSpPr>
            <a:spLocks noGrp="1" noChangeArrowheads="1"/>
          </p:cNvSpPr>
          <p:nvPr>
            <p:ph idx="1"/>
          </p:nvPr>
        </p:nvSpPr>
        <p:spPr>
          <a:xfrm>
            <a:off x="323850" y="1557338"/>
            <a:ext cx="8820150" cy="5300662"/>
          </a:xfrm>
        </p:spPr>
        <p:txBody>
          <a:bodyPr/>
          <a:lstStyle/>
          <a:p>
            <a:pPr eaLnBrk="1" hangingPunct="1"/>
            <a:r>
              <a:rPr lang="en-US" sz="2800" smtClean="0"/>
              <a:t>Helium –He</a:t>
            </a:r>
          </a:p>
          <a:p>
            <a:pPr eaLnBrk="1" hangingPunct="1"/>
            <a:r>
              <a:rPr lang="en-US" sz="2800" smtClean="0"/>
              <a:t>Neon –Ne</a:t>
            </a:r>
          </a:p>
          <a:p>
            <a:pPr eaLnBrk="1" hangingPunct="1"/>
            <a:r>
              <a:rPr lang="en-US" sz="2800" smtClean="0"/>
              <a:t>Argon – Ar</a:t>
            </a:r>
          </a:p>
          <a:p>
            <a:pPr eaLnBrk="1" hangingPunct="1"/>
            <a:r>
              <a:rPr lang="en-US" sz="2800" smtClean="0"/>
              <a:t>Krypton – Kr</a:t>
            </a:r>
          </a:p>
          <a:p>
            <a:pPr eaLnBrk="1" hangingPunct="1"/>
            <a:r>
              <a:rPr lang="en-US" sz="2800" smtClean="0"/>
              <a:t>Xenon – Xe</a:t>
            </a:r>
          </a:p>
          <a:p>
            <a:pPr eaLnBrk="1" hangingPunct="1"/>
            <a:r>
              <a:rPr lang="en-US" sz="2800" smtClean="0"/>
              <a:t>Radon – Rn</a:t>
            </a:r>
          </a:p>
          <a:p>
            <a:pPr eaLnBrk="1" hangingPunct="1"/>
            <a:r>
              <a:rPr lang="en-US" sz="2800" smtClean="0"/>
              <a:t>not reactive</a:t>
            </a:r>
          </a:p>
          <a:p>
            <a:pPr eaLnBrk="1" hangingPunct="1"/>
            <a:r>
              <a:rPr lang="en-US" sz="2800" smtClean="0"/>
              <a:t>have a full outer energy level</a:t>
            </a:r>
          </a:p>
          <a:p>
            <a:pPr eaLnBrk="1" hangingPunct="1"/>
            <a:r>
              <a:rPr lang="en-US" sz="2800" smtClean="0"/>
              <a:t>are all gases</a:t>
            </a:r>
          </a:p>
          <a:p>
            <a:pPr eaLnBrk="1" hangingPunct="1"/>
            <a:r>
              <a:rPr lang="en-US" sz="2800" smtClean="0"/>
              <a:t>are all nonmetals</a:t>
            </a:r>
          </a:p>
        </p:txBody>
      </p:sp>
      <p:graphicFrame>
        <p:nvGraphicFramePr>
          <p:cNvPr id="1026" name="Object 5">
            <a:hlinkClick r:id="" action="ppaction://ole?verb=0"/>
          </p:cNvPr>
          <p:cNvGraphicFramePr>
            <a:graphicFrameLocks noChangeAspect="1"/>
          </p:cNvGraphicFramePr>
          <p:nvPr/>
        </p:nvGraphicFramePr>
        <p:xfrm>
          <a:off x="4643438" y="2205038"/>
          <a:ext cx="3481387" cy="1033462"/>
        </p:xfrm>
        <a:graphic>
          <a:graphicData uri="http://schemas.openxmlformats.org/presentationml/2006/ole">
            <mc:AlternateContent xmlns:mc="http://schemas.openxmlformats.org/markup-compatibility/2006">
              <mc:Choice xmlns:v="urn:schemas-microsoft-com:vml" Requires="v">
                <p:oleObj spid="_x0000_s1028" name="QuickTime Movie" r:id="rId4" imgW="3100159" imgH="920128" progId="PlayerFrameClass">
                  <p:embed/>
                </p:oleObj>
              </mc:Choice>
              <mc:Fallback>
                <p:oleObj name="QuickTime Movie" r:id="rId4" imgW="3100159" imgH="920128" progId="PlayerFrameClass">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2205038"/>
                        <a:ext cx="3481387"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1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ox(in)">
                                      <p:cBhvr>
                                        <p:cTn id="12" dur="10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box(in)">
                                      <p:cBhvr>
                                        <p:cTn id="17" dur="10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box(in)">
                                      <p:cBhvr>
                                        <p:cTn id="22" dur="1000"/>
                                        <p:tgtEl>
                                          <p:spTgt spid="399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box(in)">
                                      <p:cBhvr>
                                        <p:cTn id="27" dur="10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animEffect transition="in" filter="box(in)">
                                      <p:cBhvr>
                                        <p:cTn id="32" dur="1000"/>
                                        <p:tgtEl>
                                          <p:spTgt spid="399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Effect transition="in" filter="box(in)">
                                      <p:cBhvr>
                                        <p:cTn id="37" dur="1000"/>
                                        <p:tgtEl>
                                          <p:spTgt spid="399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9939">
                                            <p:txEl>
                                              <p:pRg st="6" end="6"/>
                                            </p:txEl>
                                          </p:spTgt>
                                        </p:tgtEl>
                                        <p:attrNameLst>
                                          <p:attrName>style.visibility</p:attrName>
                                        </p:attrNameLst>
                                      </p:cBhvr>
                                      <p:to>
                                        <p:strVal val="visible"/>
                                      </p:to>
                                    </p:set>
                                    <p:animEffect transition="in" filter="box(in)">
                                      <p:cBhvr>
                                        <p:cTn id="42" dur="1000"/>
                                        <p:tgtEl>
                                          <p:spTgt spid="3993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9939">
                                            <p:txEl>
                                              <p:pRg st="7" end="7"/>
                                            </p:txEl>
                                          </p:spTgt>
                                        </p:tgtEl>
                                        <p:attrNameLst>
                                          <p:attrName>style.visibility</p:attrName>
                                        </p:attrNameLst>
                                      </p:cBhvr>
                                      <p:to>
                                        <p:strVal val="visible"/>
                                      </p:to>
                                    </p:set>
                                    <p:animEffect transition="in" filter="box(in)">
                                      <p:cBhvr>
                                        <p:cTn id="47" dur="1000"/>
                                        <p:tgtEl>
                                          <p:spTgt spid="3993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9939">
                                            <p:txEl>
                                              <p:pRg st="8" end="8"/>
                                            </p:txEl>
                                          </p:spTgt>
                                        </p:tgtEl>
                                        <p:attrNameLst>
                                          <p:attrName>style.visibility</p:attrName>
                                        </p:attrNameLst>
                                      </p:cBhvr>
                                      <p:to>
                                        <p:strVal val="visible"/>
                                      </p:to>
                                    </p:set>
                                    <p:animEffect transition="in" filter="box(in)">
                                      <p:cBhvr>
                                        <p:cTn id="52" dur="1000"/>
                                        <p:tgtEl>
                                          <p:spTgt spid="3993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9939">
                                            <p:txEl>
                                              <p:pRg st="9" end="9"/>
                                            </p:txEl>
                                          </p:spTgt>
                                        </p:tgtEl>
                                        <p:attrNameLst>
                                          <p:attrName>style.visibility</p:attrName>
                                        </p:attrNameLst>
                                      </p:cBhvr>
                                      <p:to>
                                        <p:strVal val="visible"/>
                                      </p:to>
                                    </p:set>
                                    <p:animEffect transition="in" filter="box(in)">
                                      <p:cBhvr>
                                        <p:cTn id="57" dur="10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92275" y="476250"/>
            <a:ext cx="5365750" cy="585788"/>
          </a:xfrm>
          <a:prstGeom prst="rect">
            <a:avLst/>
          </a:prstGeom>
          <a:noFill/>
          <a:ln w="9525" algn="ctr">
            <a:noFill/>
            <a:miter lim="800000"/>
            <a:headEnd/>
            <a:tailEnd/>
          </a:ln>
        </p:spPr>
        <p:txBody>
          <a:bodyPr wrap="none">
            <a:spAutoFit/>
          </a:bodyPr>
          <a:lstStyle/>
          <a:p>
            <a:pPr eaLnBrk="1" hangingPunct="1">
              <a:lnSpc>
                <a:spcPct val="90000"/>
              </a:lnSpc>
              <a:spcBef>
                <a:spcPct val="20000"/>
              </a:spcBef>
              <a:spcAft>
                <a:spcPct val="20000"/>
              </a:spcAft>
              <a:tabLst>
                <a:tab pos="228600" algn="l"/>
                <a:tab pos="1943100" algn="l"/>
              </a:tabLst>
            </a:pPr>
            <a:r>
              <a:rPr lang="en-US" sz="3600" b="1">
                <a:latin typeface="Times New Roman" pitchFamily="18" charset="0"/>
                <a:cs typeface="Arial" charset="0"/>
              </a:rPr>
              <a:t>Inner Transition Elements</a:t>
            </a:r>
          </a:p>
        </p:txBody>
      </p:sp>
      <p:sp>
        <p:nvSpPr>
          <p:cNvPr id="74755" name="Text Box 3"/>
          <p:cNvSpPr txBox="1">
            <a:spLocks noChangeArrowheads="1"/>
          </p:cNvSpPr>
          <p:nvPr/>
        </p:nvSpPr>
        <p:spPr bwMode="auto">
          <a:xfrm>
            <a:off x="400050" y="1309688"/>
            <a:ext cx="8610600" cy="530225"/>
          </a:xfrm>
          <a:prstGeom prst="rect">
            <a:avLst/>
          </a:prstGeom>
          <a:noFill/>
          <a:ln w="9525" algn="ctr">
            <a:noFill/>
            <a:miter lim="800000"/>
            <a:headEnd/>
            <a:tailEnd/>
          </a:ln>
        </p:spPr>
        <p:txBody>
          <a:bodyPr>
            <a:spAutoFit/>
          </a:bodyPr>
          <a:lstStyle/>
          <a:p>
            <a:pPr marL="342900" indent="-342900" eaLnBrk="1" hangingPunct="1">
              <a:lnSpc>
                <a:spcPct val="90000"/>
              </a:lnSpc>
              <a:spcBef>
                <a:spcPct val="20000"/>
              </a:spcBef>
              <a:spcAft>
                <a:spcPct val="20000"/>
              </a:spcAft>
              <a:buFontTx/>
              <a:buChar char="•"/>
              <a:tabLst>
                <a:tab pos="228600" algn="l"/>
                <a:tab pos="1943100" algn="l"/>
              </a:tabLst>
            </a:pPr>
            <a:r>
              <a:rPr lang="en-US" sz="3200">
                <a:latin typeface="Times New Roman" pitchFamily="18" charset="0"/>
                <a:cs typeface="Arial" charset="0"/>
              </a:rPr>
              <a:t>There are two series of inner transition elements</a:t>
            </a:r>
            <a:r>
              <a:rPr lang="en-US" sz="3200">
                <a:solidFill>
                  <a:schemeClr val="bg1"/>
                </a:solidFill>
                <a:latin typeface="Times New Roman" pitchFamily="18" charset="0"/>
                <a:cs typeface="Arial" charset="0"/>
              </a:rPr>
              <a:t>. </a:t>
            </a:r>
            <a:endParaRPr lang="en-US" sz="3200">
              <a:latin typeface="Times New Roman" pitchFamily="18" charset="0"/>
              <a:cs typeface="Arial" charset="0"/>
            </a:endParaRPr>
          </a:p>
        </p:txBody>
      </p:sp>
      <p:sp>
        <p:nvSpPr>
          <p:cNvPr id="74759" name="Text Box 7"/>
          <p:cNvSpPr txBox="1">
            <a:spLocks noChangeArrowheads="1"/>
          </p:cNvSpPr>
          <p:nvPr/>
        </p:nvSpPr>
        <p:spPr bwMode="auto">
          <a:xfrm>
            <a:off x="400050" y="2984500"/>
            <a:ext cx="8001000" cy="968375"/>
          </a:xfrm>
          <a:prstGeom prst="rect">
            <a:avLst/>
          </a:prstGeom>
          <a:noFill/>
          <a:ln w="9525" algn="ctr">
            <a:noFill/>
            <a:miter lim="800000"/>
            <a:headEnd/>
            <a:tailEnd/>
          </a:ln>
        </p:spPr>
        <p:txBody>
          <a:bodyPr>
            <a:spAutoFit/>
          </a:bodyPr>
          <a:lstStyle/>
          <a:p>
            <a:pPr marL="342900" indent="-342900" eaLnBrk="1" hangingPunct="1">
              <a:lnSpc>
                <a:spcPct val="90000"/>
              </a:lnSpc>
              <a:spcBef>
                <a:spcPct val="20000"/>
              </a:spcBef>
              <a:spcAft>
                <a:spcPct val="20000"/>
              </a:spcAft>
              <a:buFontTx/>
              <a:buChar char="•"/>
              <a:tabLst>
                <a:tab pos="228600" algn="l"/>
                <a:tab pos="1943100" algn="l"/>
              </a:tabLst>
            </a:pPr>
            <a:r>
              <a:rPr lang="en-US" sz="3200">
                <a:latin typeface="Times New Roman" pitchFamily="18" charset="0"/>
                <a:cs typeface="Arial" charset="0"/>
              </a:rPr>
              <a:t>The second series of elements, from thorium to lawrencium, is called the </a:t>
            </a:r>
            <a:r>
              <a:rPr lang="en-US" sz="3200" b="1">
                <a:latin typeface="Times New Roman" pitchFamily="18" charset="0"/>
                <a:cs typeface="Arial" charset="0"/>
              </a:rPr>
              <a:t>actinides</a:t>
            </a:r>
            <a:r>
              <a:rPr lang="en-US" sz="3200">
                <a:latin typeface="Times New Roman" pitchFamily="18" charset="0"/>
                <a:cs typeface="Arial" charset="0"/>
              </a:rPr>
              <a:t>. </a:t>
            </a:r>
          </a:p>
        </p:txBody>
      </p:sp>
      <p:pic>
        <p:nvPicPr>
          <p:cNvPr id="74760" name="Picture 8" descr="im54"/>
          <p:cNvPicPr>
            <a:picLocks noChangeAspect="1" noChangeArrowheads="1"/>
          </p:cNvPicPr>
          <p:nvPr/>
        </p:nvPicPr>
        <p:blipFill>
          <a:blip r:embed="rId3"/>
          <a:srcRect/>
          <a:stretch>
            <a:fillRect/>
          </a:stretch>
        </p:blipFill>
        <p:spPr bwMode="auto">
          <a:xfrm>
            <a:off x="1676400" y="3986213"/>
            <a:ext cx="5791200" cy="1989137"/>
          </a:xfrm>
          <a:prstGeom prst="rect">
            <a:avLst/>
          </a:prstGeom>
          <a:noFill/>
          <a:ln w="9525">
            <a:noFill/>
            <a:miter lim="800000"/>
            <a:headEnd/>
            <a:tailEnd/>
          </a:ln>
        </p:spPr>
      </p:pic>
      <p:sp>
        <p:nvSpPr>
          <p:cNvPr id="74761" name="Text Box 9"/>
          <p:cNvSpPr txBox="1">
            <a:spLocks noChangeArrowheads="1"/>
          </p:cNvSpPr>
          <p:nvPr/>
        </p:nvSpPr>
        <p:spPr bwMode="auto">
          <a:xfrm>
            <a:off x="323850" y="1989138"/>
            <a:ext cx="8001000" cy="968375"/>
          </a:xfrm>
          <a:prstGeom prst="rect">
            <a:avLst/>
          </a:prstGeom>
          <a:noFill/>
          <a:ln w="9525" algn="ctr">
            <a:noFill/>
            <a:miter lim="800000"/>
            <a:headEnd/>
            <a:tailEnd/>
          </a:ln>
        </p:spPr>
        <p:txBody>
          <a:bodyPr>
            <a:spAutoFit/>
          </a:bodyPr>
          <a:lstStyle/>
          <a:p>
            <a:pPr marL="342900" indent="-342900" eaLnBrk="1" hangingPunct="1">
              <a:lnSpc>
                <a:spcPct val="90000"/>
              </a:lnSpc>
              <a:spcBef>
                <a:spcPct val="20000"/>
              </a:spcBef>
              <a:spcAft>
                <a:spcPct val="20000"/>
              </a:spcAft>
              <a:buFontTx/>
              <a:buChar char="•"/>
              <a:tabLst>
                <a:tab pos="228600" algn="l"/>
                <a:tab pos="1943100" algn="l"/>
              </a:tabLst>
            </a:pPr>
            <a:r>
              <a:rPr lang="en-US" sz="3200">
                <a:latin typeface="Times New Roman" pitchFamily="18" charset="0"/>
                <a:cs typeface="Arial" charset="0"/>
              </a:rPr>
              <a:t>The first series of elements, from cerium to lutetium, is called the lantha</a:t>
            </a:r>
            <a:r>
              <a:rPr lang="en-US" sz="3200" b="1">
                <a:latin typeface="Times New Roman" pitchFamily="18" charset="0"/>
                <a:cs typeface="Arial" charset="0"/>
              </a:rPr>
              <a:t>nides</a:t>
            </a:r>
            <a:r>
              <a:rPr lang="en-US" sz="3200">
                <a:latin typeface="Times New Roman" pitchFamily="18" charset="0"/>
                <a:cs typeface="Arial" charset="0"/>
              </a:rPr>
              <a:t>.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box(out)">
                                      <p:cBhvr>
                                        <p:cTn id="7" dur="500"/>
                                        <p:tgtEl>
                                          <p:spTgt spid="7475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4760"/>
                                        </p:tgtEl>
                                        <p:attrNameLst>
                                          <p:attrName>style.visibility</p:attrName>
                                        </p:attrNameLst>
                                      </p:cBhvr>
                                      <p:to>
                                        <p:strVal val="visible"/>
                                      </p:to>
                                    </p:set>
                                    <p:animEffect transition="in" filter="box(out)">
                                      <p:cBhvr>
                                        <p:cTn id="11" dur="500"/>
                                        <p:tgtEl>
                                          <p:spTgt spid="7476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74759"/>
                                        </p:tgtEl>
                                        <p:attrNameLst>
                                          <p:attrName>style.visibility</p:attrName>
                                        </p:attrNameLst>
                                      </p:cBhvr>
                                      <p:to>
                                        <p:strVal val="visible"/>
                                      </p:to>
                                    </p:set>
                                    <p:animEffect transition="in" filter="box(out)">
                                      <p:cBhvr>
                                        <p:cTn id="16" dur="500"/>
                                        <p:tgtEl>
                                          <p:spTgt spid="7475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74761"/>
                                        </p:tgtEl>
                                        <p:attrNameLst>
                                          <p:attrName>style.visibility</p:attrName>
                                        </p:attrNameLst>
                                      </p:cBhvr>
                                      <p:to>
                                        <p:strVal val="visible"/>
                                      </p:to>
                                    </p:set>
                                    <p:animEffect transition="in" filter="box(out)">
                                      <p:cBhvr>
                                        <p:cTn id="21" dur="5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9" grpId="0"/>
      <p:bldP spid="747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00113" y="549275"/>
            <a:ext cx="3498850" cy="585788"/>
          </a:xfrm>
          <a:prstGeom prst="rect">
            <a:avLst/>
          </a:prstGeom>
          <a:noFill/>
          <a:ln w="9525" algn="ctr">
            <a:noFill/>
            <a:miter lim="800000"/>
            <a:headEnd/>
            <a:tailEnd/>
          </a:ln>
        </p:spPr>
        <p:txBody>
          <a:bodyPr wrap="none">
            <a:spAutoFit/>
          </a:bodyPr>
          <a:lstStyle/>
          <a:p>
            <a:pPr eaLnBrk="1" hangingPunct="1">
              <a:lnSpc>
                <a:spcPct val="90000"/>
              </a:lnSpc>
              <a:spcBef>
                <a:spcPct val="20000"/>
              </a:spcBef>
              <a:spcAft>
                <a:spcPct val="20000"/>
              </a:spcAft>
              <a:tabLst>
                <a:tab pos="228600" algn="l"/>
                <a:tab pos="1943100" algn="l"/>
              </a:tabLst>
            </a:pPr>
            <a:r>
              <a:rPr lang="en-US" sz="3600" b="1">
                <a:latin typeface="Times New Roman" pitchFamily="18" charset="0"/>
                <a:cs typeface="Arial" charset="0"/>
              </a:rPr>
              <a:t>The Lanthanides</a:t>
            </a:r>
          </a:p>
        </p:txBody>
      </p:sp>
      <p:sp>
        <p:nvSpPr>
          <p:cNvPr id="77827" name="Text Box 3"/>
          <p:cNvSpPr txBox="1">
            <a:spLocks noChangeArrowheads="1"/>
          </p:cNvSpPr>
          <p:nvPr/>
        </p:nvSpPr>
        <p:spPr bwMode="auto">
          <a:xfrm>
            <a:off x="533400" y="1219200"/>
            <a:ext cx="7467600" cy="968375"/>
          </a:xfrm>
          <a:prstGeom prst="rect">
            <a:avLst/>
          </a:prstGeom>
          <a:noFill/>
          <a:ln w="9525" algn="ctr">
            <a:noFill/>
            <a:miter lim="800000"/>
            <a:headEnd/>
            <a:tailEnd/>
          </a:ln>
        </p:spPr>
        <p:txBody>
          <a:bodyPr>
            <a:spAutoFit/>
          </a:bodyPr>
          <a:lstStyle/>
          <a:p>
            <a:pPr marL="342900" indent="-342900" eaLnBrk="1" hangingPunct="1">
              <a:lnSpc>
                <a:spcPct val="90000"/>
              </a:lnSpc>
              <a:spcBef>
                <a:spcPct val="20000"/>
              </a:spcBef>
              <a:spcAft>
                <a:spcPct val="20000"/>
              </a:spcAft>
              <a:buFontTx/>
              <a:buChar char="•"/>
              <a:tabLst>
                <a:tab pos="228600" algn="l"/>
                <a:tab pos="1943100" algn="l"/>
              </a:tabLst>
            </a:pPr>
            <a:r>
              <a:rPr lang="en-US" sz="3200">
                <a:latin typeface="Times New Roman" pitchFamily="18" charset="0"/>
                <a:cs typeface="Arial" charset="0"/>
              </a:rPr>
              <a:t>The lanthanides are soft metals that can be cut with a knife.</a:t>
            </a:r>
          </a:p>
        </p:txBody>
      </p:sp>
      <p:sp>
        <p:nvSpPr>
          <p:cNvPr id="77830" name="Text Box 6"/>
          <p:cNvSpPr txBox="1">
            <a:spLocks noChangeArrowheads="1"/>
          </p:cNvSpPr>
          <p:nvPr/>
        </p:nvSpPr>
        <p:spPr bwMode="auto">
          <a:xfrm>
            <a:off x="533400" y="2133600"/>
            <a:ext cx="8001000" cy="1406525"/>
          </a:xfrm>
          <a:prstGeom prst="rect">
            <a:avLst/>
          </a:prstGeom>
          <a:noFill/>
          <a:ln w="9525" algn="ctr">
            <a:noFill/>
            <a:miter lim="800000"/>
            <a:headEnd/>
            <a:tailEnd/>
          </a:ln>
        </p:spPr>
        <p:txBody>
          <a:bodyPr>
            <a:spAutoFit/>
          </a:bodyPr>
          <a:lstStyle/>
          <a:p>
            <a:pPr marL="342900" indent="-342900" eaLnBrk="1" hangingPunct="1">
              <a:lnSpc>
                <a:spcPct val="90000"/>
              </a:lnSpc>
              <a:spcBef>
                <a:spcPct val="20000"/>
              </a:spcBef>
              <a:spcAft>
                <a:spcPct val="20000"/>
              </a:spcAft>
              <a:buFontTx/>
              <a:buChar char="•"/>
              <a:tabLst>
                <a:tab pos="228600" algn="l"/>
                <a:tab pos="1943100" algn="l"/>
              </a:tabLst>
            </a:pPr>
            <a:r>
              <a:rPr lang="en-US" sz="3200">
                <a:latin typeface="Times New Roman" pitchFamily="18" charset="0"/>
                <a:cs typeface="Arial" charset="0"/>
              </a:rPr>
              <a:t>The elements are so similar that they are hard to separate when they occur in the same ore, which they often do.</a:t>
            </a:r>
            <a:r>
              <a:rPr lang="en-US" sz="3200">
                <a:solidFill>
                  <a:schemeClr val="bg1"/>
                </a:solidFill>
                <a:latin typeface="Times New Roman" pitchFamily="18" charset="0"/>
                <a:cs typeface="Arial" charset="0"/>
              </a:rPr>
              <a:t> </a:t>
            </a:r>
          </a:p>
        </p:txBody>
      </p:sp>
      <p:sp>
        <p:nvSpPr>
          <p:cNvPr id="77835" name="Text Box 11"/>
          <p:cNvSpPr txBox="1">
            <a:spLocks noChangeArrowheads="1"/>
          </p:cNvSpPr>
          <p:nvPr/>
        </p:nvSpPr>
        <p:spPr bwMode="auto">
          <a:xfrm>
            <a:off x="611188" y="4437063"/>
            <a:ext cx="8153400" cy="1416050"/>
          </a:xfrm>
          <a:prstGeom prst="rect">
            <a:avLst/>
          </a:prstGeom>
          <a:noFill/>
          <a:ln w="9525" algn="ctr">
            <a:noFill/>
            <a:miter lim="800000"/>
            <a:headEnd/>
            <a:tailEnd/>
          </a:ln>
        </p:spPr>
        <p:txBody>
          <a:bodyPr>
            <a:spAutoFit/>
          </a:bodyPr>
          <a:lstStyle/>
          <a:p>
            <a:pPr marL="342900" indent="-342900" eaLnBrk="1" hangingPunct="1">
              <a:lnSpc>
                <a:spcPct val="90000"/>
              </a:lnSpc>
              <a:spcBef>
                <a:spcPct val="20000"/>
              </a:spcBef>
              <a:spcAft>
                <a:spcPct val="20000"/>
              </a:spcAft>
              <a:buFontTx/>
              <a:buChar char="•"/>
              <a:tabLst>
                <a:tab pos="228600" algn="l"/>
                <a:tab pos="1943100" algn="l"/>
              </a:tabLst>
            </a:pPr>
            <a:r>
              <a:rPr lang="en-US" sz="2800"/>
              <a:t>All the actinides are radioactive. </a:t>
            </a:r>
          </a:p>
          <a:p>
            <a:pPr marL="342900" indent="-342900" eaLnBrk="1" hangingPunct="1">
              <a:lnSpc>
                <a:spcPct val="90000"/>
              </a:lnSpc>
              <a:spcBef>
                <a:spcPct val="20000"/>
              </a:spcBef>
              <a:spcAft>
                <a:spcPct val="20000"/>
              </a:spcAft>
              <a:buFontTx/>
              <a:buChar char="•"/>
              <a:tabLst>
                <a:tab pos="228600" algn="l"/>
                <a:tab pos="1943100" algn="l"/>
              </a:tabLst>
            </a:pPr>
            <a:r>
              <a:rPr lang="en-US" sz="2800">
                <a:latin typeface="Times New Roman" pitchFamily="18" charset="0"/>
                <a:cs typeface="Arial" charset="0"/>
              </a:rPr>
              <a:t>The nuclei of atoms of radioactive elements are unstable and decay to form other elements</a:t>
            </a:r>
            <a:r>
              <a:rPr lang="en-US" sz="2800">
                <a:solidFill>
                  <a:schemeClr val="bg1"/>
                </a:solidFill>
                <a:latin typeface="Times New Roman" pitchFamily="18" charset="0"/>
                <a:cs typeface="Arial" charset="0"/>
              </a:rPr>
              <a:t>. </a:t>
            </a:r>
          </a:p>
        </p:txBody>
      </p:sp>
      <p:sp>
        <p:nvSpPr>
          <p:cNvPr id="24582" name="Rectangle 12"/>
          <p:cNvSpPr>
            <a:spLocks noChangeArrowheads="1"/>
          </p:cNvSpPr>
          <p:nvPr/>
        </p:nvSpPr>
        <p:spPr bwMode="auto">
          <a:xfrm>
            <a:off x="1116013" y="3789363"/>
            <a:ext cx="3600450" cy="457200"/>
          </a:xfrm>
          <a:prstGeom prst="rect">
            <a:avLst/>
          </a:prstGeom>
          <a:noFill/>
          <a:ln w="9525">
            <a:noFill/>
            <a:miter lim="800000"/>
            <a:headEnd/>
            <a:tailEnd/>
          </a:ln>
        </p:spPr>
        <p:txBody>
          <a:bodyPr>
            <a:spAutoFit/>
          </a:bodyPr>
          <a:lstStyle/>
          <a:p>
            <a:r>
              <a:rPr lang="en-US" sz="2400" b="1"/>
              <a:t>The Actinides</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box(out)">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7830"/>
                                        </p:tgtEl>
                                        <p:attrNameLst>
                                          <p:attrName>style.visibility</p:attrName>
                                        </p:attrNameLst>
                                      </p:cBhvr>
                                      <p:to>
                                        <p:strVal val="visible"/>
                                      </p:to>
                                    </p:set>
                                    <p:animEffect transition="in" filter="box(out)">
                                      <p:cBhvr>
                                        <p:cTn id="12" dur="500"/>
                                        <p:tgtEl>
                                          <p:spTgt spid="778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7835"/>
                                        </p:tgtEl>
                                        <p:attrNameLst>
                                          <p:attrName>style.visibility</p:attrName>
                                        </p:attrNameLst>
                                      </p:cBhvr>
                                      <p:to>
                                        <p:strVal val="visible"/>
                                      </p:to>
                                    </p:set>
                                    <p:animEffect transition="in" filter="box(out)">
                                      <p:cBhvr>
                                        <p:cTn id="17" dur="500"/>
                                        <p:tgtEl>
                                          <p:spTgt spid="77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30" grpId="0"/>
      <p:bldP spid="778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Periodic Trends</a:t>
            </a:r>
          </a:p>
        </p:txBody>
      </p:sp>
      <p:sp>
        <p:nvSpPr>
          <p:cNvPr id="44035" name="Rectangle 3"/>
          <p:cNvSpPr>
            <a:spLocks noGrp="1" noChangeArrowheads="1"/>
          </p:cNvSpPr>
          <p:nvPr>
            <p:ph idx="1"/>
          </p:nvPr>
        </p:nvSpPr>
        <p:spPr/>
        <p:txBody>
          <a:bodyPr/>
          <a:lstStyle/>
          <a:p>
            <a:pPr eaLnBrk="1" hangingPunct="1"/>
            <a:r>
              <a:rPr lang="en-US" smtClean="0"/>
              <a:t> Atomic radius</a:t>
            </a:r>
          </a:p>
          <a:p>
            <a:pPr eaLnBrk="1" hangingPunct="1"/>
            <a:r>
              <a:rPr lang="en-US" smtClean="0"/>
              <a:t> Ionic radius</a:t>
            </a:r>
          </a:p>
          <a:p>
            <a:pPr eaLnBrk="1" hangingPunct="1"/>
            <a:r>
              <a:rPr lang="en-US" smtClean="0"/>
              <a:t> Ionization energy</a:t>
            </a:r>
          </a:p>
          <a:p>
            <a:pPr eaLnBrk="1" hangingPunct="1"/>
            <a:r>
              <a:rPr lang="en-US" smtClean="0"/>
              <a:t> Electron affinity</a:t>
            </a:r>
          </a:p>
          <a:p>
            <a:pPr eaLnBrk="1" hangingPunct="1"/>
            <a:r>
              <a:rPr lang="en-US" smtClean="0"/>
              <a:t> Electronegativity</a:t>
            </a:r>
          </a:p>
          <a:p>
            <a:pPr eaLnBrk="1" hangingPunct="1"/>
            <a:r>
              <a:rPr lang="en-US" smtClean="0"/>
              <a:t>Metallic and nonmetallic character</a:t>
            </a:r>
          </a:p>
          <a:p>
            <a:pPr eaLnBrk="1" hangingPunct="1">
              <a:buFont typeface="Wingdings" pitchFamily="2" charset="2"/>
              <a:buNone/>
            </a:pPr>
            <a:endParaRPr lang="en-US" smtClean="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ox(in)">
                                      <p:cBhvr>
                                        <p:cTn id="7" dur="10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box(in)">
                                      <p:cBhvr>
                                        <p:cTn id="12" dur="10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box(in)">
                                      <p:cBhvr>
                                        <p:cTn id="17" dur="1000"/>
                                        <p:tgtEl>
                                          <p:spTgt spid="44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Effect transition="in" filter="box(in)">
                                      <p:cBhvr>
                                        <p:cTn id="22" dur="1000"/>
                                        <p:tgtEl>
                                          <p:spTgt spid="440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4035">
                                            <p:txEl>
                                              <p:pRg st="3" end="3"/>
                                            </p:txEl>
                                          </p:spTgt>
                                        </p:tgtEl>
                                        <p:attrNameLst>
                                          <p:attrName>style.visibility</p:attrName>
                                        </p:attrNameLst>
                                      </p:cBhvr>
                                      <p:to>
                                        <p:strVal val="visible"/>
                                      </p:to>
                                    </p:set>
                                    <p:animEffect transition="in" filter="box(in)">
                                      <p:cBhvr>
                                        <p:cTn id="27" dur="1000"/>
                                        <p:tgtEl>
                                          <p:spTgt spid="440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4035">
                                            <p:txEl>
                                              <p:pRg st="4" end="4"/>
                                            </p:txEl>
                                          </p:spTgt>
                                        </p:tgtEl>
                                        <p:attrNameLst>
                                          <p:attrName>style.visibility</p:attrName>
                                        </p:attrNameLst>
                                      </p:cBhvr>
                                      <p:to>
                                        <p:strVal val="visible"/>
                                      </p:to>
                                    </p:set>
                                    <p:animEffect transition="in" filter="box(in)">
                                      <p:cBhvr>
                                        <p:cTn id="32" dur="1000"/>
                                        <p:tgtEl>
                                          <p:spTgt spid="4403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035">
                                            <p:txEl>
                                              <p:pRg st="5" end="5"/>
                                            </p:txEl>
                                          </p:spTgt>
                                        </p:tgtEl>
                                        <p:attrNameLst>
                                          <p:attrName>style.visibility</p:attrName>
                                        </p:attrNameLst>
                                      </p:cBhvr>
                                      <p:to>
                                        <p:strVal val="visible"/>
                                      </p:to>
                                    </p:set>
                                    <p:animEffect transition="in" filter="box(in)">
                                      <p:cBhvr>
                                        <p:cTn id="37" dur="10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Atomic radius</a:t>
            </a:r>
          </a:p>
        </p:txBody>
      </p:sp>
      <p:sp>
        <p:nvSpPr>
          <p:cNvPr id="46083" name="Rectangle 3"/>
          <p:cNvSpPr>
            <a:spLocks noGrp="1" noChangeArrowheads="1"/>
          </p:cNvSpPr>
          <p:nvPr>
            <p:ph idx="1"/>
          </p:nvPr>
        </p:nvSpPr>
        <p:spPr/>
        <p:txBody>
          <a:bodyPr/>
          <a:lstStyle/>
          <a:p>
            <a:pPr eaLnBrk="1" hangingPunct="1"/>
            <a:r>
              <a:rPr lang="en-US" sz="2800" smtClean="0"/>
              <a:t>Atomic radius – size of an atom</a:t>
            </a:r>
          </a:p>
          <a:p>
            <a:pPr eaLnBrk="1" hangingPunct="1"/>
            <a:r>
              <a:rPr lang="en-US" sz="2800" smtClean="0"/>
              <a:t> Increases down a group – more shells, electrons added further from nucleus, more shielding effect</a:t>
            </a:r>
          </a:p>
          <a:p>
            <a:pPr eaLnBrk="1" hangingPunct="1"/>
            <a:r>
              <a:rPr lang="en-US" sz="2800" smtClean="0"/>
              <a:t> Decreases across a period – same # of shells, same # of protons and electrons are added, electrons feel a greater pull.</a:t>
            </a:r>
          </a:p>
          <a:p>
            <a:pPr eaLnBrk="1" hangingPunct="1"/>
            <a:r>
              <a:rPr lang="en-US" sz="2800" smtClean="0"/>
              <a:t>What about the shielding effect? </a:t>
            </a:r>
          </a:p>
          <a:p>
            <a:pPr eaLnBrk="1" hangingPunct="1">
              <a:buFont typeface="Wingdings" pitchFamily="2" charset="2"/>
              <a:buNone/>
            </a:pPr>
            <a:endParaRPr lang="en-US" sz="2800" smtClean="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ox(in)">
                                      <p:cBhvr>
                                        <p:cTn id="12" dur="500"/>
                                        <p:tgtEl>
                                          <p:spTgt spid="46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box(in)">
                                      <p:cBhvr>
                                        <p:cTn id="17" dur="500"/>
                                        <p:tgtEl>
                                          <p:spTgt spid="46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box(in)">
                                      <p:cBhvr>
                                        <p:cTn id="22" dur="500"/>
                                        <p:tgtEl>
                                          <p:spTgt spid="460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6083">
                                            <p:txEl>
                                              <p:pRg st="3" end="3"/>
                                            </p:txEl>
                                          </p:spTgt>
                                        </p:tgtEl>
                                        <p:attrNameLst>
                                          <p:attrName>style.visibility</p:attrName>
                                        </p:attrNameLst>
                                      </p:cBhvr>
                                      <p:to>
                                        <p:strVal val="visible"/>
                                      </p:to>
                                    </p:set>
                                    <p:animEffect transition="in" filter="box(in)">
                                      <p:cBhvr>
                                        <p:cTn id="27"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image?id=7343&amp;rendTypeId=4"/>
          <p:cNvPicPr>
            <a:picLocks noChangeAspect="1" noChangeArrowheads="1"/>
          </p:cNvPicPr>
          <p:nvPr/>
        </p:nvPicPr>
        <p:blipFill>
          <a:blip r:embed="rId3"/>
          <a:srcRect/>
          <a:stretch>
            <a:fillRect/>
          </a:stretch>
        </p:blipFill>
        <p:spPr bwMode="auto">
          <a:xfrm>
            <a:off x="36513" y="44450"/>
            <a:ext cx="9144000" cy="6837363"/>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31863" y="96838"/>
            <a:ext cx="7158037" cy="903287"/>
          </a:xfrm>
        </p:spPr>
        <p:txBody>
          <a:bodyPr/>
          <a:lstStyle/>
          <a:p>
            <a:pPr eaLnBrk="1" hangingPunct="1"/>
            <a:r>
              <a:rPr lang="en-US" smtClean="0"/>
              <a:t>Ionic radius – page 52</a:t>
            </a:r>
          </a:p>
        </p:txBody>
      </p:sp>
      <p:sp>
        <p:nvSpPr>
          <p:cNvPr id="48131" name="Rectangle 3"/>
          <p:cNvSpPr>
            <a:spLocks noGrp="1" noChangeArrowheads="1"/>
          </p:cNvSpPr>
          <p:nvPr>
            <p:ph idx="1"/>
          </p:nvPr>
        </p:nvSpPr>
        <p:spPr>
          <a:xfrm>
            <a:off x="0" y="1714500"/>
            <a:ext cx="9144000" cy="5143500"/>
          </a:xfrm>
        </p:spPr>
        <p:txBody>
          <a:bodyPr/>
          <a:lstStyle/>
          <a:p>
            <a:pPr eaLnBrk="1" hangingPunct="1">
              <a:lnSpc>
                <a:spcPct val="90000"/>
              </a:lnSpc>
            </a:pPr>
            <a:r>
              <a:rPr lang="en-US" sz="2800" b="1" smtClean="0">
                <a:solidFill>
                  <a:srgbClr val="FF0000"/>
                </a:solidFill>
              </a:rPr>
              <a:t>Increases down a group</a:t>
            </a:r>
          </a:p>
          <a:p>
            <a:pPr eaLnBrk="1" hangingPunct="1">
              <a:lnSpc>
                <a:spcPct val="90000"/>
              </a:lnSpc>
            </a:pPr>
            <a:r>
              <a:rPr lang="en-US" sz="2800" b="1" smtClean="0">
                <a:solidFill>
                  <a:srgbClr val="FF0000"/>
                </a:solidFill>
              </a:rPr>
              <a:t>Decreases across a period</a:t>
            </a:r>
          </a:p>
          <a:p>
            <a:pPr eaLnBrk="1" hangingPunct="1">
              <a:lnSpc>
                <a:spcPct val="90000"/>
              </a:lnSpc>
            </a:pPr>
            <a:r>
              <a:rPr lang="en-US" sz="2800" smtClean="0"/>
              <a:t>Cations (positively-charged ions)</a:t>
            </a:r>
          </a:p>
          <a:p>
            <a:pPr eaLnBrk="1" hangingPunct="1">
              <a:lnSpc>
                <a:spcPct val="90000"/>
              </a:lnSpc>
            </a:pPr>
            <a:r>
              <a:rPr lang="en-US" sz="2800" smtClean="0"/>
              <a:t>Cations are smaller than their parent atom because the same number of protons in the nucleus pulls on less electrons.</a:t>
            </a:r>
          </a:p>
          <a:p>
            <a:pPr eaLnBrk="1" hangingPunct="1">
              <a:lnSpc>
                <a:spcPct val="90000"/>
              </a:lnSpc>
            </a:pPr>
            <a:r>
              <a:rPr lang="en-US" sz="2800" smtClean="0"/>
              <a:t>Metals commonly become cations.</a:t>
            </a:r>
          </a:p>
          <a:p>
            <a:pPr eaLnBrk="1" hangingPunct="1">
              <a:lnSpc>
                <a:spcPct val="90000"/>
              </a:lnSpc>
            </a:pPr>
            <a:r>
              <a:rPr lang="en-US" sz="2800" smtClean="0"/>
              <a:t>Anions (negative ions)</a:t>
            </a:r>
          </a:p>
          <a:p>
            <a:pPr eaLnBrk="1" hangingPunct="1">
              <a:lnSpc>
                <a:spcPct val="90000"/>
              </a:lnSpc>
            </a:pPr>
            <a:r>
              <a:rPr lang="en-US" sz="2800" smtClean="0"/>
              <a:t>Anions are larger than their parent atom because the same number of protons in the nucleus pulls on more electrons. </a:t>
            </a:r>
          </a:p>
          <a:p>
            <a:pPr eaLnBrk="1" hangingPunct="1">
              <a:lnSpc>
                <a:spcPct val="90000"/>
              </a:lnSpc>
            </a:pPr>
            <a:r>
              <a:rPr lang="en-US" sz="2800" smtClean="0"/>
              <a:t>Nonmetals commonly become anions.</a:t>
            </a:r>
          </a:p>
        </p:txBody>
      </p:sp>
      <p:pic>
        <p:nvPicPr>
          <p:cNvPr id="48133" name="Picture 5" descr="ionicradii"/>
          <p:cNvPicPr>
            <a:picLocks noChangeAspect="1" noChangeArrowheads="1"/>
          </p:cNvPicPr>
          <p:nvPr/>
        </p:nvPicPr>
        <p:blipFill>
          <a:blip r:embed="rId3"/>
          <a:srcRect/>
          <a:stretch>
            <a:fillRect/>
          </a:stretch>
        </p:blipFill>
        <p:spPr bwMode="auto">
          <a:xfrm>
            <a:off x="2000250" y="928688"/>
            <a:ext cx="4786313" cy="817562"/>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1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box(in)">
                                      <p:cBhvr>
                                        <p:cTn id="12" dur="1000"/>
                                        <p:tgtEl>
                                          <p:spTgt spid="481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box(in)">
                                      <p:cBhvr>
                                        <p:cTn id="17" dur="1000"/>
                                        <p:tgtEl>
                                          <p:spTgt spid="481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box(in)">
                                      <p:cBhvr>
                                        <p:cTn id="22" dur="1000"/>
                                        <p:tgtEl>
                                          <p:spTgt spid="481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8131">
                                            <p:txEl>
                                              <p:pRg st="3" end="3"/>
                                            </p:txEl>
                                          </p:spTgt>
                                        </p:tgtEl>
                                        <p:attrNameLst>
                                          <p:attrName>style.visibility</p:attrName>
                                        </p:attrNameLst>
                                      </p:cBhvr>
                                      <p:to>
                                        <p:strVal val="visible"/>
                                      </p:to>
                                    </p:set>
                                    <p:animEffect transition="in" filter="box(in)">
                                      <p:cBhvr>
                                        <p:cTn id="27" dur="1000"/>
                                        <p:tgtEl>
                                          <p:spTgt spid="481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8131">
                                            <p:txEl>
                                              <p:pRg st="4" end="4"/>
                                            </p:txEl>
                                          </p:spTgt>
                                        </p:tgtEl>
                                        <p:attrNameLst>
                                          <p:attrName>style.visibility</p:attrName>
                                        </p:attrNameLst>
                                      </p:cBhvr>
                                      <p:to>
                                        <p:strVal val="visible"/>
                                      </p:to>
                                    </p:set>
                                    <p:animEffect transition="in" filter="box(in)">
                                      <p:cBhvr>
                                        <p:cTn id="32" dur="1000"/>
                                        <p:tgtEl>
                                          <p:spTgt spid="481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animEffect transition="in" filter="box(in)">
                                      <p:cBhvr>
                                        <p:cTn id="37" dur="1000"/>
                                        <p:tgtEl>
                                          <p:spTgt spid="481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8131">
                                            <p:txEl>
                                              <p:pRg st="6" end="6"/>
                                            </p:txEl>
                                          </p:spTgt>
                                        </p:tgtEl>
                                        <p:attrNameLst>
                                          <p:attrName>style.visibility</p:attrName>
                                        </p:attrNameLst>
                                      </p:cBhvr>
                                      <p:to>
                                        <p:strVal val="visible"/>
                                      </p:to>
                                    </p:set>
                                    <p:animEffect transition="in" filter="box(in)">
                                      <p:cBhvr>
                                        <p:cTn id="42" dur="1000"/>
                                        <p:tgtEl>
                                          <p:spTgt spid="4813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8131">
                                            <p:txEl>
                                              <p:pRg st="7" end="7"/>
                                            </p:txEl>
                                          </p:spTgt>
                                        </p:tgtEl>
                                        <p:attrNameLst>
                                          <p:attrName>style.visibility</p:attrName>
                                        </p:attrNameLst>
                                      </p:cBhvr>
                                      <p:to>
                                        <p:strVal val="visible"/>
                                      </p:to>
                                    </p:set>
                                    <p:animEffect transition="in" filter="box(in)">
                                      <p:cBhvr>
                                        <p:cTn id="47" dur="1000"/>
                                        <p:tgtEl>
                                          <p:spTgt spid="4813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8133"/>
                                        </p:tgtEl>
                                        <p:attrNameLst>
                                          <p:attrName>style.visibility</p:attrName>
                                        </p:attrNameLst>
                                      </p:cBhvr>
                                      <p:to>
                                        <p:strVal val="visible"/>
                                      </p:to>
                                    </p:set>
                                    <p:animEffect transition="in" filter="box(in)">
                                      <p:cBhvr>
                                        <p:cTn id="52" dur="10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3" name="Picture 7" descr="Ionic%20Radii2"/>
          <p:cNvPicPr>
            <a:picLocks noChangeAspect="1" noChangeArrowheads="1"/>
          </p:cNvPicPr>
          <p:nvPr/>
        </p:nvPicPr>
        <p:blipFill>
          <a:blip r:embed="rId3"/>
          <a:srcRect/>
          <a:stretch>
            <a:fillRect/>
          </a:stretch>
        </p:blipFill>
        <p:spPr bwMode="auto">
          <a:xfrm>
            <a:off x="0" y="0"/>
            <a:ext cx="9217025" cy="6319838"/>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box(in)">
                                      <p:cBhvr>
                                        <p:cTn id="7" dur="10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Ionic%20Radii3"/>
          <p:cNvPicPr>
            <a:picLocks noChangeAspect="1" noChangeArrowheads="1"/>
          </p:cNvPicPr>
          <p:nvPr/>
        </p:nvPicPr>
        <p:blipFill>
          <a:blip r:embed="rId2"/>
          <a:srcRect/>
          <a:stretch>
            <a:fillRect/>
          </a:stretch>
        </p:blipFill>
        <p:spPr bwMode="auto">
          <a:xfrm>
            <a:off x="539750" y="476250"/>
            <a:ext cx="7885113" cy="5303838"/>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box(in)">
                                      <p:cBhvr>
                                        <p:cTn id="7" dur="1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lIns="90487" tIns="44450" rIns="90487" bIns="44450"/>
          <a:lstStyle/>
          <a:p>
            <a:pPr>
              <a:defRPr/>
            </a:pPr>
            <a:r>
              <a:rPr lang="en-US" sz="4800" smtClean="0">
                <a:solidFill>
                  <a:schemeClr val="hlink"/>
                </a:solidFill>
                <a:effectLst>
                  <a:outerShdw blurRad="38100" dist="38100" dir="2700000" algn="tl">
                    <a:srgbClr val="C0C0C0"/>
                  </a:outerShdw>
                </a:effectLst>
                <a:latin typeface="Comic Sans MS" pitchFamily="66" charset="0"/>
              </a:rPr>
              <a:t>Groups</a:t>
            </a:r>
            <a:r>
              <a:rPr lang="en-US" sz="4800" smtClean="0">
                <a:effectLst>
                  <a:outerShdw blurRad="38100" dist="38100" dir="2700000" algn="tl">
                    <a:srgbClr val="C0C0C0"/>
                  </a:outerShdw>
                </a:effectLst>
              </a:rPr>
              <a:t> in the Periodic Table</a:t>
            </a:r>
          </a:p>
        </p:txBody>
      </p:sp>
      <p:sp>
        <p:nvSpPr>
          <p:cNvPr id="5123" name="Text Box 3"/>
          <p:cNvSpPr txBox="1">
            <a:spLocks noChangeArrowheads="1"/>
          </p:cNvSpPr>
          <p:nvPr/>
        </p:nvSpPr>
        <p:spPr bwMode="auto">
          <a:xfrm>
            <a:off x="914400" y="5715000"/>
            <a:ext cx="7239000" cy="519113"/>
          </a:xfrm>
          <a:prstGeom prst="rect">
            <a:avLst/>
          </a:prstGeom>
          <a:noFill/>
          <a:ln w="12700">
            <a:noFill/>
            <a:miter lim="800000"/>
            <a:headEnd/>
            <a:tailEnd/>
          </a:ln>
        </p:spPr>
        <p:txBody>
          <a:bodyPr>
            <a:spAutoFit/>
          </a:bodyPr>
          <a:lstStyle/>
          <a:p>
            <a:pPr algn="ctr">
              <a:spcBef>
                <a:spcPct val="50000"/>
              </a:spcBef>
            </a:pPr>
            <a:r>
              <a:rPr lang="en-US" sz="2800" b="1" i="1"/>
              <a:t>Elements in groups react in similar ways!</a:t>
            </a:r>
            <a:endParaRPr lang="en-US" sz="1600" b="1" i="1"/>
          </a:p>
        </p:txBody>
      </p:sp>
      <p:pic>
        <p:nvPicPr>
          <p:cNvPr id="83972" name="groups.avi">
            <a:hlinkClick r:id="" action="ppaction://media"/>
          </p:cNvPr>
          <p:cNvPicPr>
            <a:picLocks noGrp="1" noRot="1" noChangeAspect="1" noChangeArrowheads="1"/>
          </p:cNvPicPr>
          <p:nvPr>
            <p:ph idx="1"/>
            <a:videoFile r:link="rId1"/>
          </p:nvPr>
        </p:nvPicPr>
        <p:blipFill>
          <a:blip r:embed="rId3"/>
          <a:srcRect/>
          <a:stretch>
            <a:fillRect/>
          </a:stretch>
        </p:blipFill>
        <p:spPr>
          <a:xfrm>
            <a:off x="1295400" y="1524000"/>
            <a:ext cx="6153150" cy="4164013"/>
          </a:xfrm>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00" fill="hold"/>
                                        <p:tgtEl>
                                          <p:spTgt spid="8397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3972"/>
                </p:tgtEl>
              </p:cMediaNode>
            </p:video>
            <p:seq concurrent="1" nextAc="seek">
              <p:cTn id="8" restart="whenNotActive" fill="hold" evtFilter="cancelBubble" nodeType="interactiveSeq">
                <p:stCondLst>
                  <p:cond evt="onClick" delay="0">
                    <p:tgtEl>
                      <p:spTgt spid="8397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3972"/>
                                        </p:tgtEl>
                                      </p:cBhvr>
                                    </p:cmd>
                                  </p:childTnLst>
                                </p:cTn>
                              </p:par>
                            </p:childTnLst>
                          </p:cTn>
                        </p:par>
                      </p:childTnLst>
                    </p:cTn>
                  </p:par>
                </p:childTnLst>
              </p:cTn>
              <p:nextCondLst>
                <p:cond evt="onClick" delay="0">
                  <p:tgtEl>
                    <p:spTgt spid="8397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31863" y="96838"/>
            <a:ext cx="7158037" cy="1227137"/>
          </a:xfrm>
        </p:spPr>
        <p:txBody>
          <a:bodyPr/>
          <a:lstStyle/>
          <a:p>
            <a:pPr eaLnBrk="1" hangingPunct="1"/>
            <a:r>
              <a:rPr lang="en-US" smtClean="0"/>
              <a:t>Ionization energy</a:t>
            </a:r>
          </a:p>
        </p:txBody>
      </p:sp>
      <p:sp>
        <p:nvSpPr>
          <p:cNvPr id="32771" name="Rectangle 3"/>
          <p:cNvSpPr>
            <a:spLocks noGrp="1" noChangeArrowheads="1"/>
          </p:cNvSpPr>
          <p:nvPr>
            <p:ph idx="1"/>
          </p:nvPr>
        </p:nvSpPr>
        <p:spPr>
          <a:xfrm>
            <a:off x="179388" y="1700213"/>
            <a:ext cx="8640762" cy="4968875"/>
          </a:xfrm>
        </p:spPr>
        <p:txBody>
          <a:bodyPr/>
          <a:lstStyle/>
          <a:p>
            <a:pPr eaLnBrk="1" hangingPunct="1">
              <a:lnSpc>
                <a:spcPct val="90000"/>
              </a:lnSpc>
            </a:pPr>
            <a:r>
              <a:rPr lang="en-US" sz="2400" smtClean="0"/>
              <a:t>Ionization energy (IE) is the amount of energy required to remove the outmost electron </a:t>
            </a:r>
          </a:p>
          <a:p>
            <a:pPr eaLnBrk="1" hangingPunct="1">
              <a:lnSpc>
                <a:spcPct val="90000"/>
              </a:lnSpc>
            </a:pPr>
            <a:r>
              <a:rPr lang="en-US" sz="2400" b="1" smtClean="0">
                <a:solidFill>
                  <a:srgbClr val="FF0000"/>
                </a:solidFill>
              </a:rPr>
              <a:t>IE decreases down a group -the size of the atom increases, shielding increases</a:t>
            </a:r>
            <a:r>
              <a:rPr lang="en-US" sz="2400" smtClean="0"/>
              <a:t>. </a:t>
            </a:r>
          </a:p>
          <a:p>
            <a:pPr eaLnBrk="1" hangingPunct="1">
              <a:lnSpc>
                <a:spcPct val="90000"/>
              </a:lnSpc>
            </a:pPr>
            <a:r>
              <a:rPr lang="en-US" sz="2400" smtClean="0"/>
              <a:t>IE increases across a period. More protons in the nucleus create greater nuclear pull where shielding remains the same.</a:t>
            </a:r>
          </a:p>
          <a:p>
            <a:pPr eaLnBrk="1" hangingPunct="1">
              <a:lnSpc>
                <a:spcPct val="90000"/>
              </a:lnSpc>
            </a:pPr>
            <a:r>
              <a:rPr lang="en-US" sz="2400" smtClean="0"/>
              <a:t>The energy needed to remove a second electron from an atom is always greater than that to remove the first. After the first is removed, the protons have greater pull on each of the remaining electrons. Also, there is always a jump in the IE when removing an inner shell electron--the greatest nuclear pull exists in the inner shell.</a:t>
            </a:r>
          </a:p>
          <a:p>
            <a:pPr eaLnBrk="1" hangingPunct="1">
              <a:lnSpc>
                <a:spcPct val="90000"/>
              </a:lnSpc>
              <a:buFont typeface="Wingdings" pitchFamily="2" charset="2"/>
              <a:buNone/>
            </a:pPr>
            <a:endParaRPr lang="en-US" sz="2400" smtClean="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 calcmode="lin" valueType="num">
                                      <p:cBhvr additive="base">
                                        <p:cTn id="19"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2" end="2"/>
                                            </p:txEl>
                                          </p:spTgt>
                                        </p:tgtEl>
                                        <p:attrNameLst>
                                          <p:attrName>style.visibility</p:attrName>
                                        </p:attrNameLst>
                                      </p:cBhvr>
                                      <p:to>
                                        <p:strVal val="visible"/>
                                      </p:to>
                                    </p:set>
                                    <p:anim calcmode="lin" valueType="num">
                                      <p:cBhvr additive="base">
                                        <p:cTn id="25"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 calcmode="lin" valueType="num">
                                      <p:cBhvr additive="base">
                                        <p:cTn id="31"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onization-energ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Electronegativity</a:t>
            </a:r>
          </a:p>
        </p:txBody>
      </p:sp>
      <p:sp>
        <p:nvSpPr>
          <p:cNvPr id="34819" name="Rectangle 3"/>
          <p:cNvSpPr>
            <a:spLocks noGrp="1" noChangeArrowheads="1"/>
          </p:cNvSpPr>
          <p:nvPr>
            <p:ph idx="1"/>
          </p:nvPr>
        </p:nvSpPr>
        <p:spPr>
          <a:xfrm>
            <a:off x="457200" y="1628775"/>
            <a:ext cx="8229600" cy="4968875"/>
          </a:xfrm>
        </p:spPr>
        <p:txBody>
          <a:bodyPr/>
          <a:lstStyle/>
          <a:p>
            <a:pPr eaLnBrk="1" hangingPunct="1"/>
            <a:r>
              <a:rPr lang="en-US" sz="2800" smtClean="0"/>
              <a:t>Electronegativity (EN) is the attraction of an atom in a compound for an electron. </a:t>
            </a:r>
          </a:p>
          <a:p>
            <a:pPr eaLnBrk="1" hangingPunct="1"/>
            <a:r>
              <a:rPr lang="en-US" sz="2800" smtClean="0"/>
              <a:t>The scale for this characteristic was developed by Linus Pauling. The scale shows that fluorine is the most electronegative element at 4.0. The scale can be used to determine the type of bond that will form between two atoms. </a:t>
            </a:r>
          </a:p>
          <a:p>
            <a:pPr eaLnBrk="1" hangingPunct="1"/>
            <a:r>
              <a:rPr lang="en-US" sz="2800" b="1" smtClean="0">
                <a:solidFill>
                  <a:srgbClr val="FF0000"/>
                </a:solidFill>
              </a:rPr>
              <a:t>Decreases down a group</a:t>
            </a:r>
          </a:p>
          <a:p>
            <a:pPr eaLnBrk="1" hangingPunct="1"/>
            <a:r>
              <a:rPr lang="en-US" sz="2800" b="1" smtClean="0">
                <a:solidFill>
                  <a:srgbClr val="FF0000"/>
                </a:solidFill>
              </a:rPr>
              <a:t>Increases across a period. </a:t>
            </a:r>
          </a:p>
          <a:p>
            <a:pPr eaLnBrk="1" hangingPunct="1"/>
            <a:r>
              <a:rPr lang="en-US" sz="2800" smtClean="0"/>
              <a:t>Group 18 is again an exception.</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 calcmode="lin" valueType="num">
                                      <p:cBhvr additive="base">
                                        <p:cTn id="31"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819">
                                            <p:txEl>
                                              <p:pRg st="4" end="4"/>
                                            </p:txEl>
                                          </p:spTgt>
                                        </p:tgtEl>
                                        <p:attrNameLst>
                                          <p:attrName>style.visibility</p:attrName>
                                        </p:attrNameLst>
                                      </p:cBhvr>
                                      <p:to>
                                        <p:strVal val="visible"/>
                                      </p:to>
                                    </p:set>
                                    <p:anim calcmode="lin" valueType="num">
                                      <p:cBhvr additive="base">
                                        <p:cTn id="37"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Electron affinity</a:t>
            </a:r>
            <a:br>
              <a:rPr lang="en-US" dirty="0" smtClean="0"/>
            </a:br>
            <a:endParaRPr lang="en-US" dirty="0" smtClean="0"/>
          </a:p>
        </p:txBody>
      </p:sp>
      <p:sp>
        <p:nvSpPr>
          <p:cNvPr id="35843" name="Rectangle 3"/>
          <p:cNvSpPr>
            <a:spLocks noGrp="1" noChangeArrowheads="1"/>
          </p:cNvSpPr>
          <p:nvPr>
            <p:ph idx="1"/>
          </p:nvPr>
        </p:nvSpPr>
        <p:spPr>
          <a:xfrm>
            <a:off x="323850" y="1628775"/>
            <a:ext cx="8286750" cy="4467225"/>
          </a:xfrm>
        </p:spPr>
        <p:txBody>
          <a:bodyPr/>
          <a:lstStyle/>
          <a:p>
            <a:pPr eaLnBrk="1" hangingPunct="1">
              <a:lnSpc>
                <a:spcPct val="90000"/>
              </a:lnSpc>
            </a:pPr>
            <a:r>
              <a:rPr lang="en-US" smtClean="0"/>
              <a:t>The energy change that occurs when an atom gains an electron </a:t>
            </a:r>
          </a:p>
          <a:p>
            <a:pPr eaLnBrk="1" hangingPunct="1">
              <a:lnSpc>
                <a:spcPct val="90000"/>
              </a:lnSpc>
            </a:pPr>
            <a:r>
              <a:rPr lang="en-US" b="1" smtClean="0">
                <a:solidFill>
                  <a:srgbClr val="FF0000"/>
                </a:solidFill>
              </a:rPr>
              <a:t>Decreases down a group</a:t>
            </a:r>
          </a:p>
          <a:p>
            <a:pPr eaLnBrk="1" hangingPunct="1">
              <a:lnSpc>
                <a:spcPct val="90000"/>
              </a:lnSpc>
            </a:pPr>
            <a:r>
              <a:rPr lang="en-US" b="1" smtClean="0">
                <a:solidFill>
                  <a:srgbClr val="FF0000"/>
                </a:solidFill>
              </a:rPr>
              <a:t>Increases across a period</a:t>
            </a:r>
            <a:r>
              <a:rPr lang="en-US" smtClean="0"/>
              <a:t>. </a:t>
            </a:r>
          </a:p>
          <a:p>
            <a:pPr eaLnBrk="1" hangingPunct="1">
              <a:lnSpc>
                <a:spcPct val="90000"/>
              </a:lnSpc>
            </a:pPr>
            <a:r>
              <a:rPr lang="en-US" smtClean="0"/>
              <a:t>Exceptions to this rule is group 18. Group 18, the noble gases, have essentially no electron affinity.</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additive="base">
                                        <p:cTn id="31"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mtClean="0"/>
              <a:t>Melting point </a:t>
            </a:r>
          </a:p>
        </p:txBody>
      </p:sp>
      <p:sp>
        <p:nvSpPr>
          <p:cNvPr id="36867" name="Rectangle 3"/>
          <p:cNvSpPr>
            <a:spLocks noGrp="1"/>
          </p:cNvSpPr>
          <p:nvPr>
            <p:ph type="body" idx="1"/>
          </p:nvPr>
        </p:nvSpPr>
        <p:spPr>
          <a:xfrm>
            <a:off x="457200" y="1214438"/>
            <a:ext cx="8229600" cy="4911725"/>
          </a:xfrm>
        </p:spPr>
        <p:txBody>
          <a:bodyPr/>
          <a:lstStyle/>
          <a:p>
            <a:r>
              <a:rPr lang="en-US" smtClean="0"/>
              <a:t>Metals - the melting point for metals generally decreases as you go down a group. </a:t>
            </a:r>
            <a:br>
              <a:rPr lang="en-US" smtClean="0"/>
            </a:br>
            <a:r>
              <a:rPr lang="en-US" smtClean="0"/>
              <a:t>Non-metals - the melting point for non-metals generally increases as you go down a group.</a:t>
            </a:r>
          </a:p>
          <a:p>
            <a:endParaRPr lang="en-US" smtClean="0"/>
          </a:p>
        </p:txBody>
      </p:sp>
      <p:pic>
        <p:nvPicPr>
          <p:cNvPr id="36868" name="Picture 3" descr="mpt.png"/>
          <p:cNvPicPr>
            <a:picLocks noChangeAspect="1"/>
          </p:cNvPicPr>
          <p:nvPr/>
        </p:nvPicPr>
        <p:blipFill>
          <a:blip r:embed="rId2"/>
          <a:srcRect/>
          <a:stretch>
            <a:fillRect/>
          </a:stretch>
        </p:blipFill>
        <p:spPr bwMode="auto">
          <a:xfrm>
            <a:off x="1714500" y="3429000"/>
            <a:ext cx="5945188" cy="3205163"/>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ppt_x"/>
                                          </p:val>
                                        </p:tav>
                                        <p:tav tm="100000">
                                          <p:val>
                                            <p:strVal val="#ppt_x"/>
                                          </p:val>
                                        </p:tav>
                                      </p:tavLst>
                                    </p:anim>
                                    <p:anim calcmode="lin" valueType="num">
                                      <p:cBhvr additive="base">
                                        <p:cTn id="8"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0" end="0"/>
                                            </p:txEl>
                                          </p:spTgt>
                                        </p:tgtEl>
                                        <p:attrNameLst>
                                          <p:attrName>style.visibility</p:attrName>
                                        </p:attrNameLst>
                                      </p:cBhvr>
                                      <p:to>
                                        <p:strVal val="visible"/>
                                      </p:to>
                                    </p:set>
                                    <p:anim calcmode="lin" valueType="num">
                                      <p:cBhvr additive="base">
                                        <p:cTn id="19"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457200" y="274638"/>
            <a:ext cx="8229600" cy="850900"/>
          </a:xfrm>
        </p:spPr>
        <p:txBody>
          <a:bodyPr/>
          <a:lstStyle/>
          <a:p>
            <a:r>
              <a:rPr lang="en-US" smtClean="0"/>
              <a:t>Reactivity</a:t>
            </a:r>
          </a:p>
        </p:txBody>
      </p:sp>
      <p:sp>
        <p:nvSpPr>
          <p:cNvPr id="37891" name="Rectangle 3"/>
          <p:cNvSpPr>
            <a:spLocks noGrp="1"/>
          </p:cNvSpPr>
          <p:nvPr>
            <p:ph type="body" idx="1"/>
          </p:nvPr>
        </p:nvSpPr>
        <p:spPr>
          <a:xfrm>
            <a:off x="457200" y="1341438"/>
            <a:ext cx="8507413" cy="5256212"/>
          </a:xfrm>
        </p:spPr>
        <p:txBody>
          <a:bodyPr/>
          <a:lstStyle/>
          <a:p>
            <a:pPr>
              <a:lnSpc>
                <a:spcPct val="80000"/>
              </a:lnSpc>
            </a:pPr>
            <a:r>
              <a:rPr lang="en-US" b="1" u="sng" smtClean="0"/>
              <a:t>Metals </a:t>
            </a:r>
          </a:p>
          <a:p>
            <a:pPr>
              <a:lnSpc>
                <a:spcPct val="80000"/>
              </a:lnSpc>
            </a:pPr>
            <a:r>
              <a:rPr lang="en-US" sz="2600" b="1" smtClean="0"/>
              <a:t>Period</a:t>
            </a:r>
            <a:r>
              <a:rPr lang="en-US" sz="2600" smtClean="0"/>
              <a:t> - reactivity decreases as you go from left to right across a period. </a:t>
            </a:r>
            <a:br>
              <a:rPr lang="en-US" sz="2600" smtClean="0"/>
            </a:br>
            <a:r>
              <a:rPr lang="en-US" sz="2600" b="1" smtClean="0"/>
              <a:t>Group</a:t>
            </a:r>
            <a:r>
              <a:rPr lang="en-US" sz="2600" smtClean="0"/>
              <a:t> - reactivity increases as you go down a group </a:t>
            </a:r>
          </a:p>
          <a:p>
            <a:pPr>
              <a:lnSpc>
                <a:spcPct val="80000"/>
              </a:lnSpc>
            </a:pPr>
            <a:r>
              <a:rPr lang="en-US" sz="2600" smtClean="0"/>
              <a:t>Why? The farther to the left and down the periodic chart you go, the easier it is for electrons to be given or taken away, resulting in higher reactivity.</a:t>
            </a:r>
          </a:p>
          <a:p>
            <a:pPr>
              <a:lnSpc>
                <a:spcPct val="80000"/>
              </a:lnSpc>
            </a:pPr>
            <a:r>
              <a:rPr lang="en-US" sz="2800" b="1" u="sng" smtClean="0"/>
              <a:t>Non-metals </a:t>
            </a:r>
          </a:p>
          <a:p>
            <a:pPr>
              <a:lnSpc>
                <a:spcPct val="80000"/>
              </a:lnSpc>
            </a:pPr>
            <a:r>
              <a:rPr lang="en-US" sz="2600" b="1" smtClean="0"/>
              <a:t>Period</a:t>
            </a:r>
            <a:r>
              <a:rPr lang="en-US" sz="2600" smtClean="0"/>
              <a:t> - reactivity increases as you go from the left to the right across a period. </a:t>
            </a:r>
            <a:br>
              <a:rPr lang="en-US" sz="2600" smtClean="0"/>
            </a:br>
            <a:r>
              <a:rPr lang="en-US" sz="2600" b="1" smtClean="0"/>
              <a:t>Group</a:t>
            </a:r>
            <a:r>
              <a:rPr lang="en-US" sz="2600" smtClean="0"/>
              <a:t> - reactivity decreases as you go down the group. </a:t>
            </a:r>
          </a:p>
          <a:p>
            <a:pPr>
              <a:lnSpc>
                <a:spcPct val="80000"/>
              </a:lnSpc>
            </a:pPr>
            <a:r>
              <a:rPr lang="en-US" sz="2600" smtClean="0"/>
              <a:t>Why? The farther right and up you go on the periodic table, the higher the electronegativity, resulting in a more vigorous exchange of electron.</a:t>
            </a:r>
          </a:p>
          <a:p>
            <a:pPr>
              <a:lnSpc>
                <a:spcPct val="80000"/>
              </a:lnSpc>
            </a:pPr>
            <a:endParaRPr lang="en-US" sz="2600" smtClean="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additive="base">
                                        <p:cTn id="19"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1">
                                            <p:txEl>
                                              <p:pRg st="1" end="1"/>
                                            </p:txEl>
                                          </p:spTgt>
                                        </p:tgtEl>
                                        <p:attrNameLst>
                                          <p:attrName>style.visibility</p:attrName>
                                        </p:attrNameLst>
                                      </p:cBhvr>
                                      <p:to>
                                        <p:strVal val="visible"/>
                                      </p:to>
                                    </p:set>
                                    <p:anim calcmode="lin" valueType="num">
                                      <p:cBhvr additive="base">
                                        <p:cTn id="25"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891">
                                            <p:txEl>
                                              <p:pRg st="2" end="2"/>
                                            </p:txEl>
                                          </p:spTgt>
                                        </p:tgtEl>
                                        <p:attrNameLst>
                                          <p:attrName>style.visibility</p:attrName>
                                        </p:attrNameLst>
                                      </p:cBhvr>
                                      <p:to>
                                        <p:strVal val="visible"/>
                                      </p:to>
                                    </p:set>
                                    <p:anim calcmode="lin" valueType="num">
                                      <p:cBhvr additive="base">
                                        <p:cTn id="31"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891">
                                            <p:txEl>
                                              <p:pRg st="3" end="3"/>
                                            </p:txEl>
                                          </p:spTgt>
                                        </p:tgtEl>
                                        <p:attrNameLst>
                                          <p:attrName>style.visibility</p:attrName>
                                        </p:attrNameLst>
                                      </p:cBhvr>
                                      <p:to>
                                        <p:strVal val="visible"/>
                                      </p:to>
                                    </p:set>
                                    <p:anim calcmode="lin" valueType="num">
                                      <p:cBhvr additive="base">
                                        <p:cTn id="37"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891">
                                            <p:txEl>
                                              <p:pRg st="4" end="4"/>
                                            </p:txEl>
                                          </p:spTgt>
                                        </p:tgtEl>
                                        <p:attrNameLst>
                                          <p:attrName>style.visibility</p:attrName>
                                        </p:attrNameLst>
                                      </p:cBhvr>
                                      <p:to>
                                        <p:strVal val="visible"/>
                                      </p:to>
                                    </p:set>
                                    <p:anim calcmode="lin" valueType="num">
                                      <p:cBhvr additive="base">
                                        <p:cTn id="43"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7891">
                                            <p:txEl>
                                              <p:pRg st="4" end="4"/>
                                            </p:txEl>
                                          </p:spTgt>
                                        </p:tgtEl>
                                        <p:attrNameLst>
                                          <p:attrName>style.visibility</p:attrName>
                                        </p:attrNameLst>
                                      </p:cBhvr>
                                      <p:to>
                                        <p:strVal val="visible"/>
                                      </p:to>
                                    </p:set>
                                    <p:anim calcmode="lin" valueType="num">
                                      <p:cBhvr additive="base">
                                        <p:cTn id="49"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891">
                                            <p:txEl>
                                              <p:pRg st="5" end="5"/>
                                            </p:txEl>
                                          </p:spTgt>
                                        </p:tgtEl>
                                        <p:attrNameLst>
                                          <p:attrName>style.visibility</p:attrName>
                                        </p:attrNameLst>
                                      </p:cBhvr>
                                      <p:to>
                                        <p:strVal val="visible"/>
                                      </p:to>
                                    </p:set>
                                    <p:anim calcmode="lin" valueType="num">
                                      <p:cBhvr additive="base">
                                        <p:cTn id="55"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274638"/>
            <a:ext cx="8229600" cy="850900"/>
          </a:xfrm>
        </p:spPr>
        <p:txBody>
          <a:bodyPr/>
          <a:lstStyle/>
          <a:p>
            <a:r>
              <a:rPr lang="en-US" smtClean="0"/>
              <a:t>Oxides of metals</a:t>
            </a:r>
          </a:p>
        </p:txBody>
      </p:sp>
      <p:sp>
        <p:nvSpPr>
          <p:cNvPr id="38915" name="Rectangle 3"/>
          <p:cNvSpPr>
            <a:spLocks noGrp="1"/>
          </p:cNvSpPr>
          <p:nvPr>
            <p:ph type="body" idx="1"/>
          </p:nvPr>
        </p:nvSpPr>
        <p:spPr>
          <a:xfrm>
            <a:off x="323850" y="1052513"/>
            <a:ext cx="8424863" cy="5472112"/>
          </a:xfrm>
        </p:spPr>
        <p:txBody>
          <a:bodyPr/>
          <a:lstStyle/>
          <a:p>
            <a:pPr>
              <a:lnSpc>
                <a:spcPct val="80000"/>
              </a:lnSpc>
            </a:pPr>
            <a:r>
              <a:rPr lang="en-US" sz="4000" smtClean="0"/>
              <a:t>The </a:t>
            </a:r>
            <a:r>
              <a:rPr lang="en-US" sz="4000" smtClean="0">
                <a:hlinkClick r:id="rId2" tooltip="Oxide"/>
              </a:rPr>
              <a:t>oxides</a:t>
            </a:r>
            <a:r>
              <a:rPr lang="en-US" sz="4000" smtClean="0"/>
              <a:t> of metals are  basic , basicity increases down a group</a:t>
            </a:r>
          </a:p>
          <a:p>
            <a:pPr>
              <a:lnSpc>
                <a:spcPct val="80000"/>
              </a:lnSpc>
              <a:buFont typeface="Arial" charset="0"/>
              <a:buNone/>
            </a:pPr>
            <a:endParaRPr lang="en-US" sz="4000" smtClean="0"/>
          </a:p>
          <a:p>
            <a:pPr>
              <a:lnSpc>
                <a:spcPct val="80000"/>
              </a:lnSpc>
            </a:pPr>
            <a:r>
              <a:rPr lang="en-US" sz="4000" smtClean="0"/>
              <a:t>The </a:t>
            </a:r>
            <a:r>
              <a:rPr lang="en-US" sz="4000" smtClean="0">
                <a:hlinkClick r:id="rId2" tooltip="Oxide"/>
              </a:rPr>
              <a:t>oxides</a:t>
            </a:r>
            <a:r>
              <a:rPr lang="en-US" sz="4000" smtClean="0"/>
              <a:t> of non- metals are acidic, acidity decreases down a group</a:t>
            </a:r>
          </a:p>
          <a:p>
            <a:pPr>
              <a:lnSpc>
                <a:spcPct val="80000"/>
              </a:lnSpc>
            </a:pPr>
            <a:endParaRPr lang="en-US" sz="2800" b="1" smtClean="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img05206111510"/>
          <p:cNvPicPr>
            <a:picLocks noChangeAspect="1" noChangeArrowheads="1"/>
          </p:cNvPicPr>
          <p:nvPr/>
        </p:nvPicPr>
        <p:blipFill>
          <a:blip r:embed="rId3"/>
          <a:srcRect/>
          <a:stretch>
            <a:fillRect/>
          </a:stretch>
        </p:blipFill>
        <p:spPr bwMode="auto">
          <a:xfrm>
            <a:off x="0" y="0"/>
            <a:ext cx="8675688" cy="6840538"/>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Other trends</a:t>
            </a:r>
          </a:p>
        </p:txBody>
      </p:sp>
      <p:sp>
        <p:nvSpPr>
          <p:cNvPr id="40963" name="Rectangle 3"/>
          <p:cNvSpPr>
            <a:spLocks noGrp="1" noChangeArrowheads="1"/>
          </p:cNvSpPr>
          <p:nvPr>
            <p:ph idx="1"/>
          </p:nvPr>
        </p:nvSpPr>
        <p:spPr/>
        <p:txBody>
          <a:bodyPr/>
          <a:lstStyle/>
          <a:p>
            <a:pPr marL="609600" indent="-609600" eaLnBrk="1" hangingPunct="1">
              <a:lnSpc>
                <a:spcPct val="80000"/>
              </a:lnSpc>
            </a:pPr>
            <a:r>
              <a:rPr lang="en-US" sz="1800" smtClean="0"/>
              <a:t>For other trends please see the following links on the “myclass” web site</a:t>
            </a:r>
          </a:p>
          <a:p>
            <a:pPr marL="982663" lvl="1" indent="-533400" eaLnBrk="1" hangingPunct="1">
              <a:lnSpc>
                <a:spcPct val="80000"/>
              </a:lnSpc>
            </a:pPr>
            <a:r>
              <a:rPr lang="en-US" sz="1600" smtClean="0"/>
              <a:t>– periodic trends on the site - </a:t>
            </a:r>
            <a:r>
              <a:rPr lang="en-US" sz="1600" smtClean="0">
                <a:hlinkClick r:id="rId3"/>
              </a:rPr>
              <a:t>http://www.geocities.com/CapeCanaveral/Lab/4097/chem/chap4/periodictrends.html</a:t>
            </a:r>
            <a:endParaRPr lang="en-US" sz="1600" smtClean="0"/>
          </a:p>
          <a:p>
            <a:pPr marL="982663" lvl="1" indent="-533400" eaLnBrk="1" hangingPunct="1">
              <a:lnSpc>
                <a:spcPct val="80000"/>
              </a:lnSpc>
            </a:pPr>
            <a:r>
              <a:rPr lang="en-CA" sz="1800" smtClean="0"/>
              <a:t>Questions - </a:t>
            </a:r>
            <a:r>
              <a:rPr lang="en-CA" sz="1800" smtClean="0">
                <a:hlinkClick r:id="rId4"/>
              </a:rPr>
              <a:t>http://www.sciencegeek.net/Chemistry/taters/Unit2PeriodicTrends.htm</a:t>
            </a:r>
            <a:endParaRPr lang="en-US" sz="1800" smtClean="0"/>
          </a:p>
          <a:p>
            <a:pPr marL="982663" lvl="1" indent="-533400" eaLnBrk="1" hangingPunct="1">
              <a:lnSpc>
                <a:spcPct val="80000"/>
              </a:lnSpc>
            </a:pPr>
            <a:r>
              <a:rPr lang="en-CA" sz="1800" smtClean="0"/>
              <a:t>Trends notes-</a:t>
            </a:r>
            <a:r>
              <a:rPr lang="en-CA" sz="1800" smtClean="0">
                <a:hlinkClick r:id="rId5"/>
              </a:rPr>
              <a:t>http://www.mwiseman.com/courses/common/notes/atom/PeriodicTable1.pdf</a:t>
            </a:r>
            <a:endParaRPr lang="en-US" sz="1800" smtClean="0"/>
          </a:p>
          <a:p>
            <a:pPr marL="982663" lvl="1" indent="-533400" eaLnBrk="1" hangingPunct="1">
              <a:lnSpc>
                <a:spcPct val="80000"/>
              </a:lnSpc>
            </a:pPr>
            <a:r>
              <a:rPr lang="en-CA" sz="1800" smtClean="0"/>
              <a:t>Periodic table and trends questions – </a:t>
            </a:r>
            <a:r>
              <a:rPr lang="en-CA" sz="1800" smtClean="0">
                <a:hlinkClick r:id="rId6"/>
              </a:rPr>
              <a:t>http://www.unit5.org/christjs/periodtablequest.doc</a:t>
            </a:r>
            <a:endParaRPr lang="en-US" sz="1800" smtClean="0"/>
          </a:p>
          <a:p>
            <a:pPr marL="982663" lvl="1" indent="-533400" eaLnBrk="1" hangingPunct="1">
              <a:lnSpc>
                <a:spcPct val="80000"/>
              </a:lnSpc>
              <a:buFont typeface="Wingdings" pitchFamily="2" charset="2"/>
              <a:buNone/>
            </a:pPr>
            <a:endParaRPr lang="en-US" sz="1600" smtClean="0"/>
          </a:p>
          <a:p>
            <a:pPr marL="609600" indent="-609600" eaLnBrk="1" hangingPunct="1">
              <a:lnSpc>
                <a:spcPct val="80000"/>
              </a:lnSpc>
            </a:pPr>
            <a:r>
              <a:rPr lang="en-US" sz="1800" smtClean="0"/>
              <a:t>Please complete worksheet – “Periodic table Exercises”  in your groups</a:t>
            </a:r>
          </a:p>
        </p:txBody>
      </p:sp>
    </p:spTree>
  </p:cSld>
  <p:clrMapOvr>
    <a:masterClrMapping/>
  </p:clrMapOvr>
  <p:transition spd="med">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lIns="90487" tIns="44450" rIns="90487" bIns="44450"/>
          <a:lstStyle/>
          <a:p>
            <a:pPr>
              <a:defRPr/>
            </a:pPr>
            <a:r>
              <a:rPr lang="en-US" sz="4800" smtClean="0">
                <a:solidFill>
                  <a:schemeClr val="hlink"/>
                </a:solidFill>
                <a:effectLst>
                  <a:outerShdw blurRad="38100" dist="38100" dir="2700000" algn="tl">
                    <a:srgbClr val="C0C0C0"/>
                  </a:outerShdw>
                </a:effectLst>
                <a:latin typeface="Comic Sans MS" pitchFamily="66" charset="0"/>
              </a:rPr>
              <a:t>Periods</a:t>
            </a:r>
            <a:r>
              <a:rPr lang="en-US" sz="4800" smtClean="0">
                <a:effectLst>
                  <a:outerShdw blurRad="38100" dist="38100" dir="2700000" algn="tl">
                    <a:srgbClr val="C0C0C0"/>
                  </a:outerShdw>
                </a:effectLst>
              </a:rPr>
              <a:t> in the Periodic Table</a:t>
            </a:r>
          </a:p>
        </p:txBody>
      </p:sp>
      <p:pic>
        <p:nvPicPr>
          <p:cNvPr id="84995" name="periods.avi">
            <a:hlinkClick r:id="" action="ppaction://media"/>
          </p:cNvPr>
          <p:cNvPicPr>
            <a:picLocks noGrp="1" noRot="1" noChangeAspect="1" noChangeArrowheads="1"/>
          </p:cNvPicPr>
          <p:nvPr>
            <p:ph idx="1"/>
            <a:videoFile r:link="rId1"/>
          </p:nvPr>
        </p:nvPicPr>
        <p:blipFill>
          <a:blip r:embed="rId3"/>
          <a:srcRect/>
          <a:stretch>
            <a:fillRect/>
          </a:stretch>
        </p:blipFill>
        <p:spPr>
          <a:xfrm>
            <a:off x="1447800" y="1905000"/>
            <a:ext cx="6457950" cy="4370388"/>
          </a:xfrm>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8499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4995"/>
                </p:tgtEl>
              </p:cMediaNode>
            </p:video>
            <p:seq concurrent="1" nextAc="seek">
              <p:cTn id="8" restart="whenNotActive" fill="hold" evtFilter="cancelBubble" nodeType="interactiveSeq">
                <p:stCondLst>
                  <p:cond evt="onClick" delay="0">
                    <p:tgtEl>
                      <p:spTgt spid="8499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4995"/>
                                        </p:tgtEl>
                                      </p:cBhvr>
                                    </p:cmd>
                                  </p:childTnLst>
                                </p:cTn>
                              </p:par>
                            </p:childTnLst>
                          </p:cTn>
                        </p:par>
                      </p:childTnLst>
                    </p:cTn>
                  </p:par>
                </p:childTnLst>
              </p:cTn>
              <p:nextCondLst>
                <p:cond evt="onClick" delay="0">
                  <p:tgtEl>
                    <p:spTgt spid="8499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87450" y="0"/>
            <a:ext cx="8229600" cy="879475"/>
          </a:xfrm>
        </p:spPr>
        <p:txBody>
          <a:bodyPr/>
          <a:lstStyle/>
          <a:p>
            <a:pPr eaLnBrk="1" hangingPunct="1"/>
            <a:r>
              <a:rPr lang="en-US" smtClean="0"/>
              <a:t>Important facts cont’d</a:t>
            </a:r>
          </a:p>
        </p:txBody>
      </p:sp>
      <p:sp>
        <p:nvSpPr>
          <p:cNvPr id="10243" name="Rectangle 3"/>
          <p:cNvSpPr>
            <a:spLocks noGrp="1" noChangeArrowheads="1"/>
          </p:cNvSpPr>
          <p:nvPr>
            <p:ph idx="1"/>
          </p:nvPr>
        </p:nvSpPr>
        <p:spPr>
          <a:xfrm>
            <a:off x="0" y="1557338"/>
            <a:ext cx="9144000" cy="5300662"/>
          </a:xfrm>
        </p:spPr>
        <p:txBody>
          <a:bodyPr/>
          <a:lstStyle/>
          <a:p>
            <a:pPr eaLnBrk="1" hangingPunct="1">
              <a:lnSpc>
                <a:spcPct val="90000"/>
              </a:lnSpc>
            </a:pPr>
            <a:r>
              <a:rPr lang="en-US" sz="2400" smtClean="0"/>
              <a:t>     Groups are numbered from 1 to 18.</a:t>
            </a:r>
          </a:p>
          <a:p>
            <a:pPr eaLnBrk="1" hangingPunct="1">
              <a:lnSpc>
                <a:spcPct val="90000"/>
              </a:lnSpc>
              <a:buFont typeface="Wingdings" pitchFamily="2" charset="2"/>
              <a:buNone/>
            </a:pPr>
            <a:endParaRPr lang="en-US" sz="2400" smtClean="0"/>
          </a:p>
          <a:p>
            <a:pPr eaLnBrk="1" hangingPunct="1">
              <a:lnSpc>
                <a:spcPct val="90000"/>
              </a:lnSpc>
            </a:pPr>
            <a:r>
              <a:rPr lang="en-US" sz="2400" smtClean="0"/>
              <a:t>Elements within groups share similar properties and chemical behaviour</a:t>
            </a:r>
          </a:p>
          <a:p>
            <a:pPr eaLnBrk="1" hangingPunct="1">
              <a:lnSpc>
                <a:spcPct val="90000"/>
              </a:lnSpc>
              <a:buFont typeface="Wingdings" pitchFamily="2" charset="2"/>
              <a:buNone/>
            </a:pPr>
            <a:endParaRPr lang="en-US" sz="2400" smtClean="0"/>
          </a:p>
          <a:p>
            <a:pPr eaLnBrk="1" hangingPunct="1">
              <a:lnSpc>
                <a:spcPct val="90000"/>
              </a:lnSpc>
            </a:pPr>
            <a:r>
              <a:rPr lang="en-US" sz="2400" smtClean="0"/>
              <a:t>Elements in the upper right area of the table are non-metals</a:t>
            </a:r>
          </a:p>
          <a:p>
            <a:pPr eaLnBrk="1" hangingPunct="1">
              <a:lnSpc>
                <a:spcPct val="90000"/>
              </a:lnSpc>
              <a:buFont typeface="Wingdings" pitchFamily="2" charset="2"/>
              <a:buNone/>
            </a:pPr>
            <a:endParaRPr lang="en-US" sz="2400" smtClean="0"/>
          </a:p>
          <a:p>
            <a:pPr eaLnBrk="1" hangingPunct="1">
              <a:lnSpc>
                <a:spcPct val="90000"/>
              </a:lnSpc>
            </a:pPr>
            <a:r>
              <a:rPr lang="en-US" sz="2400" smtClean="0"/>
              <a:t>Elements to the left and middle are metals</a:t>
            </a:r>
          </a:p>
          <a:p>
            <a:pPr eaLnBrk="1" hangingPunct="1">
              <a:lnSpc>
                <a:spcPct val="90000"/>
              </a:lnSpc>
              <a:buFont typeface="Wingdings" pitchFamily="2" charset="2"/>
              <a:buNone/>
            </a:pPr>
            <a:endParaRPr lang="en-US" sz="2400" smtClean="0"/>
          </a:p>
          <a:p>
            <a:pPr eaLnBrk="1" hangingPunct="1">
              <a:lnSpc>
                <a:spcPct val="90000"/>
              </a:lnSpc>
            </a:pPr>
            <a:r>
              <a:rPr lang="en-US" sz="2400" smtClean="0"/>
              <a:t>Elements that appear along a “staircase line” running from the top of group 13  to the bottom of group 16 are metalloids—elements that share characteristics of metals and non-metals</a:t>
            </a:r>
          </a:p>
          <a:p>
            <a:pPr eaLnBrk="1" hangingPunct="1">
              <a:lnSpc>
                <a:spcPct val="90000"/>
              </a:lnSpc>
            </a:pPr>
            <a:endParaRPr lang="en-US" sz="2400" smtClean="0"/>
          </a:p>
          <a:p>
            <a:pPr eaLnBrk="1" hangingPunct="1">
              <a:lnSpc>
                <a:spcPct val="90000"/>
              </a:lnSpc>
            </a:pPr>
            <a:endParaRPr lang="en-US" sz="2400" smtClean="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1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ox(in)">
                                      <p:cBhvr>
                                        <p:cTn id="12" dur="10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ox(in)">
                                      <p:cBhvr>
                                        <p:cTn id="17" dur="10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box(in)">
                                      <p:cBhvr>
                                        <p:cTn id="22" dur="10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box(in)">
                                      <p:cBhvr>
                                        <p:cTn id="27" dur="1000"/>
                                        <p:tgtEl>
                                          <p:spTgt spid="1024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43">
                                            <p:txEl>
                                              <p:pRg st="8" end="8"/>
                                            </p:txEl>
                                          </p:spTgt>
                                        </p:tgtEl>
                                        <p:attrNameLst>
                                          <p:attrName>style.visibility</p:attrName>
                                        </p:attrNameLst>
                                      </p:cBhvr>
                                      <p:to>
                                        <p:strVal val="visible"/>
                                      </p:to>
                                    </p:set>
                                    <p:animEffect transition="in" filter="box(in)">
                                      <p:cBhvr>
                                        <p:cTn id="32" dur="10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Family of Elements</a:t>
            </a:r>
          </a:p>
        </p:txBody>
      </p:sp>
      <p:sp>
        <p:nvSpPr>
          <p:cNvPr id="12291" name="Rectangle 3"/>
          <p:cNvSpPr>
            <a:spLocks noGrp="1" noChangeArrowheads="1"/>
          </p:cNvSpPr>
          <p:nvPr>
            <p:ph idx="1"/>
          </p:nvPr>
        </p:nvSpPr>
        <p:spPr/>
        <p:txBody>
          <a:bodyPr/>
          <a:lstStyle/>
          <a:p>
            <a:pPr eaLnBrk="1" hangingPunct="1"/>
            <a:r>
              <a:rPr lang="en-US" smtClean="0"/>
              <a:t> Alkali Metals - Group 1</a:t>
            </a:r>
          </a:p>
          <a:p>
            <a:pPr lvl="1" eaLnBrk="1" hangingPunct="1"/>
            <a:r>
              <a:rPr lang="en-US" smtClean="0">
                <a:hlinkClick r:id="rId3"/>
              </a:rPr>
              <a:t>Lithium</a:t>
            </a:r>
            <a:r>
              <a:rPr lang="en-US" smtClean="0"/>
              <a:t> - Li</a:t>
            </a:r>
          </a:p>
          <a:p>
            <a:pPr lvl="1" eaLnBrk="1" hangingPunct="1"/>
            <a:r>
              <a:rPr lang="en-US" smtClean="0">
                <a:hlinkClick r:id="rId4"/>
              </a:rPr>
              <a:t>Sodium</a:t>
            </a:r>
            <a:r>
              <a:rPr lang="en-US" smtClean="0"/>
              <a:t> - Na</a:t>
            </a:r>
          </a:p>
          <a:p>
            <a:pPr lvl="1" eaLnBrk="1" hangingPunct="1"/>
            <a:r>
              <a:rPr lang="en-US" smtClean="0">
                <a:hlinkClick r:id="rId5"/>
              </a:rPr>
              <a:t>Potassium</a:t>
            </a:r>
            <a:r>
              <a:rPr lang="en-US" smtClean="0"/>
              <a:t> - K</a:t>
            </a:r>
          </a:p>
          <a:p>
            <a:pPr lvl="1" eaLnBrk="1" hangingPunct="1"/>
            <a:r>
              <a:rPr lang="en-US" smtClean="0">
                <a:hlinkClick r:id="rId6"/>
              </a:rPr>
              <a:t>Rubidium</a:t>
            </a:r>
            <a:r>
              <a:rPr lang="en-US" smtClean="0"/>
              <a:t> - Rb</a:t>
            </a:r>
          </a:p>
          <a:p>
            <a:pPr lvl="1" eaLnBrk="1" hangingPunct="1"/>
            <a:r>
              <a:rPr lang="en-US" smtClean="0">
                <a:hlinkClick r:id="rId7"/>
              </a:rPr>
              <a:t>Cesium</a:t>
            </a:r>
            <a:r>
              <a:rPr lang="en-US" smtClean="0"/>
              <a:t> - Cs</a:t>
            </a:r>
          </a:p>
          <a:p>
            <a:pPr lvl="1" eaLnBrk="1" hangingPunct="1"/>
            <a:r>
              <a:rPr lang="en-US" smtClean="0">
                <a:hlinkClick r:id="rId8"/>
              </a:rPr>
              <a:t>Francium</a:t>
            </a:r>
            <a:r>
              <a:rPr lang="en-US" smtClean="0"/>
              <a:t> - Fr</a:t>
            </a:r>
          </a:p>
          <a:p>
            <a:pPr lvl="1" eaLnBrk="1" hangingPunct="1">
              <a:buFontTx/>
              <a:buNone/>
            </a:pPr>
            <a:endParaRPr lang="en-US" smtClean="0"/>
          </a:p>
        </p:txBody>
      </p:sp>
      <p:pic>
        <p:nvPicPr>
          <p:cNvPr id="5125" name="Picture 5"/>
          <p:cNvPicPr>
            <a:picLocks noChangeArrowheads="1"/>
          </p:cNvPicPr>
          <p:nvPr/>
        </p:nvPicPr>
        <p:blipFill>
          <a:blip r:embed="rId9"/>
          <a:srcRect/>
          <a:stretch>
            <a:fillRect/>
          </a:stretch>
        </p:blipFill>
        <p:spPr bwMode="auto">
          <a:xfrm>
            <a:off x="5148263" y="1412875"/>
            <a:ext cx="3105150" cy="45720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1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box(in)">
                                      <p:cBhvr>
                                        <p:cTn id="12" dur="1000"/>
                                        <p:tgtEl>
                                          <p:spTgt spid="12291">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box(in)">
                                      <p:cBhvr>
                                        <p:cTn id="15" dur="1000"/>
                                        <p:tgtEl>
                                          <p:spTgt spid="12291">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animEffect transition="in" filter="box(in)">
                                      <p:cBhvr>
                                        <p:cTn id="18" dur="1000"/>
                                        <p:tgtEl>
                                          <p:spTgt spid="12291">
                                            <p:txEl>
                                              <p:pRg st="2" end="2"/>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Effect transition="in" filter="box(in)">
                                      <p:cBhvr>
                                        <p:cTn id="21" dur="1000"/>
                                        <p:tgtEl>
                                          <p:spTgt spid="12291">
                                            <p:txEl>
                                              <p:pRg st="3" end="3"/>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2291">
                                            <p:txEl>
                                              <p:pRg st="4" end="4"/>
                                            </p:txEl>
                                          </p:spTgt>
                                        </p:tgtEl>
                                        <p:attrNameLst>
                                          <p:attrName>style.visibility</p:attrName>
                                        </p:attrNameLst>
                                      </p:cBhvr>
                                      <p:to>
                                        <p:strVal val="visible"/>
                                      </p:to>
                                    </p:set>
                                    <p:animEffect transition="in" filter="box(in)">
                                      <p:cBhvr>
                                        <p:cTn id="24" dur="1000"/>
                                        <p:tgtEl>
                                          <p:spTgt spid="12291">
                                            <p:txEl>
                                              <p:pRg st="4" end="4"/>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box(in)">
                                      <p:cBhvr>
                                        <p:cTn id="27" dur="1000"/>
                                        <p:tgtEl>
                                          <p:spTgt spid="12291">
                                            <p:txEl>
                                              <p:pRg st="5" end="5"/>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2291">
                                            <p:txEl>
                                              <p:pRg st="6" end="6"/>
                                            </p:txEl>
                                          </p:spTgt>
                                        </p:tgtEl>
                                        <p:attrNameLst>
                                          <p:attrName>style.visibility</p:attrName>
                                        </p:attrNameLst>
                                      </p:cBhvr>
                                      <p:to>
                                        <p:strVal val="visible"/>
                                      </p:to>
                                    </p:set>
                                    <p:animEffect transition="in" filter="box(in)">
                                      <p:cBhvr>
                                        <p:cTn id="30" dur="10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31863" y="96838"/>
            <a:ext cx="7158037" cy="1050925"/>
          </a:xfrm>
        </p:spPr>
        <p:txBody>
          <a:bodyPr/>
          <a:lstStyle/>
          <a:p>
            <a:pPr eaLnBrk="1" hangingPunct="1"/>
            <a:r>
              <a:rPr lang="en-US" smtClean="0"/>
              <a:t>Group 1 – Alkali Metals</a:t>
            </a:r>
          </a:p>
        </p:txBody>
      </p:sp>
      <p:sp>
        <p:nvSpPr>
          <p:cNvPr id="14339" name="Rectangle 3"/>
          <p:cNvSpPr>
            <a:spLocks noGrp="1" noChangeArrowheads="1"/>
          </p:cNvSpPr>
          <p:nvPr>
            <p:ph idx="1"/>
          </p:nvPr>
        </p:nvSpPr>
        <p:spPr>
          <a:xfrm>
            <a:off x="0" y="1557338"/>
            <a:ext cx="8893175" cy="4824412"/>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800" dirty="0" smtClean="0"/>
              <a:t>Very reactive metals that do not occur freely in nature. </a:t>
            </a:r>
          </a:p>
          <a:p>
            <a:pPr eaLnBrk="1" fontAlgn="auto" hangingPunct="1">
              <a:lnSpc>
                <a:spcPct val="90000"/>
              </a:lnSpc>
              <a:spcAft>
                <a:spcPts val="0"/>
              </a:spcAft>
              <a:buFont typeface="Arial" pitchFamily="34" charset="0"/>
              <a:buChar char="•"/>
              <a:defRPr/>
            </a:pPr>
            <a:r>
              <a:rPr lang="en-US" sz="2800" b="1" u="sng" dirty="0" smtClean="0">
                <a:solidFill>
                  <a:srgbClr val="FF0000"/>
                </a:solidFill>
              </a:rPr>
              <a:t>Have only one electron in their outer shell</a:t>
            </a:r>
            <a:r>
              <a:rPr lang="en-US" sz="2800" dirty="0" smtClean="0"/>
              <a:t>. </a:t>
            </a:r>
          </a:p>
          <a:p>
            <a:pPr eaLnBrk="1" fontAlgn="auto" hangingPunct="1">
              <a:lnSpc>
                <a:spcPct val="90000"/>
              </a:lnSpc>
              <a:spcAft>
                <a:spcPts val="0"/>
              </a:spcAft>
              <a:buFont typeface="Arial" pitchFamily="34" charset="0"/>
              <a:buChar char="•"/>
              <a:defRPr/>
            </a:pPr>
            <a:r>
              <a:rPr lang="en-US" sz="2800" dirty="0" smtClean="0"/>
              <a:t>Ready to lose that one electron in ionic bonding with other elements. Follows the octet rule.</a:t>
            </a:r>
          </a:p>
          <a:p>
            <a:pPr eaLnBrk="1" fontAlgn="auto" hangingPunct="1">
              <a:lnSpc>
                <a:spcPct val="90000"/>
              </a:lnSpc>
              <a:spcAft>
                <a:spcPts val="0"/>
              </a:spcAft>
              <a:buFont typeface="Arial" pitchFamily="34" charset="0"/>
              <a:buChar char="•"/>
              <a:defRPr/>
            </a:pPr>
            <a:r>
              <a:rPr lang="en-US" sz="2800" b="1" u="sng" dirty="0" smtClean="0">
                <a:solidFill>
                  <a:srgbClr val="FF0000"/>
                </a:solidFill>
              </a:rPr>
              <a:t>Have a valency of +1</a:t>
            </a:r>
          </a:p>
          <a:p>
            <a:pPr eaLnBrk="1" fontAlgn="auto" hangingPunct="1">
              <a:lnSpc>
                <a:spcPct val="90000"/>
              </a:lnSpc>
              <a:spcAft>
                <a:spcPts val="0"/>
              </a:spcAft>
              <a:buFont typeface="Arial" pitchFamily="34" charset="0"/>
              <a:buChar char="•"/>
              <a:defRPr/>
            </a:pPr>
            <a:r>
              <a:rPr lang="en-US" sz="2800" dirty="0" smtClean="0"/>
              <a:t>malleable, ductile, and are good conductors of heat and electricity. </a:t>
            </a:r>
          </a:p>
          <a:p>
            <a:pPr eaLnBrk="1" fontAlgn="auto" hangingPunct="1">
              <a:lnSpc>
                <a:spcPct val="90000"/>
              </a:lnSpc>
              <a:spcAft>
                <a:spcPts val="0"/>
              </a:spcAft>
              <a:buFont typeface="Arial" pitchFamily="34" charset="0"/>
              <a:buChar char="•"/>
              <a:defRPr/>
            </a:pPr>
            <a:r>
              <a:rPr lang="en-US" sz="2800" dirty="0" smtClean="0"/>
              <a:t>The alkali metals are softer than most other metals. </a:t>
            </a:r>
          </a:p>
          <a:p>
            <a:pPr eaLnBrk="1" fontAlgn="auto" hangingPunct="1">
              <a:lnSpc>
                <a:spcPct val="90000"/>
              </a:lnSpc>
              <a:spcAft>
                <a:spcPts val="0"/>
              </a:spcAft>
              <a:buFont typeface="Arial" pitchFamily="34" charset="0"/>
              <a:buChar char="•"/>
              <a:defRPr/>
            </a:pPr>
            <a:r>
              <a:rPr lang="en-US" sz="2800" dirty="0" smtClean="0"/>
              <a:t>Cesium and francium are the most reactive elements in this group. Alkali metals can explode if they are exposed to water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1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ox(in)">
                                      <p:cBhvr>
                                        <p:cTn id="12" dur="10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box(in)">
                                      <p:cBhvr>
                                        <p:cTn id="17" dur="10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box(in)">
                                      <p:cBhvr>
                                        <p:cTn id="22" dur="10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box(in)">
                                      <p:cBhvr>
                                        <p:cTn id="27" dur="10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box(in)">
                                      <p:cBhvr>
                                        <p:cTn id="32" dur="1000"/>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box(in)">
                                      <p:cBhvr>
                                        <p:cTn id="37" dur="1000"/>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box(in)">
                                      <p:cBhvr>
                                        <p:cTn id="42" dur="10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Alkaline Earth Metals -Group 2 </a:t>
            </a:r>
          </a:p>
        </p:txBody>
      </p:sp>
      <p:sp>
        <p:nvSpPr>
          <p:cNvPr id="16387" name="Rectangle 3"/>
          <p:cNvSpPr>
            <a:spLocks noGrp="1" noChangeArrowheads="1"/>
          </p:cNvSpPr>
          <p:nvPr>
            <p:ph idx="1"/>
          </p:nvPr>
        </p:nvSpPr>
        <p:spPr/>
        <p:txBody>
          <a:bodyPr/>
          <a:lstStyle/>
          <a:p>
            <a:pPr eaLnBrk="1" hangingPunct="1">
              <a:buFont typeface="Wingdings" pitchFamily="2" charset="2"/>
              <a:buNone/>
            </a:pPr>
            <a:r>
              <a:rPr lang="en-US" smtClean="0"/>
              <a:t>- </a:t>
            </a:r>
            <a:r>
              <a:rPr lang="en-US" smtClean="0">
                <a:hlinkClick r:id="rId3"/>
              </a:rPr>
              <a:t>Beryllium</a:t>
            </a:r>
            <a:r>
              <a:rPr lang="en-US" smtClean="0"/>
              <a:t> - Be</a:t>
            </a:r>
          </a:p>
          <a:p>
            <a:pPr eaLnBrk="1" hangingPunct="1"/>
            <a:r>
              <a:rPr lang="en-US" smtClean="0">
                <a:hlinkClick r:id="rId4"/>
              </a:rPr>
              <a:t>Magnesium</a:t>
            </a:r>
            <a:r>
              <a:rPr lang="en-US" smtClean="0"/>
              <a:t> -Mg</a:t>
            </a:r>
          </a:p>
          <a:p>
            <a:pPr eaLnBrk="1" hangingPunct="1"/>
            <a:r>
              <a:rPr lang="en-US" smtClean="0">
                <a:hlinkClick r:id="rId5"/>
              </a:rPr>
              <a:t>Calcium</a:t>
            </a:r>
            <a:r>
              <a:rPr lang="en-US" smtClean="0"/>
              <a:t> - Ca</a:t>
            </a:r>
          </a:p>
          <a:p>
            <a:pPr eaLnBrk="1" hangingPunct="1"/>
            <a:r>
              <a:rPr lang="en-US" smtClean="0">
                <a:hlinkClick r:id="rId6"/>
              </a:rPr>
              <a:t>Strontium</a:t>
            </a:r>
            <a:r>
              <a:rPr lang="en-US" smtClean="0"/>
              <a:t> - Sr</a:t>
            </a:r>
          </a:p>
          <a:p>
            <a:pPr eaLnBrk="1" hangingPunct="1"/>
            <a:r>
              <a:rPr lang="en-US" smtClean="0">
                <a:hlinkClick r:id="rId7"/>
              </a:rPr>
              <a:t>Barium</a:t>
            </a:r>
            <a:r>
              <a:rPr lang="en-US" smtClean="0"/>
              <a:t> - Ba</a:t>
            </a:r>
          </a:p>
          <a:p>
            <a:pPr eaLnBrk="1" hangingPunct="1"/>
            <a:r>
              <a:rPr lang="en-US" smtClean="0">
                <a:hlinkClick r:id="rId8"/>
              </a:rPr>
              <a:t>Radium</a:t>
            </a:r>
            <a:r>
              <a:rPr lang="en-US" smtClean="0"/>
              <a:t> - Ra</a:t>
            </a:r>
          </a:p>
          <a:p>
            <a:pPr eaLnBrk="1" hangingPunct="1"/>
            <a:endParaRPr lang="en-US" smtClean="0"/>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1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ox(in)">
                                      <p:cBhvr>
                                        <p:cTn id="12" dur="10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box(in)">
                                      <p:cBhvr>
                                        <p:cTn id="17" dur="10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box(in)">
                                      <p:cBhvr>
                                        <p:cTn id="22" dur="1000"/>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box(in)">
                                      <p:cBhvr>
                                        <p:cTn id="27" dur="1000"/>
                                        <p:tgtEl>
                                          <p:spTgt spid="16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Effect transition="in" filter="box(in)">
                                      <p:cBhvr>
                                        <p:cTn id="32" dur="1000"/>
                                        <p:tgtEl>
                                          <p:spTgt spid="163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Effect transition="in" filter="box(in)">
                                      <p:cBhvr>
                                        <p:cTn id="37" dur="1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Group 2 cont’d</a:t>
            </a:r>
          </a:p>
        </p:txBody>
      </p:sp>
      <p:sp>
        <p:nvSpPr>
          <p:cNvPr id="18435" name="Rectangle 3"/>
          <p:cNvSpPr>
            <a:spLocks noGrp="1" noChangeArrowheads="1"/>
          </p:cNvSpPr>
          <p:nvPr>
            <p:ph idx="1"/>
          </p:nvPr>
        </p:nvSpPr>
        <p:spPr/>
        <p:txBody>
          <a:bodyPr/>
          <a:lstStyle/>
          <a:p>
            <a:pPr eaLnBrk="1" hangingPunct="1">
              <a:lnSpc>
                <a:spcPct val="80000"/>
              </a:lnSpc>
            </a:pPr>
            <a:r>
              <a:rPr lang="en-US" sz="2800" smtClean="0"/>
              <a:t>All alkaline earth elements have an valency </a:t>
            </a:r>
            <a:r>
              <a:rPr lang="en-US" sz="2800" b="1" u="sng" smtClean="0">
                <a:solidFill>
                  <a:srgbClr val="FF0000"/>
                </a:solidFill>
              </a:rPr>
              <a:t>of +2s </a:t>
            </a:r>
          </a:p>
          <a:p>
            <a:pPr eaLnBrk="1" hangingPunct="1">
              <a:lnSpc>
                <a:spcPct val="80000"/>
              </a:lnSpc>
            </a:pPr>
            <a:r>
              <a:rPr lang="en-US" sz="2800" b="1" u="sng" smtClean="0">
                <a:solidFill>
                  <a:srgbClr val="FF0000"/>
                </a:solidFill>
              </a:rPr>
              <a:t>Have two electrons in their outer shell. </a:t>
            </a:r>
          </a:p>
          <a:p>
            <a:pPr eaLnBrk="1" hangingPunct="1">
              <a:lnSpc>
                <a:spcPct val="80000"/>
              </a:lnSpc>
            </a:pPr>
            <a:r>
              <a:rPr lang="en-US" sz="2800" smtClean="0"/>
              <a:t>Ready to lose those two electron in ionic bonding with other elements.</a:t>
            </a:r>
          </a:p>
          <a:p>
            <a:pPr eaLnBrk="1" hangingPunct="1">
              <a:lnSpc>
                <a:spcPct val="80000"/>
              </a:lnSpc>
            </a:pPr>
            <a:r>
              <a:rPr lang="en-US" sz="2800" smtClean="0"/>
              <a:t>malleable, ductile, and are good conductors of heat and electricity.</a:t>
            </a:r>
          </a:p>
          <a:p>
            <a:pPr eaLnBrk="1" hangingPunct="1">
              <a:lnSpc>
                <a:spcPct val="80000"/>
              </a:lnSpc>
            </a:pPr>
            <a:r>
              <a:rPr lang="en-US" sz="2800" smtClean="0"/>
              <a:t>Very reactive. Because of their reactivity, the alkaline metals are not found free in nature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1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box(in)">
                                      <p:cBhvr>
                                        <p:cTn id="12" dur="10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box(in)">
                                      <p:cBhvr>
                                        <p:cTn id="17" dur="10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box(in)">
                                      <p:cBhvr>
                                        <p:cTn id="22" dur="10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box(in)">
                                      <p:cBhvr>
                                        <p:cTn id="27" dur="1000"/>
                                        <p:tgtEl>
                                          <p:spTgt spid="184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35">
                                            <p:txEl>
                                              <p:pRg st="4" end="4"/>
                                            </p:txEl>
                                          </p:spTgt>
                                        </p:tgtEl>
                                        <p:attrNameLst>
                                          <p:attrName>style.visibility</p:attrName>
                                        </p:attrNameLst>
                                      </p:cBhvr>
                                      <p:to>
                                        <p:strVal val="visible"/>
                                      </p:to>
                                    </p:set>
                                    <p:animEffect transition="in" filter="box(in)">
                                      <p:cBhvr>
                                        <p:cTn id="32"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2F0FE44E05454397FDC014555E47F4" ma:contentTypeVersion="0" ma:contentTypeDescription="Create a new document." ma:contentTypeScope="" ma:versionID="f214c7447446feed504cc8fa12476b2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6F273F3-B539-4A77-9979-D44EFFB35357}">
  <ds:schemaRefs>
    <ds:schemaRef ds:uri="http://schemas.microsoft.com/sharepoint/v3/contenttype/forms"/>
  </ds:schemaRefs>
</ds:datastoreItem>
</file>

<file path=customXml/itemProps2.xml><?xml version="1.0" encoding="utf-8"?>
<ds:datastoreItem xmlns:ds="http://schemas.openxmlformats.org/officeDocument/2006/customXml" ds:itemID="{A21A63D5-AD27-48D7-9BF5-2B67D91D5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18AE30-D43E-4FD2-B695-E782F4A0DCD4}">
  <ds:schemaRefs>
    <ds:schemaRef ds:uri="http://schemas.microsoft.com/office/2006/metadata/longProperties"/>
  </ds:schemaRefs>
</ds:datastoreItem>
</file>

<file path=customXml/itemProps4.xml><?xml version="1.0" encoding="utf-8"?>
<ds:datastoreItem xmlns:ds="http://schemas.openxmlformats.org/officeDocument/2006/customXml" ds:itemID="{54A64F2A-345A-472E-A1A7-9EE01037A384}">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929</TotalTime>
  <Words>1480</Words>
  <Application>Microsoft Office PowerPoint</Application>
  <PresentationFormat>On-screen Show (4:3)</PresentationFormat>
  <Paragraphs>238</Paragraphs>
  <Slides>38</Slides>
  <Notes>27</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QuickTime Movie</vt:lpstr>
      <vt:lpstr>Periodic Table  </vt:lpstr>
      <vt:lpstr>Important facts</vt:lpstr>
      <vt:lpstr>Groups in the Periodic Table</vt:lpstr>
      <vt:lpstr>Periods in the Periodic Table</vt:lpstr>
      <vt:lpstr>Important facts cont’d</vt:lpstr>
      <vt:lpstr>Family of Elements</vt:lpstr>
      <vt:lpstr>Group 1 – Alkali Metals</vt:lpstr>
      <vt:lpstr>Alkaline Earth Metals -Group 2 </vt:lpstr>
      <vt:lpstr>Group 2 cont’d</vt:lpstr>
      <vt:lpstr>PowerPoint Presentation</vt:lpstr>
      <vt:lpstr>Group 3-12 Transition metals</vt:lpstr>
      <vt:lpstr>Transition Elements</vt:lpstr>
      <vt:lpstr>Metalloids</vt:lpstr>
      <vt:lpstr>Metalloids</vt:lpstr>
      <vt:lpstr>Group 13 - Boron Family</vt:lpstr>
      <vt:lpstr>Group 14 - Carbon Family</vt:lpstr>
      <vt:lpstr>Group 15 – Nitrogen Family</vt:lpstr>
      <vt:lpstr>Group 16 – Oxygen Family</vt:lpstr>
      <vt:lpstr>Group 17 – Halogens/Halides</vt:lpstr>
      <vt:lpstr>PowerPoint Presentation</vt:lpstr>
      <vt:lpstr>Group 18 – Noble gas / Inert gases</vt:lpstr>
      <vt:lpstr>PowerPoint Presentation</vt:lpstr>
      <vt:lpstr>PowerPoint Presentation</vt:lpstr>
      <vt:lpstr>Periodic Trends</vt:lpstr>
      <vt:lpstr>Atomic radius</vt:lpstr>
      <vt:lpstr>PowerPoint Presentation</vt:lpstr>
      <vt:lpstr>Ionic radius – page 52</vt:lpstr>
      <vt:lpstr>PowerPoint Presentation</vt:lpstr>
      <vt:lpstr>PowerPoint Presentation</vt:lpstr>
      <vt:lpstr>Ionization energy</vt:lpstr>
      <vt:lpstr>PowerPoint Presentation</vt:lpstr>
      <vt:lpstr>Electronegativity</vt:lpstr>
      <vt:lpstr>Electron affinity </vt:lpstr>
      <vt:lpstr>Melting point </vt:lpstr>
      <vt:lpstr>Reactivity</vt:lpstr>
      <vt:lpstr>Oxides of metals</vt:lpstr>
      <vt:lpstr>PowerPoint Presentation</vt:lpstr>
      <vt:lpstr>Other trends</vt:lpstr>
    </vt:vector>
  </TitlesOfParts>
  <Company>Harris 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Table and Trends</dc:title>
  <dc:creator>Original_PC</dc:creator>
  <cp:lastModifiedBy>Morrison, Brent</cp:lastModifiedBy>
  <cp:revision>80</cp:revision>
  <dcterms:created xsi:type="dcterms:W3CDTF">2008-02-08T01:41:17Z</dcterms:created>
  <dcterms:modified xsi:type="dcterms:W3CDTF">2015-10-26T14:01:25Z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Harris, Karlene</vt:lpwstr>
  </property>
  <property fmtid="{D5CDD505-2E9C-101B-9397-08002B2CF9AE}" pid="3" name="xd_Signature">
    <vt:lpwstr/>
  </property>
  <property fmtid="{D5CDD505-2E9C-101B-9397-08002B2CF9AE}" pid="4" name="display_urn:schemas-microsoft-com:office:office#Author">
    <vt:lpwstr>Harris, Karlene</vt:lpwstr>
  </property>
  <property fmtid="{D5CDD505-2E9C-101B-9397-08002B2CF9AE}" pid="5" name="TemplateUrl">
    <vt:lpwstr/>
  </property>
  <property fmtid="{D5CDD505-2E9C-101B-9397-08002B2CF9AE}" pid="6" name="xd_ProgID">
    <vt:lpwstr/>
  </property>
  <property fmtid="{D5CDD505-2E9C-101B-9397-08002B2CF9AE}" pid="7" name="_SourceUrl">
    <vt:lpwstr/>
  </property>
  <property fmtid="{D5CDD505-2E9C-101B-9397-08002B2CF9AE}" pid="8" name="ContentType">
    <vt:lpwstr>Document</vt:lpwstr>
  </property>
</Properties>
</file>